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1.xml" ContentType="application/vnd.openxmlformats-officedocument.presentationml.tags+xml"/>
  <Override PartName="/ppt/notesSlides/notesSlide1.xml" ContentType="application/vnd.openxmlformats-officedocument.presentationml.notesSlide+xml"/>
  <Override PartName="/ppt/tags/tag32.xml" ContentType="application/vnd.openxmlformats-officedocument.presentationml.tags+xml"/>
  <Override PartName="/ppt/notesSlides/notesSlide2.xml" ContentType="application/vnd.openxmlformats-officedocument.presentationml.notesSlide+xml"/>
  <Override PartName="/ppt/comments/modernComment_7FFFD726_ABFD002.xml" ContentType="application/vnd.ms-powerpoint.comment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tags/tag58.xml" ContentType="application/vnd.openxmlformats-officedocument.presentationml.tags+xml"/>
  <Override PartName="/ppt/notesSlides/notesSlide4.xml" ContentType="application/vnd.openxmlformats-officedocument.presentationml.notesSlide+xml"/>
  <Override PartName="/ppt/comments/modernComment_7FFFD727_3F4DA429.xml" ContentType="application/vnd.ms-powerpoint.comments+xml"/>
  <Override PartName="/ppt/tags/tag59.xml" ContentType="application/vnd.openxmlformats-officedocument.presentationml.tags+xml"/>
  <Override PartName="/ppt/notesSlides/notesSlide5.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6.xml" ContentType="application/vnd.openxmlformats-officedocument.presentationml.notesSlide+xml"/>
  <Override PartName="/ppt/comments/modernComment_7FFFD72B_246B9CB9.xml" ContentType="application/vnd.ms-powerpoint.comment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ags/tag62.xml" ContentType="application/vnd.openxmlformats-officedocument.presentationml.tags+xml"/>
  <Override PartName="/ppt/notesSlides/notesSlide7.xml" ContentType="application/vnd.openxmlformats-officedocument.presentationml.notesSlide+xml"/>
  <Override PartName="/ppt/comments/modernComment_120_1FA15250.xml" ContentType="application/vnd.ms-powerpoint.comments+xml"/>
  <Override PartName="/ppt/tags/tag63.xml" ContentType="application/vnd.openxmlformats-officedocument.presentationml.tags+xml"/>
  <Override PartName="/ppt/notesSlides/notesSlide8.xml" ContentType="application/vnd.openxmlformats-officedocument.presentationml.notesSlide+xml"/>
  <Override PartName="/ppt/comments/modernComment_7FFFD71F_6EE41B60.xml" ContentType="application/vnd.ms-powerpoint.comment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ags/tag64.xml" ContentType="application/vnd.openxmlformats-officedocument.presentationml.tags+xml"/>
  <Override PartName="/ppt/notesSlides/notesSlide9.xml" ContentType="application/vnd.openxmlformats-officedocument.presentationml.notesSlide+xml"/>
  <Override PartName="/ppt/comments/modernComment_14C_C615186D.xml" ContentType="application/vnd.ms-powerpoint.comment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0.xml" ContentType="application/vnd.openxmlformats-officedocument.presentationml.notesSlide+xml"/>
  <Override PartName="/ppt/comments/modernComment_149_D029A609.xml" ContentType="application/vnd.ms-powerpoint.comments+xml"/>
  <Override PartName="/ppt/tags/tag70.xml" ContentType="application/vnd.openxmlformats-officedocument.presentationml.tags+xml"/>
  <Override PartName="/ppt/notesSlides/notesSlide11.xml" ContentType="application/vnd.openxmlformats-officedocument.presentationml.notesSlide+xml"/>
  <Override PartName="/ppt/comments/modernComment_138_C35DE3C5.xml" ContentType="application/vnd.ms-powerpoint.comments+xml"/>
  <Override PartName="/ppt/tags/tag71.xml" ContentType="application/vnd.openxmlformats-officedocument.presentationml.tags+xml"/>
  <Override PartName="/ppt/notesSlides/notesSlide12.xml" ContentType="application/vnd.openxmlformats-officedocument.presentationml.notesSlide+xml"/>
  <Override PartName="/ppt/tags/tag72.xml" ContentType="application/vnd.openxmlformats-officedocument.presentationml.tags+xml"/>
  <Override PartName="/ppt/notesSlides/notesSlide13.xml" ContentType="application/vnd.openxmlformats-officedocument.presentationml.notesSlide+xml"/>
  <Override PartName="/ppt/tags/tag73.xml" ContentType="application/vnd.openxmlformats-officedocument.presentationml.tags+xml"/>
  <Override PartName="/ppt/notesSlides/notesSlide14.xml" ContentType="application/vnd.openxmlformats-officedocument.presentationml.notesSlide+xml"/>
  <Override PartName="/ppt/comments/modernComment_7FFFD71D_CC4AF01B.xml" ContentType="application/vnd.ms-powerpoint.comment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comments/modernComment_7FFFD721_18F5A3C.xml" ContentType="application/vnd.ms-powerpoint.comments+xml"/>
  <Override PartName="/ppt/tags/tag82.xml" ContentType="application/vnd.openxmlformats-officedocument.presentationml.tags+xml"/>
  <Override PartName="/ppt/notesSlides/notesSlide15.xml" ContentType="application/vnd.openxmlformats-officedocument.presentationml.notesSlide+xml"/>
  <Override PartName="/ppt/tags/tag8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handoutMasterIdLst>
    <p:handoutMasterId r:id="rId37"/>
  </p:handoutMasterIdLst>
  <p:sldIdLst>
    <p:sldId id="256" r:id="rId5"/>
    <p:sldId id="2147473190" r:id="rId6"/>
    <p:sldId id="323" r:id="rId7"/>
    <p:sldId id="2147473191" r:id="rId8"/>
    <p:sldId id="2147473188" r:id="rId9"/>
    <p:sldId id="2147473186" r:id="rId10"/>
    <p:sldId id="2147473195" r:id="rId11"/>
    <p:sldId id="288" r:id="rId12"/>
    <p:sldId id="2147473182" r:id="rId13"/>
    <p:sldId id="2147473183" r:id="rId14"/>
    <p:sldId id="316" r:id="rId15"/>
    <p:sldId id="318" r:id="rId16"/>
    <p:sldId id="317" r:id="rId17"/>
    <p:sldId id="330" r:id="rId18"/>
    <p:sldId id="320" r:id="rId19"/>
    <p:sldId id="2147473187" r:id="rId20"/>
    <p:sldId id="2147473193" r:id="rId21"/>
    <p:sldId id="315" r:id="rId22"/>
    <p:sldId id="332" r:id="rId23"/>
    <p:sldId id="292" r:id="rId24"/>
    <p:sldId id="296" r:id="rId25"/>
    <p:sldId id="329" r:id="rId26"/>
    <p:sldId id="312" r:id="rId27"/>
    <p:sldId id="306" r:id="rId28"/>
    <p:sldId id="335" r:id="rId29"/>
    <p:sldId id="2147473181" r:id="rId30"/>
    <p:sldId id="337" r:id="rId31"/>
    <p:sldId id="2147473185" r:id="rId32"/>
    <p:sldId id="2147473184" r:id="rId33"/>
    <p:sldId id="2147473189" r:id="rId34"/>
    <p:sldId id="338" r:id="rId35"/>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12DFAF-428C-AF5E-8867-217F017DEDBF}" name="Nasser, Jayci" initials="NJ" userId="S::jayknass@iu.edu::18ef79e1-8b0f-445b-a37b-4736e30304b5" providerId="AD"/>
  <p188:author id="{FBF67ADF-FB01-57D6-A5D5-D4AF35DB861A}" name="Cogan, Oliver" initials="OC" userId="S::ocogan@iu.edu::4991dbd9-d252-42b8-9ce7-3f0176a511d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8EC5D"/>
    <a:srgbClr val="F9D000"/>
    <a:srgbClr val="D9C6A4"/>
    <a:srgbClr val="E8F4BB"/>
    <a:srgbClr val="EC8600"/>
    <a:srgbClr val="FBE3D6"/>
    <a:srgbClr val="FBF6CC"/>
    <a:srgbClr val="7F7F7F"/>
    <a:srgbClr val="CE2B00"/>
    <a:srgbClr val="FFF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91917E-D764-86D0-74B2-431F0F968462}" v="93" dt="2026-03-06T14:17:51.757"/>
    <p1510:client id="{0DB4FA5B-AC08-8F49-8616-0B989AFD5987}" v="1697" dt="2026-03-06T15:13:37.751"/>
    <p1510:client id="{1BA4FF68-981F-457D-8492-878AF6AF747C}" v="17" vWet="20" dt="2026-03-06T14:56:06.878"/>
    <p1510:client id="{2A11FE8C-FE8E-A2BE-1C0F-9B96AF1FA487}" v="433" dt="2026-03-06T15:46:57.481"/>
    <p1510:client id="{2C1345CD-B1E9-7134-85B3-C7D2472E3A0B}" v="6" dt="2026-03-06T15:49:27.983"/>
    <p1510:client id="{353B232B-00AE-467C-B49F-B5427CE1C96D}" v="1308" dt="2026-03-06T16:49:03.227"/>
    <p1510:client id="{42748147-F595-2F4B-D88D-2C2976314BEB}" v="78" vWet="79" dt="2026-03-06T14:55:44.824"/>
    <p1510:client id="{5631A988-9767-5E6A-EFEA-6E6CD8DFFA6F}" v="67" dt="2026-03-06T16:48:37.190"/>
    <p1510:client id="{56DF1FBD-128C-AE69-FD4A-6479361083BB}" v="756" dt="2026-03-06T06:44:51.256"/>
    <p1510:client id="{605D9139-81A9-44B2-87FA-65E203CC3BE6}" v="10" dt="2026-03-06T04:26:46.105"/>
    <p1510:client id="{619000A8-F4A8-A107-B232-18D0E69FEA2E}" v="472" dt="2026-03-06T13:59:52.514"/>
    <p1510:client id="{62FD6724-20F8-5774-B5E8-1E1AE77BE026}" v="152" dt="2026-03-06T16:24:52.134"/>
    <p1510:client id="{69817DC8-1D5B-9037-B4B2-775B052D97F5}" v="307" dt="2026-03-06T14:10:57.716"/>
    <p1510:client id="{698EDD5D-A079-28A3-454D-691FE03F2519}" v="45" vWet="45" dt="2026-03-06T08:00:01.370"/>
    <p1510:client id="{6E878CA3-B5F7-B349-BC54-73468ECD0FAE}" v="80" dt="2026-03-06T03:42:27.480"/>
    <p1510:client id="{835765D9-A7B4-C6F6-C52C-EF0502E177D2}" v="137" dt="2026-03-06T14:04:25.867"/>
    <p1510:client id="{85F4B476-E763-7BA5-B273-9C4E49EDED14}" v="287" dt="2026-03-06T15:18:23.782"/>
    <p1510:client id="{97231E44-A25A-DD4E-BD6C-FA259833C620}" v="56" dt="2026-03-06T04:02:36.454"/>
    <p1510:client id="{A0F1C9E8-5C1E-D744-AF70-FCC48F90E356}" v="1821" dt="2026-03-06T03:15:38.513"/>
    <p1510:client id="{A5FBDA2B-9268-2646-8C74-2D84C79EF0D9}" v="649" dt="2026-03-06T04:06:14.505"/>
    <p1510:client id="{AB1DD511-BC7E-664A-B491-BE991A4E1277}" v="1049" dt="2026-03-06T06:33:36.865"/>
    <p1510:client id="{AF8AD17B-A2D5-8165-B998-83F1FCE8E00A}" v="352" dt="2026-03-06T07:58:55.287"/>
    <p1510:client id="{BC49F617-387B-C28B-B4F2-4B839561B854}" v="307" dt="2026-03-06T07:19:07.218"/>
    <p1510:client id="{BD2748EA-FD4D-9F18-3E87-8766418491B5}" v="1" dt="2026-03-06T16:22:12.983"/>
    <p1510:client id="{C5721FEC-3710-A974-C40D-C6F306C1B4F3}" v="99" dt="2026-03-05T18:51:07.815"/>
    <p1510:client id="{C940AE8F-4483-4FBE-9357-321D5393311C}" v="1650" dt="2026-03-06T14:29:11.033"/>
    <p1510:client id="{D4F52528-A446-4E10-A903-C73DA55307B0}" v="23042" dt="2026-03-06T04:20:40.839"/>
    <p1510:client id="{D93C404B-E390-410D-B53C-8D6F844C23DD}" v="113" dt="2026-03-06T15:19:53.086"/>
    <p1510:client id="{DF036687-403F-3EEC-A77E-C29D8EC1AE13}" v="43" vWet="44" dt="2026-03-06T14:05:43.026"/>
    <p1510:client id="{E8392C0E-5032-43D1-A6E7-BD28EA48B8B8}" v="5502" dt="2026-03-06T08:00:01.289"/>
    <p1510:client id="{E86CB393-2570-0360-41FC-43A2F180DBBB}" v="96" dt="2026-03-06T16:29:01.163"/>
    <p1510:client id="{F4E2163F-E51A-2EC9-EF75-D881C6FED50F}" v="1731" dt="2026-03-06T05:57:11.325"/>
    <p1510:client id="{F5EFFE14-D8FB-7E79-9DA1-0C3F7968D548}" v="71" dt="2026-03-06T13:40:56.603"/>
    <p1510:client id="{FAEE0E4E-A0C5-DA9E-A651-06AA23DFD506}" v="75" dt="2026-03-06T13:24:55.3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24407" autoAdjust="0"/>
    <p:restoredTop sz="94660"/>
  </p:normalViewPr>
  <p:slideViewPr>
    <p:cSldViewPr snapToGrid="0">
      <p:cViewPr>
        <p:scale>
          <a:sx n="26" d="100"/>
          <a:sy n="26" d="100"/>
        </p:scale>
        <p:origin x="1208" y="8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3" Type="http://schemas.openxmlformats.org/officeDocument/2006/relationships/oleObject" Target="https://indiana-my.sharepoint.com/personal/ahajji_iu_edu/Documents/CAVA%20Revenue%20model.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785022595222725E-2"/>
          <c:y val="0.22960470984020184"/>
          <c:w val="0.96642995480955451"/>
          <c:h val="0.60807401177460052"/>
        </c:manualLayout>
      </c:layout>
      <c:barChart>
        <c:barDir val="col"/>
        <c:grouping val="stacked"/>
        <c:varyColors val="0"/>
        <c:ser>
          <c:idx val="0"/>
          <c:order val="0"/>
          <c:spPr>
            <a:solidFill>
              <a:srgbClr val="D8EC5D"/>
            </a:solidFill>
            <a:ln>
              <a:noFill/>
            </a:ln>
          </c:spPr>
          <c:invertIfNegative val="0"/>
          <c:dPt>
            <c:idx val="0"/>
            <c:invertIfNegative val="0"/>
            <c:bubble3D val="0"/>
            <c:spPr>
              <a:solidFill>
                <a:srgbClr val="A1A1A1"/>
              </a:solidFill>
              <a:ln>
                <a:noFill/>
              </a:ln>
            </c:spPr>
            <c:extLst>
              <c:ext xmlns:c16="http://schemas.microsoft.com/office/drawing/2014/chart" uri="{C3380CC4-5D6E-409C-BE32-E72D297353CC}">
                <c16:uniqueId val="{00000000-441A-4E02-8623-72323216EC04}"/>
              </c:ext>
            </c:extLst>
          </c:dPt>
          <c:dPt>
            <c:idx val="1"/>
            <c:invertIfNegative val="0"/>
            <c:bubble3D val="0"/>
            <c:spPr>
              <a:solidFill>
                <a:srgbClr val="A1A1A1"/>
              </a:solidFill>
              <a:ln>
                <a:noFill/>
              </a:ln>
            </c:spPr>
            <c:extLst>
              <c:ext xmlns:c16="http://schemas.microsoft.com/office/drawing/2014/chart" uri="{C3380CC4-5D6E-409C-BE32-E72D297353CC}">
                <c16:uniqueId val="{00000001-441A-4E02-8623-72323216EC04}"/>
              </c:ext>
            </c:extLst>
          </c:dPt>
          <c:dPt>
            <c:idx val="2"/>
            <c:invertIfNegative val="0"/>
            <c:bubble3D val="0"/>
            <c:spPr>
              <a:solidFill>
                <a:srgbClr val="A1A1A1"/>
              </a:solidFill>
              <a:ln>
                <a:noFill/>
              </a:ln>
            </c:spPr>
            <c:extLst>
              <c:ext xmlns:c16="http://schemas.microsoft.com/office/drawing/2014/chart" uri="{C3380CC4-5D6E-409C-BE32-E72D297353CC}">
                <c16:uniqueId val="{00000002-441A-4E02-8623-72323216EC04}"/>
              </c:ext>
            </c:extLst>
          </c:dPt>
          <c:dPt>
            <c:idx val="3"/>
            <c:invertIfNegative val="0"/>
            <c:bubble3D val="0"/>
            <c:spPr>
              <a:solidFill>
                <a:srgbClr val="A1A1A1"/>
              </a:solidFill>
              <a:ln>
                <a:noFill/>
              </a:ln>
            </c:spPr>
            <c:extLst>
              <c:ext xmlns:c16="http://schemas.microsoft.com/office/drawing/2014/chart" uri="{C3380CC4-5D6E-409C-BE32-E72D297353CC}">
                <c16:uniqueId val="{00000003-441A-4E02-8623-72323216EC04}"/>
              </c:ext>
            </c:extLst>
          </c:dPt>
          <c:dPt>
            <c:idx val="4"/>
            <c:invertIfNegative val="0"/>
            <c:bubble3D val="0"/>
            <c:spPr>
              <a:solidFill>
                <a:srgbClr val="A1A1A1"/>
              </a:solidFill>
              <a:ln>
                <a:noFill/>
              </a:ln>
            </c:spPr>
            <c:extLst>
              <c:ext xmlns:c16="http://schemas.microsoft.com/office/drawing/2014/chart" uri="{C3380CC4-5D6E-409C-BE32-E72D297353CC}">
                <c16:uniqueId val="{00000004-441A-4E02-8623-72323216EC04}"/>
              </c:ext>
            </c:extLst>
          </c:dPt>
          <c:dLbls>
            <c:dLbl>
              <c:idx val="0"/>
              <c:layout>
                <c:manualLayout>
                  <c:x val="0"/>
                  <c:y val="-0.21026072329688814"/>
                </c:manualLayout>
              </c:layout>
              <c:numFmt formatCode="#,##0;&quot;-&quot;#,##0" sourceLinked="0"/>
              <c:spPr>
                <a:noFill/>
                <a:ln>
                  <a:noFill/>
                </a:ln>
              </c:spPr>
              <c:txPr>
                <a:bodyPr wrap="none"/>
                <a:lstStyle/>
                <a:p>
                  <a:pPr>
                    <a:defRPr sz="1400" kern="1200">
                      <a:solidFill>
                        <a:schemeClr val="tx1"/>
                      </a:solidFill>
                      <a:latin typeface="Calibri"/>
                      <a:ea typeface="Calibri"/>
                      <a:cs typeface="Calibri"/>
                      <a:sym typeface="Calibri"/>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41A-4E02-8623-72323216EC04}"/>
                </c:ext>
              </c:extLst>
            </c:dLbl>
            <c:dLbl>
              <c:idx val="1"/>
              <c:layout>
                <c:manualLayout>
                  <c:x val="0"/>
                  <c:y val="-0.21951219512195122"/>
                </c:manualLayout>
              </c:layout>
              <c:numFmt formatCode="#,##0;&quot;-&quot;#,##0" sourceLinked="0"/>
              <c:spPr>
                <a:noFill/>
                <a:ln>
                  <a:noFill/>
                </a:ln>
              </c:spPr>
              <c:txPr>
                <a:bodyPr wrap="none"/>
                <a:lstStyle/>
                <a:p>
                  <a:pPr>
                    <a:defRPr sz="1400" kern="1200">
                      <a:solidFill>
                        <a:schemeClr val="tx1"/>
                      </a:solidFill>
                      <a:latin typeface="Calibri"/>
                      <a:ea typeface="Calibri"/>
                      <a:cs typeface="Calibri"/>
                      <a:sym typeface="Calibri"/>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41A-4E02-8623-72323216EC04}"/>
                </c:ext>
              </c:extLst>
            </c:dLbl>
            <c:dLbl>
              <c:idx val="2"/>
              <c:layout>
                <c:manualLayout>
                  <c:x val="0"/>
                  <c:y val="-0.22792262405382674"/>
                </c:manualLayout>
              </c:layout>
              <c:numFmt formatCode="#,##0;&quot;-&quot;#,##0" sourceLinked="0"/>
              <c:spPr>
                <a:noFill/>
                <a:ln>
                  <a:noFill/>
                </a:ln>
              </c:spPr>
              <c:txPr>
                <a:bodyPr wrap="none"/>
                <a:lstStyle/>
                <a:p>
                  <a:pPr>
                    <a:defRPr sz="1400" kern="1200">
                      <a:solidFill>
                        <a:schemeClr val="tx1"/>
                      </a:solidFill>
                      <a:latin typeface="Calibri"/>
                      <a:ea typeface="Calibri"/>
                      <a:cs typeface="Calibri"/>
                      <a:sym typeface="Calibri"/>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441A-4E02-8623-72323216EC04}"/>
                </c:ext>
              </c:extLst>
            </c:dLbl>
            <c:dLbl>
              <c:idx val="3"/>
              <c:layout>
                <c:manualLayout>
                  <c:x val="0"/>
                  <c:y val="-0.23885618166526493"/>
                </c:manualLayout>
              </c:layout>
              <c:numFmt formatCode="#,##0;&quot;-&quot;#,##0" sourceLinked="0"/>
              <c:spPr>
                <a:noFill/>
                <a:ln>
                  <a:noFill/>
                </a:ln>
              </c:spPr>
              <c:txPr>
                <a:bodyPr wrap="none"/>
                <a:lstStyle/>
                <a:p>
                  <a:pPr>
                    <a:defRPr sz="1400" kern="1200">
                      <a:solidFill>
                        <a:schemeClr val="tx1"/>
                      </a:solidFill>
                      <a:latin typeface="Calibri"/>
                      <a:ea typeface="Calibri"/>
                      <a:cs typeface="Calibri"/>
                      <a:sym typeface="Calibri"/>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441A-4E02-8623-72323216EC04}"/>
                </c:ext>
              </c:extLst>
            </c:dLbl>
            <c:dLbl>
              <c:idx val="4"/>
              <c:layout>
                <c:manualLayout>
                  <c:x val="0"/>
                  <c:y val="-0.24894869638351555"/>
                </c:manualLayout>
              </c:layout>
              <c:numFmt formatCode="#,##0;&quot;-&quot;#,##0" sourceLinked="0"/>
              <c:spPr>
                <a:noFill/>
                <a:ln>
                  <a:noFill/>
                </a:ln>
              </c:spPr>
              <c:txPr>
                <a:bodyPr wrap="none"/>
                <a:lstStyle/>
                <a:p>
                  <a:pPr>
                    <a:defRPr sz="1400" kern="1200">
                      <a:solidFill>
                        <a:schemeClr val="tx1"/>
                      </a:solidFill>
                      <a:latin typeface="Calibri"/>
                      <a:ea typeface="Calibri"/>
                      <a:cs typeface="Calibri"/>
                      <a:sym typeface="Calibri"/>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441A-4E02-8623-72323216EC04}"/>
                </c:ext>
              </c:extLst>
            </c:dLbl>
            <c:dLbl>
              <c:idx val="5"/>
              <c:layout>
                <c:manualLayout>
                  <c:x val="0"/>
                  <c:y val="-0.26156433978132887"/>
                </c:manualLayout>
              </c:layout>
              <c:numFmt formatCode="#,##0;&quot;-&quot;#,##0" sourceLinked="0"/>
              <c:spPr>
                <a:noFill/>
                <a:ln>
                  <a:noFill/>
                </a:ln>
              </c:spPr>
              <c:txPr>
                <a:bodyPr wrap="none"/>
                <a:lstStyle/>
                <a:p>
                  <a:pPr>
                    <a:defRPr sz="1400" kern="1200">
                      <a:solidFill>
                        <a:schemeClr val="tx1"/>
                      </a:solidFill>
                      <a:latin typeface="Calibri"/>
                      <a:ea typeface="Calibri"/>
                      <a:cs typeface="Calibri"/>
                      <a:sym typeface="Calibri"/>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441A-4E02-8623-72323216EC04}"/>
                </c:ext>
              </c:extLst>
            </c:dLbl>
            <c:dLbl>
              <c:idx val="6"/>
              <c:layout>
                <c:manualLayout>
                  <c:x val="0"/>
                  <c:y val="-0.27417998317914216"/>
                </c:manualLayout>
              </c:layout>
              <c:numFmt formatCode="#,##0;&quot;-&quot;#,##0" sourceLinked="0"/>
              <c:spPr>
                <a:noFill/>
                <a:ln>
                  <a:noFill/>
                </a:ln>
              </c:spPr>
              <c:txPr>
                <a:bodyPr wrap="none"/>
                <a:lstStyle/>
                <a:p>
                  <a:pPr>
                    <a:defRPr sz="1400" kern="1200">
                      <a:solidFill>
                        <a:schemeClr val="tx1"/>
                      </a:solidFill>
                      <a:latin typeface="Calibri"/>
                      <a:ea typeface="Calibri"/>
                      <a:cs typeface="Calibri"/>
                      <a:sym typeface="Calibri"/>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441A-4E02-8623-72323216EC04}"/>
                </c:ext>
              </c:extLst>
            </c:dLbl>
            <c:dLbl>
              <c:idx val="7"/>
              <c:layout>
                <c:manualLayout>
                  <c:x val="0"/>
                  <c:y val="-0.28847771236333053"/>
                </c:manualLayout>
              </c:layout>
              <c:numFmt formatCode="#,##0;&quot;-&quot;#,##0" sourceLinked="0"/>
              <c:spPr>
                <a:noFill/>
                <a:ln>
                  <a:noFill/>
                </a:ln>
              </c:spPr>
              <c:txPr>
                <a:bodyPr wrap="none"/>
                <a:lstStyle/>
                <a:p>
                  <a:pPr>
                    <a:defRPr sz="1400" kern="1200">
                      <a:solidFill>
                        <a:schemeClr val="tx1"/>
                      </a:solidFill>
                      <a:latin typeface="Calibri"/>
                      <a:ea typeface="Calibri"/>
                      <a:cs typeface="Calibri"/>
                      <a:sym typeface="Calibri"/>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41A-4E02-8623-72323216EC04}"/>
                </c:ext>
              </c:extLst>
            </c:dLbl>
            <c:dLbl>
              <c:idx val="8"/>
              <c:layout>
                <c:manualLayout>
                  <c:x val="0"/>
                  <c:y val="-0.3027754415475189"/>
                </c:manualLayout>
              </c:layout>
              <c:numFmt formatCode="#,##0;&quot;-&quot;#,##0" sourceLinked="0"/>
              <c:spPr>
                <a:noFill/>
                <a:ln>
                  <a:noFill/>
                </a:ln>
              </c:spPr>
              <c:txPr>
                <a:bodyPr wrap="none"/>
                <a:lstStyle/>
                <a:p>
                  <a:pPr>
                    <a:defRPr sz="1400" kern="1200">
                      <a:solidFill>
                        <a:schemeClr val="tx1"/>
                      </a:solidFill>
                      <a:latin typeface="Calibri"/>
                      <a:ea typeface="Calibri"/>
                      <a:cs typeface="Calibri"/>
                      <a:sym typeface="Calibri"/>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441A-4E02-8623-72323216EC04}"/>
                </c:ext>
              </c:extLst>
            </c:dLbl>
            <c:dLbl>
              <c:idx val="9"/>
              <c:layout>
                <c:manualLayout>
                  <c:x val="0"/>
                  <c:y val="-0.3187552565180824"/>
                </c:manualLayout>
              </c:layout>
              <c:numFmt formatCode="#,##0;&quot;-&quot;#,##0" sourceLinked="0"/>
              <c:spPr>
                <a:noFill/>
                <a:ln>
                  <a:noFill/>
                </a:ln>
              </c:spPr>
              <c:txPr>
                <a:bodyPr wrap="none"/>
                <a:lstStyle/>
                <a:p>
                  <a:pPr>
                    <a:defRPr sz="1400" kern="1200">
                      <a:solidFill>
                        <a:schemeClr val="tx1"/>
                      </a:solidFill>
                      <a:latin typeface="Calibri"/>
                      <a:ea typeface="Calibri"/>
                      <a:cs typeface="Calibri"/>
                      <a:sym typeface="Calibri"/>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441A-4E02-8623-72323216EC04}"/>
                </c:ext>
              </c:extLst>
            </c:dLbl>
            <c:dLbl>
              <c:idx val="10"/>
              <c:layout>
                <c:manualLayout>
                  <c:x val="0"/>
                  <c:y val="-0.3347350714886459"/>
                </c:manualLayout>
              </c:layout>
              <c:numFmt formatCode="#,##0;&quot;-&quot;#,##0" sourceLinked="0"/>
              <c:spPr>
                <a:noFill/>
                <a:ln>
                  <a:noFill/>
                </a:ln>
              </c:spPr>
              <c:txPr>
                <a:bodyPr wrap="none"/>
                <a:lstStyle/>
                <a:p>
                  <a:pPr>
                    <a:defRPr sz="1400" kern="1200">
                      <a:solidFill>
                        <a:schemeClr val="tx1"/>
                      </a:solidFill>
                      <a:latin typeface="Calibri"/>
                      <a:ea typeface="Calibri"/>
                      <a:cs typeface="Calibri"/>
                      <a:sym typeface="Calibri"/>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441A-4E02-8623-72323216EC04}"/>
                </c:ext>
              </c:extLst>
            </c:dLbl>
            <c:dLbl>
              <c:idx val="11"/>
              <c:layout>
                <c:manualLayout>
                  <c:x val="0"/>
                  <c:y val="-0.35239697224558453"/>
                </c:manualLayout>
              </c:layout>
              <c:numFmt formatCode="#,##0;&quot;-&quot;#,##0" sourceLinked="0"/>
              <c:spPr>
                <a:noFill/>
                <a:ln>
                  <a:noFill/>
                </a:ln>
              </c:spPr>
              <c:txPr>
                <a:bodyPr wrap="none"/>
                <a:lstStyle/>
                <a:p>
                  <a:pPr>
                    <a:defRPr sz="1400" kern="1200">
                      <a:solidFill>
                        <a:schemeClr val="tx1"/>
                      </a:solidFill>
                      <a:latin typeface="Calibri"/>
                      <a:ea typeface="Calibri"/>
                      <a:cs typeface="Calibri"/>
                      <a:sym typeface="Calibri"/>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441A-4E02-8623-72323216EC04}"/>
                </c:ext>
              </c:extLst>
            </c:dLbl>
            <c:dLbl>
              <c:idx val="12"/>
              <c:layout>
                <c:manualLayout>
                  <c:x val="0"/>
                  <c:y val="-0.37174095878889823"/>
                </c:manualLayout>
              </c:layout>
              <c:numFmt formatCode="#,##0;&quot;-&quot;#,##0" sourceLinked="0"/>
              <c:spPr>
                <a:noFill/>
                <a:ln>
                  <a:noFill/>
                </a:ln>
              </c:spPr>
              <c:txPr>
                <a:bodyPr wrap="none"/>
                <a:lstStyle/>
                <a:p>
                  <a:pPr>
                    <a:defRPr sz="1400" kern="1200">
                      <a:solidFill>
                        <a:schemeClr val="tx1"/>
                      </a:solidFill>
                      <a:latin typeface="Calibri"/>
                      <a:ea typeface="Calibri"/>
                      <a:cs typeface="Calibri"/>
                      <a:sym typeface="Calibri"/>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441A-4E02-8623-72323216EC0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Sheet1!$A$1:$M$1</c:f>
              <c:numCache>
                <c:formatCode>General</c:formatCode>
                <c:ptCount val="13"/>
                <c:pt idx="0">
                  <c:v>150.26</c:v>
                </c:pt>
                <c:pt idx="1">
                  <c:v>159.28</c:v>
                </c:pt>
                <c:pt idx="2">
                  <c:v>168.83</c:v>
                </c:pt>
                <c:pt idx="3">
                  <c:v>179.19</c:v>
                </c:pt>
                <c:pt idx="4">
                  <c:v>190.94</c:v>
                </c:pt>
                <c:pt idx="5">
                  <c:v>203.54</c:v>
                </c:pt>
                <c:pt idx="6">
                  <c:v>216.97</c:v>
                </c:pt>
                <c:pt idx="7">
                  <c:v>231.29</c:v>
                </c:pt>
                <c:pt idx="8">
                  <c:v>246.56</c:v>
                </c:pt>
                <c:pt idx="9">
                  <c:v>262.83</c:v>
                </c:pt>
                <c:pt idx="10">
                  <c:v>280.18</c:v>
                </c:pt>
                <c:pt idx="11">
                  <c:v>298.67</c:v>
                </c:pt>
                <c:pt idx="12">
                  <c:v>318.52</c:v>
                </c:pt>
              </c:numCache>
            </c:numRef>
          </c:val>
          <c:extLst>
            <c:ext xmlns:c16="http://schemas.microsoft.com/office/drawing/2014/chart" uri="{C3380CC4-5D6E-409C-BE32-E72D297353CC}">
              <c16:uniqueId val="{0000000D-441A-4E02-8623-72323216EC04}"/>
            </c:ext>
          </c:extLst>
        </c:ser>
        <c:dLbls>
          <c:showLegendKey val="0"/>
          <c:showVal val="0"/>
          <c:showCatName val="0"/>
          <c:showSerName val="0"/>
          <c:showPercent val="0"/>
          <c:showBubbleSize val="0"/>
        </c:dLbls>
        <c:gapWidth val="50"/>
        <c:overlap val="100"/>
        <c:axId val="1346240367"/>
        <c:axId val="1"/>
      </c:barChart>
      <c:catAx>
        <c:axId val="1346240367"/>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18.52"/>
          <c:min val="0"/>
        </c:scaling>
        <c:delete val="0"/>
        <c:axPos val="l"/>
        <c:majorGridlines>
          <c:spPr>
            <a:ln>
              <a:noFill/>
            </a:ln>
          </c:spPr>
        </c:majorGridlines>
        <c:numFmt formatCode="General" sourceLinked="1"/>
        <c:majorTickMark val="none"/>
        <c:minorTickMark val="none"/>
        <c:tickLblPos val="none"/>
        <c:spPr>
          <a:ln>
            <a:noFill/>
          </a:ln>
        </c:spPr>
        <c:crossAx val="1346240367"/>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Performance!$A$9</c:f>
              <c:strCache>
                <c:ptCount val="1"/>
                <c:pt idx="0">
                  <c:v> Management Operating Profit </c:v>
                </c:pt>
              </c:strCache>
            </c:strRef>
          </c:tx>
          <c:spPr>
            <a:ln w="28575" cap="rnd">
              <a:solidFill>
                <a:schemeClr val="accent1"/>
              </a:solidFill>
              <a:round/>
            </a:ln>
            <a:effectLst/>
          </c:spPr>
          <c:marker>
            <c:symbol val="none"/>
          </c:marker>
          <c:cat>
            <c:numRef>
              <c:f>Performance!$B$2:$H$2</c:f>
              <c:numCache>
                <c:formatCode>General</c:formatCode>
                <c:ptCount val="7"/>
                <c:pt idx="0">
                  <c:v>2024</c:v>
                </c:pt>
                <c:pt idx="1">
                  <c:v>2025</c:v>
                </c:pt>
                <c:pt idx="2">
                  <c:v>2026</c:v>
                </c:pt>
                <c:pt idx="3">
                  <c:v>2027</c:v>
                </c:pt>
                <c:pt idx="4">
                  <c:v>2028</c:v>
                </c:pt>
                <c:pt idx="5">
                  <c:v>2029</c:v>
                </c:pt>
                <c:pt idx="6">
                  <c:v>2030</c:v>
                </c:pt>
              </c:numCache>
            </c:numRef>
          </c:cat>
          <c:val>
            <c:numRef>
              <c:f>Performance!$B$9:$H$9</c:f>
              <c:numCache>
                <c:formatCode>_(* #,##0_);_(* \(#,##0\);_(* "-"??_);_(@_)</c:formatCode>
                <c:ptCount val="7"/>
                <c:pt idx="0">
                  <c:v>43118</c:v>
                </c:pt>
                <c:pt idx="1">
                  <c:v>56117</c:v>
                </c:pt>
                <c:pt idx="2">
                  <c:v>61313</c:v>
                </c:pt>
                <c:pt idx="3">
                  <c:v>99249</c:v>
                </c:pt>
                <c:pt idx="4">
                  <c:v>142493</c:v>
                </c:pt>
                <c:pt idx="5">
                  <c:v>195965</c:v>
                </c:pt>
                <c:pt idx="6">
                  <c:v>267082</c:v>
                </c:pt>
              </c:numCache>
            </c:numRef>
          </c:val>
          <c:smooth val="0"/>
          <c:extLst>
            <c:ext xmlns:c16="http://schemas.microsoft.com/office/drawing/2014/chart" uri="{C3380CC4-5D6E-409C-BE32-E72D297353CC}">
              <c16:uniqueId val="{00000000-7F57-432C-8EE3-70C30F6222A2}"/>
            </c:ext>
          </c:extLst>
        </c:ser>
        <c:ser>
          <c:idx val="1"/>
          <c:order val="1"/>
          <c:tx>
            <c:strRef>
              <c:f>Performance!$A$18</c:f>
              <c:strCache>
                <c:ptCount val="1"/>
                <c:pt idx="0">
                  <c:v> Harissa Operating Profit </c:v>
                </c:pt>
              </c:strCache>
            </c:strRef>
          </c:tx>
          <c:spPr>
            <a:ln w="28575" cap="rnd">
              <a:solidFill>
                <a:srgbClr val="FFC000"/>
              </a:solidFill>
              <a:round/>
            </a:ln>
            <a:effectLst/>
          </c:spPr>
          <c:marker>
            <c:symbol val="none"/>
          </c:marker>
          <c:cat>
            <c:numRef>
              <c:f>Performance!$B$2:$H$2</c:f>
              <c:numCache>
                <c:formatCode>General</c:formatCode>
                <c:ptCount val="7"/>
                <c:pt idx="0">
                  <c:v>2024</c:v>
                </c:pt>
                <c:pt idx="1">
                  <c:v>2025</c:v>
                </c:pt>
                <c:pt idx="2">
                  <c:v>2026</c:v>
                </c:pt>
                <c:pt idx="3">
                  <c:v>2027</c:v>
                </c:pt>
                <c:pt idx="4">
                  <c:v>2028</c:v>
                </c:pt>
                <c:pt idx="5">
                  <c:v>2029</c:v>
                </c:pt>
                <c:pt idx="6">
                  <c:v>2030</c:v>
                </c:pt>
              </c:numCache>
            </c:numRef>
          </c:cat>
          <c:val>
            <c:numRef>
              <c:f>Performance!$B$18:$H$18</c:f>
              <c:numCache>
                <c:formatCode>_(* #,##0_);_(* \(#,##0\);_(* "-"??_);_(@_)</c:formatCode>
                <c:ptCount val="7"/>
                <c:pt idx="0">
                  <c:v>43118</c:v>
                </c:pt>
                <c:pt idx="1">
                  <c:v>56117</c:v>
                </c:pt>
                <c:pt idx="2">
                  <c:v>60272.43536169998</c:v>
                </c:pt>
                <c:pt idx="3">
                  <c:v>80443.766319538699</c:v>
                </c:pt>
                <c:pt idx="4">
                  <c:v>149530.24902276779</c:v>
                </c:pt>
                <c:pt idx="5">
                  <c:v>251823.94243901767</c:v>
                </c:pt>
                <c:pt idx="6">
                  <c:v>434643.60167945293</c:v>
                </c:pt>
              </c:numCache>
            </c:numRef>
          </c:val>
          <c:smooth val="0"/>
          <c:extLst>
            <c:ext xmlns:c16="http://schemas.microsoft.com/office/drawing/2014/chart" uri="{C3380CC4-5D6E-409C-BE32-E72D297353CC}">
              <c16:uniqueId val="{00000001-7F57-432C-8EE3-70C30F6222A2}"/>
            </c:ext>
          </c:extLst>
        </c:ser>
        <c:dLbls>
          <c:showLegendKey val="0"/>
          <c:showVal val="0"/>
          <c:showCatName val="0"/>
          <c:showSerName val="0"/>
          <c:showPercent val="0"/>
          <c:showBubbleSize val="0"/>
        </c:dLbls>
        <c:smooth val="0"/>
        <c:axId val="869020351"/>
        <c:axId val="825322879"/>
      </c:lineChart>
      <c:catAx>
        <c:axId val="869020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5322879"/>
        <c:crosses val="autoZero"/>
        <c:auto val="1"/>
        <c:lblAlgn val="ctr"/>
        <c:lblOffset val="100"/>
        <c:noMultiLvlLbl val="0"/>
      </c:catAx>
      <c:valAx>
        <c:axId val="825322879"/>
        <c:scaling>
          <c:orientation val="minMax"/>
          <c:max val="450000"/>
          <c:min val="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90203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Sheet1!$A$3</c:f>
              <c:strCache>
                <c:ptCount val="1"/>
                <c:pt idx="0">
                  <c:v>Street Consensus Store count</c:v>
                </c:pt>
              </c:strCache>
            </c:strRef>
          </c:tx>
          <c:spPr>
            <a:solidFill>
              <a:srgbClr val="9898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Sheet1!$C$2:$H$2</c:f>
              <c:strCache>
                <c:ptCount val="6"/>
                <c:pt idx="0">
                  <c:v>2025</c:v>
                </c:pt>
                <c:pt idx="1">
                  <c:v>2026E</c:v>
                </c:pt>
                <c:pt idx="2">
                  <c:v>2027E</c:v>
                </c:pt>
                <c:pt idx="3">
                  <c:v>2028E</c:v>
                </c:pt>
                <c:pt idx="4">
                  <c:v>2029E</c:v>
                </c:pt>
                <c:pt idx="5">
                  <c:v>2030E</c:v>
                </c:pt>
              </c:strCache>
            </c:strRef>
          </c:cat>
          <c:val>
            <c:numRef>
              <c:f>Sheet1!$C$3:$H$3</c:f>
              <c:numCache>
                <c:formatCode>General</c:formatCode>
                <c:ptCount val="6"/>
                <c:pt idx="0">
                  <c:v>439</c:v>
                </c:pt>
                <c:pt idx="1">
                  <c:v>514</c:v>
                </c:pt>
                <c:pt idx="2">
                  <c:v>594</c:v>
                </c:pt>
                <c:pt idx="3">
                  <c:v>679</c:v>
                </c:pt>
                <c:pt idx="4">
                  <c:v>773</c:v>
                </c:pt>
                <c:pt idx="5">
                  <c:v>834</c:v>
                </c:pt>
              </c:numCache>
            </c:numRef>
          </c:val>
          <c:extLst>
            <c:ext xmlns:c16="http://schemas.microsoft.com/office/drawing/2014/chart" uri="{C3380CC4-5D6E-409C-BE32-E72D297353CC}">
              <c16:uniqueId val="{00000000-4357-4BA5-9758-A92CE580E89E}"/>
            </c:ext>
          </c:extLst>
        </c:ser>
        <c:dLbls>
          <c:showLegendKey val="0"/>
          <c:showVal val="1"/>
          <c:showCatName val="0"/>
          <c:showSerName val="0"/>
          <c:showPercent val="0"/>
          <c:showBubbleSize val="0"/>
        </c:dLbls>
        <c:gapWidth val="150"/>
        <c:overlap val="-25"/>
        <c:axId val="873708528"/>
        <c:axId val="873712368"/>
      </c:barChart>
      <c:catAx>
        <c:axId val="873708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3712368"/>
        <c:crosses val="autoZero"/>
        <c:auto val="1"/>
        <c:lblAlgn val="ctr"/>
        <c:lblOffset val="100"/>
        <c:noMultiLvlLbl val="0"/>
      </c:catAx>
      <c:valAx>
        <c:axId val="873712368"/>
        <c:scaling>
          <c:orientation val="minMax"/>
        </c:scaling>
        <c:delete val="1"/>
        <c:axPos val="l"/>
        <c:numFmt formatCode="General" sourceLinked="1"/>
        <c:majorTickMark val="none"/>
        <c:minorTickMark val="none"/>
        <c:tickLblPos val="nextTo"/>
        <c:crossAx val="8737085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20_1FA15250.xml><?xml version="1.0" encoding="utf-8"?>
<p188:cmLst xmlns:a="http://schemas.openxmlformats.org/drawingml/2006/main" xmlns:r="http://schemas.openxmlformats.org/officeDocument/2006/relationships" xmlns:p188="http://schemas.microsoft.com/office/powerpoint/2018/8/main">
  <p188:cm id="{59E7E0B7-E1F4-48BF-AF04-1FE9AFFF7325}" authorId="{FBF67ADF-FB01-57D6-A5D5-D4AF35DB861A}" created="2026-03-06T15:14:08.004">
    <ac:txMkLst xmlns:ac="http://schemas.microsoft.com/office/drawing/2013/main/command">
      <pc:docMk xmlns:pc="http://schemas.microsoft.com/office/powerpoint/2013/main/command"/>
      <pc:sldMk xmlns:pc="http://schemas.microsoft.com/office/powerpoint/2013/main/command" cId="530666064" sldId="288"/>
      <ac:spMk id="16" creationId="{4583AB53-82FD-7AF9-1800-10A6298B2171}"/>
      <ac:txMk cp="65">
        <ac:context len="66" hash="3055893448"/>
      </ac:txMk>
    </ac:txMkLst>
    <p188:pos x="6399494" y="467640"/>
    <p188:txBody>
      <a:bodyPr/>
      <a:lstStyle/>
      <a:p>
        <a:r>
          <a:rPr lang="en-US"/>
          <a:t>Finish timeline</a:t>
        </a:r>
      </a:p>
    </p188:txBody>
  </p188:cm>
</p188:cmLst>
</file>

<file path=ppt/comments/modernComment_138_C35DE3C5.xml><?xml version="1.0" encoding="utf-8"?>
<p188:cmLst xmlns:a="http://schemas.openxmlformats.org/drawingml/2006/main" xmlns:r="http://schemas.openxmlformats.org/officeDocument/2006/relationships" xmlns:p188="http://schemas.microsoft.com/office/powerpoint/2018/8/main">
  <p188:cm id="{5D9AA747-4105-4971-AD7F-0F8D6476EFAD}" authorId="{FBF67ADF-FB01-57D6-A5D5-D4AF35DB861A}" created="2026-03-05T05:42:50.986">
    <pc:sldMkLst xmlns:pc="http://schemas.microsoft.com/office/powerpoint/2013/main/command">
      <pc:docMk/>
      <pc:sldMk cId="3277710277" sldId="312"/>
    </pc:sldMkLst>
    <p188:txBody>
      <a:bodyPr/>
      <a:lstStyle/>
      <a:p>
        <a:r>
          <a:rPr lang="en-US"/>
          <a:t>Vibe code</a:t>
        </a:r>
      </a:p>
    </p188:txBody>
  </p188:cm>
</p188:cmLst>
</file>

<file path=ppt/comments/modernComment_149_D029A609.xml><?xml version="1.0" encoding="utf-8"?>
<p188:cmLst xmlns:a="http://schemas.openxmlformats.org/drawingml/2006/main" xmlns:r="http://schemas.openxmlformats.org/officeDocument/2006/relationships" xmlns:p188="http://schemas.microsoft.com/office/powerpoint/2018/8/main">
  <p188:cm id="{25C1B501-56A0-4A5D-B719-5879587F3217}" authorId="{FBF67ADF-FB01-57D6-A5D5-D4AF35DB861A}" created="2026-03-05T05:42:50.986">
    <pc:sldMkLst xmlns:pc="http://schemas.microsoft.com/office/powerpoint/2013/main/command">
      <pc:docMk/>
      <pc:sldMk cId="3277710277" sldId="312"/>
    </pc:sldMkLst>
    <p188:replyLst>
      <p188:reply id="{C68B5928-B1D0-403F-A415-DB989214B037}" authorId="{FBF67ADF-FB01-57D6-A5D5-D4AF35DB861A}" created="2026-03-05T13:40:56.178">
        <p188:txBody>
          <a:bodyPr/>
          <a:lstStyle/>
          <a:p>
            <a:r>
              <a:rPr lang="en-US"/>
              <a:t>Give hand out for expansion map</a:t>
            </a:r>
          </a:p>
        </p188:txBody>
      </p188:reply>
    </p188:replyLst>
    <p188:txBody>
      <a:bodyPr/>
      <a:lstStyle/>
      <a:p>
        <a:r>
          <a:rPr lang="en-US"/>
          <a:t>Vibe code</a:t>
        </a:r>
      </a:p>
    </p188:txBody>
  </p188:cm>
</p188:cmLst>
</file>

<file path=ppt/comments/modernComment_14C_C615186D.xml><?xml version="1.0" encoding="utf-8"?>
<p188:cmLst xmlns:a="http://schemas.openxmlformats.org/drawingml/2006/main" xmlns:r="http://schemas.openxmlformats.org/officeDocument/2006/relationships" xmlns:p188="http://schemas.microsoft.com/office/powerpoint/2018/8/main">
  <p188:cm id="{96E69E74-5582-40F1-B1D6-1BEF1229A9E1}" authorId="{FBF67ADF-FB01-57D6-A5D5-D4AF35DB861A}" created="2026-03-05T05:42:50.986">
    <pc:sldMkLst xmlns:pc="http://schemas.microsoft.com/office/powerpoint/2013/main/command">
      <pc:docMk/>
      <pc:sldMk cId="3277710277" sldId="312"/>
    </pc:sldMkLst>
    <p188:replyLst>
      <p188:reply id="{C68B5928-B1D0-403F-A415-DB989214B037}" authorId="{FBF67ADF-FB01-57D6-A5D5-D4AF35DB861A}" created="2026-03-05T13:40:56.178">
        <p188:txBody>
          <a:bodyPr/>
          <a:lstStyle/>
          <a:p>
            <a:r>
              <a:rPr lang="en-US"/>
              <a:t>Give hand out for expansion map</a:t>
            </a:r>
          </a:p>
        </p188:txBody>
      </p188:reply>
    </p188:replyLst>
    <p188:txBody>
      <a:bodyPr/>
      <a:lstStyle/>
      <a:p>
        <a:r>
          <a:rPr lang="en-US"/>
          <a:t>Vibe code</a:t>
        </a:r>
      </a:p>
    </p188:txBody>
  </p188:cm>
</p188:cmLst>
</file>

<file path=ppt/comments/modernComment_7FFFD71D_CC4AF01B.xml><?xml version="1.0" encoding="utf-8"?>
<p188:cmLst xmlns:a="http://schemas.openxmlformats.org/drawingml/2006/main" xmlns:r="http://schemas.openxmlformats.org/officeDocument/2006/relationships" xmlns:p188="http://schemas.microsoft.com/office/powerpoint/2018/8/main">
  <p188:cm id="{C73DF4C1-F089-4D42-803D-361CE264BE24}" authorId="{FBF67ADF-FB01-57D6-A5D5-D4AF35DB861A}" created="2026-03-05T05:42:50.986">
    <pc:sldMkLst xmlns:pc="http://schemas.microsoft.com/office/powerpoint/2013/main/command">
      <pc:docMk/>
      <pc:sldMk cId="3277710277" sldId="312"/>
    </pc:sldMkLst>
    <p188:replyLst>
      <p188:reply id="{C68B5928-B1D0-403F-A415-DB989214B037}" authorId="{FBF67ADF-FB01-57D6-A5D5-D4AF35DB861A}" created="2026-03-05T13:40:56.178">
        <p188:txBody>
          <a:bodyPr/>
          <a:lstStyle/>
          <a:p>
            <a:r>
              <a:rPr lang="en-US"/>
              <a:t>Give hand out for expansion map</a:t>
            </a:r>
          </a:p>
        </p188:txBody>
      </p188:reply>
    </p188:replyLst>
    <p188:txBody>
      <a:bodyPr/>
      <a:lstStyle/>
      <a:p>
        <a:r>
          <a:rPr lang="en-US"/>
          <a:t>Vibe code</a:t>
        </a:r>
      </a:p>
    </p188:txBody>
  </p188:cm>
</p188:cmLst>
</file>

<file path=ppt/comments/modernComment_7FFFD71F_6EE41B60.xml><?xml version="1.0" encoding="utf-8"?>
<p188:cmLst xmlns:a="http://schemas.openxmlformats.org/drawingml/2006/main" xmlns:r="http://schemas.openxmlformats.org/officeDocument/2006/relationships" xmlns:p188="http://schemas.microsoft.com/office/powerpoint/2018/8/main">
  <p188:cm id="{15A2536E-B096-424B-89B2-FFA31EB61AC0}" authorId="{FBF67ADF-FB01-57D6-A5D5-D4AF35DB861A}" created="2026-03-05T05:42:50.986">
    <pc:sldMkLst xmlns:pc="http://schemas.microsoft.com/office/powerpoint/2013/main/command">
      <pc:docMk/>
      <pc:sldMk cId="3277710277" sldId="312"/>
    </pc:sldMkLst>
    <p188:replyLst>
      <p188:reply id="{C68B5928-B1D0-403F-A415-DB989214B037}" authorId="{FBF67ADF-FB01-57D6-A5D5-D4AF35DB861A}" created="2026-03-05T13:40:56.178">
        <p188:txBody>
          <a:bodyPr/>
          <a:lstStyle/>
          <a:p>
            <a:r>
              <a:rPr lang="en-US"/>
              <a:t>Give hand out for expansion map</a:t>
            </a:r>
          </a:p>
        </p188:txBody>
      </p188:reply>
    </p188:replyLst>
    <p188:txBody>
      <a:bodyPr/>
      <a:lstStyle/>
      <a:p>
        <a:r>
          <a:rPr lang="en-US"/>
          <a:t>Vibe code</a:t>
        </a:r>
      </a:p>
    </p188:txBody>
  </p188:cm>
</p188:cmLst>
</file>

<file path=ppt/comments/modernComment_7FFFD721_18F5A3C.xml><?xml version="1.0" encoding="utf-8"?>
<p188:cmLst xmlns:a="http://schemas.openxmlformats.org/drawingml/2006/main" xmlns:r="http://schemas.openxmlformats.org/officeDocument/2006/relationships" xmlns:p188="http://schemas.microsoft.com/office/powerpoint/2018/8/main">
  <p188:cm id="{C8D072C2-F170-418E-8DFD-CA4596E46E39}" authorId="{FBF67ADF-FB01-57D6-A5D5-D4AF35DB861A}" created="2026-03-05T20:10:07.074">
    <pc:sldMkLst xmlns:pc="http://schemas.microsoft.com/office/powerpoint/2013/main/command">
      <pc:docMk/>
      <pc:sldMk cId="3238316729" sldId="328"/>
    </pc:sldMkLst>
    <p188:txBody>
      <a:bodyPr/>
      <a:lstStyle/>
      <a:p>
        <a:r>
          <a:rPr lang="en-US"/>
          <a:t>Pricing displinie??</a:t>
        </a:r>
      </a:p>
    </p188:txBody>
  </p188:cm>
</p188:cmLst>
</file>

<file path=ppt/comments/modernComment_7FFFD726_ABFD002.xml><?xml version="1.0" encoding="utf-8"?>
<p188:cmLst xmlns:a="http://schemas.openxmlformats.org/drawingml/2006/main" xmlns:r="http://schemas.openxmlformats.org/officeDocument/2006/relationships" xmlns:p188="http://schemas.microsoft.com/office/powerpoint/2018/8/main">
  <p188:cm id="{7800AE6F-2E37-4A06-A78F-6915A920FF27}" authorId="{FBF67ADF-FB01-57D6-A5D5-D4AF35DB861A}" status="resolved" created="2026-03-06T14:59:38.215" complete="100000">
    <pc:sldMkLst xmlns:pc="http://schemas.microsoft.com/office/powerpoint/2013/main/command">
      <pc:docMk/>
      <pc:sldMk cId="180342786" sldId="2147473190"/>
    </pc:sldMkLst>
    <p188:txBody>
      <a:bodyPr/>
      <a:lstStyle/>
      <a:p>
        <a:r>
          <a:rPr lang="en-US"/>
          <a:t>Add takeaway</a:t>
        </a:r>
      </a:p>
    </p188:txBody>
  </p188:cm>
  <p188:cm id="{CA37B910-9CE2-4684-8EDE-80A058724F32}" authorId="{FBF67ADF-FB01-57D6-A5D5-D4AF35DB861A}" status="resolved" created="2026-03-06T14:59:57.598" complete="100000">
    <pc:sldMkLst xmlns:pc="http://schemas.microsoft.com/office/powerpoint/2013/main/command">
      <pc:docMk/>
      <pc:sldMk cId="180342786" sldId="2147473190"/>
    </pc:sldMkLst>
    <p188:txBody>
      <a:bodyPr/>
      <a:lstStyle/>
      <a:p>
        <a:r>
          <a:rPr lang="en-US"/>
          <a:t>Change header</a:t>
        </a:r>
      </a:p>
    </p188:txBody>
  </p188:cm>
</p188:cmLst>
</file>

<file path=ppt/comments/modernComment_7FFFD727_3F4DA429.xml><?xml version="1.0" encoding="utf-8"?>
<p188:cmLst xmlns:a="http://schemas.openxmlformats.org/drawingml/2006/main" xmlns:r="http://schemas.openxmlformats.org/officeDocument/2006/relationships" xmlns:p188="http://schemas.microsoft.com/office/powerpoint/2018/8/main">
  <p188:cm id="{008ECAB8-75DE-46D3-8027-C4D4934FA197}" authorId="{FBF67ADF-FB01-57D6-A5D5-D4AF35DB861A}" status="resolved" created="2026-03-06T15:03:41.787" complete="100000">
    <pc:sldMkLst xmlns:pc="http://schemas.microsoft.com/office/powerpoint/2013/main/command">
      <pc:docMk/>
      <pc:sldMk cId="1062052905" sldId="2147473191"/>
    </pc:sldMkLst>
    <p188:txBody>
      <a:bodyPr/>
      <a:lstStyle/>
      <a:p>
        <a:r>
          <a:rPr lang="en-US"/>
          <a:t>Fix header</a:t>
        </a:r>
      </a:p>
    </p188:txBody>
  </p188:cm>
  <p188:cm id="{7BFCDBA6-4356-4027-88FB-20D22F6B83FF}" authorId="{FF12DFAF-428C-AF5E-8867-217F017DEDBF}" status="resolved" created="2026-03-06T15:03:59.414" complete="100000">
    <ac:deMkLst xmlns:ac="http://schemas.microsoft.com/office/drawing/2013/main/command">
      <pc:docMk xmlns:pc="http://schemas.microsoft.com/office/powerpoint/2013/main/command"/>
      <pc:sldMk xmlns:pc="http://schemas.microsoft.com/office/powerpoint/2013/main/command" cId="1062052905" sldId="2147473191"/>
      <ac:spMk id="46" creationId="{17620D6E-8228-5538-6C37-3AC996B9DA91}"/>
    </ac:deMkLst>
    <p188:txBody>
      <a:bodyPr/>
      <a:lstStyle/>
      <a:p>
        <a:r>
          <a:rPr lang="en-US"/>
          <a:t>throughput handout slide</a:t>
        </a:r>
      </a:p>
    </p188:txBody>
  </p188:cm>
</p188:cmLst>
</file>

<file path=ppt/comments/modernComment_7FFFD72B_246B9CB9.xml><?xml version="1.0" encoding="utf-8"?>
<p188:cmLst xmlns:a="http://schemas.openxmlformats.org/drawingml/2006/main" xmlns:r="http://schemas.openxmlformats.org/officeDocument/2006/relationships" xmlns:p188="http://schemas.microsoft.com/office/powerpoint/2018/8/main">
  <p188:cm id="{010001C4-4B1B-449C-80E9-854F2E0D3232}" authorId="{FBF67ADF-FB01-57D6-A5D5-D4AF35DB861A}" status="resolved" created="2026-03-06T15:12:18.908" complete="100000">
    <pc:sldMkLst xmlns:pc="http://schemas.microsoft.com/office/powerpoint/2013/main/command">
      <pc:docMk/>
      <pc:sldMk cId="611032249" sldId="2147473195"/>
    </pc:sldMkLst>
    <p188:txBody>
      <a:bodyPr/>
      <a:lstStyle/>
      <a:p>
        <a:r>
          <a:rPr lang="en-US"/>
          <a:t>[@Hajji, Fares] add CAVA extra sentence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10C562-F244-2844-4D03-446A7BE4F9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DCEB7E1-D7D9-4AD6-8D54-BFABB911E3B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77E99D-0647-466C-AD7A-3815486D0B5B}" type="datetimeFigureOut">
              <a:rPr lang="en-US" smtClean="0"/>
              <a:t>3/14/2026</a:t>
            </a:fld>
            <a:endParaRPr lang="en-US"/>
          </a:p>
        </p:txBody>
      </p:sp>
      <p:sp>
        <p:nvSpPr>
          <p:cNvPr id="4" name="Footer Placeholder 3">
            <a:extLst>
              <a:ext uri="{FF2B5EF4-FFF2-40B4-BE49-F238E27FC236}">
                <a16:creationId xmlns:a16="http://schemas.microsoft.com/office/drawing/2014/main" id="{B7ABAC34-7B24-3696-F466-89FCB21B56E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86AFA82-9B56-D27F-9288-41306C4DEC5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012880-2A18-4A8E-8ED2-763F5E4B04F1}" type="slidenum">
              <a:rPr lang="en-US" smtClean="0"/>
              <a:t>‹#›</a:t>
            </a:fld>
            <a:endParaRPr lang="en-US"/>
          </a:p>
        </p:txBody>
      </p:sp>
    </p:spTree>
    <p:extLst>
      <p:ext uri="{BB962C8B-B14F-4D97-AF65-F5344CB8AC3E}">
        <p14:creationId xmlns:p14="http://schemas.microsoft.com/office/powerpoint/2010/main" val="3829092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3CB5EA-6BA2-40C9-8065-AC4F0A6FA8C6}" type="datetimeFigureOut">
              <a:rPr lang="en-US" smtClean="0"/>
              <a:t>3/14/2026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E95693-FA28-4B49-B8D1-16ECD1921D5D}" type="slidenum">
              <a:rPr lang="en-US" smtClean="0"/>
              <a:t>‹#›</a:t>
            </a:fld>
            <a:endParaRPr lang="en-US"/>
          </a:p>
        </p:txBody>
      </p:sp>
    </p:spTree>
    <p:extLst>
      <p:ext uri="{BB962C8B-B14F-4D97-AF65-F5344CB8AC3E}">
        <p14:creationId xmlns:p14="http://schemas.microsoft.com/office/powerpoint/2010/main" val="3910104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95693-FA28-4B49-B8D1-16ECD1921D5D}" type="slidenum">
              <a:rPr lang="en-US" smtClean="0"/>
              <a:t>1</a:t>
            </a:fld>
            <a:endParaRPr lang="en-US"/>
          </a:p>
        </p:txBody>
      </p:sp>
    </p:spTree>
    <p:extLst>
      <p:ext uri="{BB962C8B-B14F-4D97-AF65-F5344CB8AC3E}">
        <p14:creationId xmlns:p14="http://schemas.microsoft.com/office/powerpoint/2010/main" val="3680594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FEE06-48BC-DB67-D28D-DBC5BE3908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C2396E-C6F9-4F04-98C0-FD754FA5968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BE91F53-2A12-AC0C-2250-C81815278C35}"/>
              </a:ext>
            </a:extLst>
          </p:cNvPr>
          <p:cNvSpPr>
            <a:spLocks noGrp="1"/>
          </p:cNvSpPr>
          <p:nvPr>
            <p:ph type="body" idx="1"/>
          </p:nvPr>
        </p:nvSpPr>
        <p:spPr/>
        <p:txBody>
          <a:bodyPr/>
          <a:lstStyle/>
          <a:p>
            <a:r>
              <a:rPr lang="en-US"/>
              <a:t>Conor</a:t>
            </a:r>
          </a:p>
        </p:txBody>
      </p:sp>
      <p:sp>
        <p:nvSpPr>
          <p:cNvPr id="4" name="Slide Number Placeholder 3">
            <a:extLst>
              <a:ext uri="{FF2B5EF4-FFF2-40B4-BE49-F238E27FC236}">
                <a16:creationId xmlns:a16="http://schemas.microsoft.com/office/drawing/2014/main" id="{E306AE5F-B846-2B6D-B79B-E31341184F35}"/>
              </a:ext>
            </a:extLst>
          </p:cNvPr>
          <p:cNvSpPr>
            <a:spLocks noGrp="1"/>
          </p:cNvSpPr>
          <p:nvPr>
            <p:ph type="sldNum" sz="quarter" idx="5"/>
          </p:nvPr>
        </p:nvSpPr>
        <p:spPr/>
        <p:txBody>
          <a:bodyPr/>
          <a:lstStyle/>
          <a:p>
            <a:fld id="{C4E95693-FA28-4B49-B8D1-16ECD1921D5D}" type="slidenum">
              <a:rPr lang="en-US" smtClean="0"/>
              <a:t>22</a:t>
            </a:fld>
            <a:endParaRPr lang="en-US"/>
          </a:p>
        </p:txBody>
      </p:sp>
    </p:spTree>
    <p:extLst>
      <p:ext uri="{BB962C8B-B14F-4D97-AF65-F5344CB8AC3E}">
        <p14:creationId xmlns:p14="http://schemas.microsoft.com/office/powerpoint/2010/main" val="761766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Conor</a:t>
            </a:r>
          </a:p>
        </p:txBody>
      </p:sp>
      <p:sp>
        <p:nvSpPr>
          <p:cNvPr id="4" name="Slide Number Placeholder 3"/>
          <p:cNvSpPr>
            <a:spLocks noGrp="1"/>
          </p:cNvSpPr>
          <p:nvPr>
            <p:ph type="sldNum" sz="quarter" idx="5"/>
          </p:nvPr>
        </p:nvSpPr>
        <p:spPr/>
        <p:txBody>
          <a:bodyPr/>
          <a:lstStyle/>
          <a:p>
            <a:fld id="{C4E95693-FA28-4B49-B8D1-16ECD1921D5D}" type="slidenum">
              <a:rPr lang="en-US" smtClean="0"/>
              <a:t>23</a:t>
            </a:fld>
            <a:endParaRPr lang="en-US"/>
          </a:p>
        </p:txBody>
      </p:sp>
    </p:spTree>
    <p:extLst>
      <p:ext uri="{BB962C8B-B14F-4D97-AF65-F5344CB8AC3E}">
        <p14:creationId xmlns:p14="http://schemas.microsoft.com/office/powerpoint/2010/main" val="1085966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Cold-chain distributors</a:t>
            </a:r>
          </a:p>
          <a:p>
            <a:r>
              <a:rPr lang="en-US"/>
              <a:t>Ingredient and packaging suppliers</a:t>
            </a:r>
          </a:p>
          <a:p>
            <a:r>
              <a:rPr lang="en-US"/>
              <a:t>Non-core production partners</a:t>
            </a:r>
          </a:p>
          <a:p>
            <a:r>
              <a:rPr lang="en-US"/>
              <a:t>Technology vendors</a:t>
            </a:r>
          </a:p>
          <a:p>
            <a:r>
              <a:rPr lang="en-US"/>
              <a:t>Delivery platform partners</a:t>
            </a:r>
          </a:p>
          <a:p>
            <a:r>
              <a:rPr lang="en-US"/>
              <a:t>—</a:t>
            </a:r>
          </a:p>
          <a:p>
            <a:r>
              <a:rPr lang="en-US" b="1"/>
              <a:t>CAVA does not publicly identify most distribution partners by name; our recommendation refers to partnership categories aligned with its disclosed use of third-party suppliers and a limited number of distribution partners.</a:t>
            </a:r>
            <a:endParaRPr lang="en-US"/>
          </a:p>
          <a:p>
            <a:endParaRPr lang="en-US"/>
          </a:p>
        </p:txBody>
      </p:sp>
      <p:sp>
        <p:nvSpPr>
          <p:cNvPr id="4" name="Slide Number Placeholder 3"/>
          <p:cNvSpPr>
            <a:spLocks noGrp="1"/>
          </p:cNvSpPr>
          <p:nvPr>
            <p:ph type="sldNum" sz="quarter" idx="5"/>
          </p:nvPr>
        </p:nvSpPr>
        <p:spPr/>
        <p:txBody>
          <a:bodyPr/>
          <a:lstStyle/>
          <a:p>
            <a:fld id="{C4E95693-FA28-4B49-B8D1-16ECD1921D5D}" type="slidenum">
              <a:rPr lang="en-US" smtClean="0"/>
              <a:t>24</a:t>
            </a:fld>
            <a:endParaRPr lang="en-US"/>
          </a:p>
        </p:txBody>
      </p:sp>
    </p:spTree>
    <p:extLst>
      <p:ext uri="{BB962C8B-B14F-4D97-AF65-F5344CB8AC3E}">
        <p14:creationId xmlns:p14="http://schemas.microsoft.com/office/powerpoint/2010/main" val="3508172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13548-AA5D-8CCD-434E-A5B7D646F0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9CF80-C9A7-16B2-0F29-949420288E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8C8E3-4BAB-A82C-7B61-39E4B9D8952F}"/>
              </a:ext>
            </a:extLst>
          </p:cNvPr>
          <p:cNvSpPr>
            <a:spLocks noGrp="1"/>
          </p:cNvSpPr>
          <p:nvPr>
            <p:ph type="body" idx="1"/>
          </p:nvPr>
        </p:nvSpPr>
        <p:spPr/>
        <p:txBody>
          <a:bodyPr/>
          <a:lstStyle/>
          <a:p>
            <a:r>
              <a:rPr lang="en-US"/>
              <a:t>Cold-chain distributors</a:t>
            </a:r>
          </a:p>
          <a:p>
            <a:r>
              <a:rPr lang="en-US"/>
              <a:t>Ingredient and packaging suppliers</a:t>
            </a:r>
          </a:p>
          <a:p>
            <a:r>
              <a:rPr lang="en-US"/>
              <a:t>Non-core production partners</a:t>
            </a:r>
          </a:p>
          <a:p>
            <a:r>
              <a:rPr lang="en-US"/>
              <a:t>Technology vendors</a:t>
            </a:r>
          </a:p>
          <a:p>
            <a:r>
              <a:rPr lang="en-US"/>
              <a:t>Delivery platform partners</a:t>
            </a:r>
          </a:p>
          <a:p>
            <a:r>
              <a:rPr lang="en-US"/>
              <a:t>—</a:t>
            </a:r>
          </a:p>
          <a:p>
            <a:r>
              <a:rPr lang="en-US" b="1"/>
              <a:t>CAVA does not publicly identify most distribution partners by name; our recommendation refers to partnership categories aligned with its disclosed use of third-party suppliers and a limited number of distribution partners.</a:t>
            </a:r>
            <a:endParaRPr lang="en-US"/>
          </a:p>
          <a:p>
            <a:endParaRPr lang="en-US"/>
          </a:p>
        </p:txBody>
      </p:sp>
      <p:sp>
        <p:nvSpPr>
          <p:cNvPr id="4" name="Slide Number Placeholder 3">
            <a:extLst>
              <a:ext uri="{FF2B5EF4-FFF2-40B4-BE49-F238E27FC236}">
                <a16:creationId xmlns:a16="http://schemas.microsoft.com/office/drawing/2014/main" id="{FBD0619A-69F1-B54C-2CC1-DF41A9CA0793}"/>
              </a:ext>
            </a:extLst>
          </p:cNvPr>
          <p:cNvSpPr>
            <a:spLocks noGrp="1"/>
          </p:cNvSpPr>
          <p:nvPr>
            <p:ph type="sldNum" sz="quarter" idx="5"/>
          </p:nvPr>
        </p:nvSpPr>
        <p:spPr/>
        <p:txBody>
          <a:bodyPr/>
          <a:lstStyle/>
          <a:p>
            <a:fld id="{C4E95693-FA28-4B49-B8D1-16ECD1921D5D}" type="slidenum">
              <a:rPr lang="en-US" smtClean="0"/>
              <a:t>25</a:t>
            </a:fld>
            <a:endParaRPr lang="en-US"/>
          </a:p>
        </p:txBody>
      </p:sp>
    </p:spTree>
    <p:extLst>
      <p:ext uri="{BB962C8B-B14F-4D97-AF65-F5344CB8AC3E}">
        <p14:creationId xmlns:p14="http://schemas.microsoft.com/office/powerpoint/2010/main" val="1393304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6F141-71F4-4E86-18B3-363FAD47C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BCADA-38A8-28BF-8B74-F0D5C3D75B4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AE0ED22-4400-E219-E1DA-2506FC16D026}"/>
              </a:ext>
            </a:extLst>
          </p:cNvPr>
          <p:cNvSpPr>
            <a:spLocks noGrp="1"/>
          </p:cNvSpPr>
          <p:nvPr>
            <p:ph type="body" idx="1"/>
          </p:nvPr>
        </p:nvSpPr>
        <p:spPr/>
        <p:txBody>
          <a:bodyPr/>
          <a:lstStyle/>
          <a:p>
            <a:r>
              <a:rPr lang="en-US"/>
              <a:t>Conor</a:t>
            </a:r>
          </a:p>
        </p:txBody>
      </p:sp>
      <p:sp>
        <p:nvSpPr>
          <p:cNvPr id="4" name="Slide Number Placeholder 3">
            <a:extLst>
              <a:ext uri="{FF2B5EF4-FFF2-40B4-BE49-F238E27FC236}">
                <a16:creationId xmlns:a16="http://schemas.microsoft.com/office/drawing/2014/main" id="{80514B34-601D-CF12-FED0-540FD630AF0A}"/>
              </a:ext>
            </a:extLst>
          </p:cNvPr>
          <p:cNvSpPr>
            <a:spLocks noGrp="1"/>
          </p:cNvSpPr>
          <p:nvPr>
            <p:ph type="sldNum" sz="quarter" idx="5"/>
          </p:nvPr>
        </p:nvSpPr>
        <p:spPr/>
        <p:txBody>
          <a:bodyPr/>
          <a:lstStyle/>
          <a:p>
            <a:fld id="{C4E95693-FA28-4B49-B8D1-16ECD1921D5D}" type="slidenum">
              <a:rPr lang="en-US" smtClean="0"/>
              <a:t>26</a:t>
            </a:fld>
            <a:endParaRPr lang="en-US"/>
          </a:p>
        </p:txBody>
      </p:sp>
    </p:spTree>
    <p:extLst>
      <p:ext uri="{BB962C8B-B14F-4D97-AF65-F5344CB8AC3E}">
        <p14:creationId xmlns:p14="http://schemas.microsoft.com/office/powerpoint/2010/main" val="2409856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7FB71-B021-FAF2-516A-B589266FB2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F9F17D-D66F-1BBD-4496-283AF3D1BE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00D7B5-47DD-01D1-3F10-C7AB1E1C06E7}"/>
              </a:ext>
            </a:extLst>
          </p:cNvPr>
          <p:cNvSpPr>
            <a:spLocks noGrp="1"/>
          </p:cNvSpPr>
          <p:nvPr>
            <p:ph type="body" idx="1"/>
          </p:nvPr>
        </p:nvSpPr>
        <p:spPr/>
        <p:txBody>
          <a:bodyPr/>
          <a:lstStyle/>
          <a:p>
            <a:r>
              <a:rPr lang="en-US"/>
              <a:t>Cold-chain distributors</a:t>
            </a:r>
          </a:p>
          <a:p>
            <a:r>
              <a:rPr lang="en-US"/>
              <a:t>Ingredient and packaging suppliers</a:t>
            </a:r>
          </a:p>
          <a:p>
            <a:r>
              <a:rPr lang="en-US"/>
              <a:t>Non-core production partners</a:t>
            </a:r>
          </a:p>
          <a:p>
            <a:r>
              <a:rPr lang="en-US"/>
              <a:t>Technology vendors</a:t>
            </a:r>
          </a:p>
          <a:p>
            <a:r>
              <a:rPr lang="en-US"/>
              <a:t>Delivery platform partners</a:t>
            </a:r>
          </a:p>
          <a:p>
            <a:r>
              <a:rPr lang="en-US"/>
              <a:t>—</a:t>
            </a:r>
          </a:p>
          <a:p>
            <a:r>
              <a:rPr lang="en-US" b="1"/>
              <a:t>CAVA does not publicly identify most distribution partners by name; our recommendation refers to partnership categories aligned with its disclosed use of third-party suppliers and a limited number of distribution partners.</a:t>
            </a:r>
          </a:p>
          <a:p>
            <a:r>
              <a:rPr lang="en-US" b="1"/>
              <a:t>-- </a:t>
            </a:r>
          </a:p>
          <a:p>
            <a:r>
              <a:rPr lang="en-US" sz="1200" b="0" i="0" u="none" strike="noStrike" kern="1200">
                <a:solidFill>
                  <a:schemeClr val="tx1"/>
                </a:solidFill>
                <a:effectLst/>
                <a:latin typeface="+mn-lt"/>
                <a:ea typeface="+mn-ea"/>
                <a:cs typeface="+mn-cs"/>
              </a:rPr>
              <a:t>n markets where there is a clean slate and </a:t>
            </a:r>
            <a:r>
              <a:rPr lang="en-US" sz="1200" b="0" i="0" u="none" strike="noStrike" kern="1200" err="1">
                <a:solidFill>
                  <a:schemeClr val="tx1"/>
                </a:solidFill>
                <a:effectLst/>
                <a:latin typeface="+mn-lt"/>
                <a:ea typeface="+mn-ea"/>
                <a:cs typeface="+mn-cs"/>
              </a:rPr>
              <a:t>mediterrenanean</a:t>
            </a:r>
            <a:r>
              <a:rPr lang="en-US" sz="1200" b="0" i="0" u="none" strike="noStrike" kern="1200">
                <a:solidFill>
                  <a:schemeClr val="tx1"/>
                </a:solidFill>
                <a:effectLst/>
                <a:latin typeface="+mn-lt"/>
                <a:ea typeface="+mn-ea"/>
                <a:cs typeface="+mn-cs"/>
              </a:rPr>
              <a:t> first mover advantage, you will act differently than when you are second or third </a:t>
            </a:r>
            <a:r>
              <a:rPr lang="en-US" sz="1200" b="0" i="0" kern="1200">
                <a:solidFill>
                  <a:schemeClr val="tx1"/>
                </a:solidFill>
                <a:effectLst/>
                <a:latin typeface="+mn-lt"/>
                <a:ea typeface="+mn-ea"/>
                <a:cs typeface="+mn-cs"/>
              </a:rPr>
              <a:t>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Calibri" panose="020F0502020204030204" pitchFamily="34" charset="0"/>
                <a:ea typeface="Calibri" panose="020F0502020204030204" pitchFamily="34" charset="0"/>
                <a:cs typeface="Calibri" panose="020F0502020204030204" pitchFamily="34" charset="0"/>
              </a:rPr>
              <a:t>”Definitely ask what the ingredients are though, it doesn’t make sense at all—but however you choose, it’s never a miss.” —Customer interview March 2026. </a:t>
            </a:r>
          </a:p>
          <a:p>
            <a:endParaRPr lang="en-US"/>
          </a:p>
        </p:txBody>
      </p:sp>
      <p:sp>
        <p:nvSpPr>
          <p:cNvPr id="4" name="Slide Number Placeholder 3">
            <a:extLst>
              <a:ext uri="{FF2B5EF4-FFF2-40B4-BE49-F238E27FC236}">
                <a16:creationId xmlns:a16="http://schemas.microsoft.com/office/drawing/2014/main" id="{1F67F53A-8C20-2891-53E2-80ECE59869B4}"/>
              </a:ext>
            </a:extLst>
          </p:cNvPr>
          <p:cNvSpPr>
            <a:spLocks noGrp="1"/>
          </p:cNvSpPr>
          <p:nvPr>
            <p:ph type="sldNum" sz="quarter" idx="5"/>
          </p:nvPr>
        </p:nvSpPr>
        <p:spPr/>
        <p:txBody>
          <a:bodyPr/>
          <a:lstStyle/>
          <a:p>
            <a:fld id="{C4E95693-FA28-4B49-B8D1-16ECD1921D5D}" type="slidenum">
              <a:rPr lang="en-US" smtClean="0"/>
              <a:t>29</a:t>
            </a:fld>
            <a:endParaRPr lang="en-US"/>
          </a:p>
        </p:txBody>
      </p:sp>
    </p:spTree>
    <p:extLst>
      <p:ext uri="{BB962C8B-B14F-4D97-AF65-F5344CB8AC3E}">
        <p14:creationId xmlns:p14="http://schemas.microsoft.com/office/powerpoint/2010/main" val="4223114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81D8D-F2EA-18D7-5247-A48FA968C9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5068B-62A3-E5FC-C619-91C7F6044A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A2B1A5-25DB-EBCC-9ECF-1C6D3666E347}"/>
              </a:ext>
            </a:extLst>
          </p:cNvPr>
          <p:cNvSpPr>
            <a:spLocks noGrp="1"/>
          </p:cNvSpPr>
          <p:nvPr>
            <p:ph type="body" idx="1"/>
          </p:nvPr>
        </p:nvSpPr>
        <p:spPr/>
        <p:txBody>
          <a:bodyPr/>
          <a:lstStyle/>
          <a:p>
            <a:r>
              <a:rPr lang="en-US"/>
              <a:t>Cold-chain distributors</a:t>
            </a:r>
          </a:p>
          <a:p>
            <a:r>
              <a:rPr lang="en-US"/>
              <a:t>Ingredient and packaging suppliers</a:t>
            </a:r>
          </a:p>
          <a:p>
            <a:r>
              <a:rPr lang="en-US"/>
              <a:t>Non-core production partners</a:t>
            </a:r>
          </a:p>
          <a:p>
            <a:r>
              <a:rPr lang="en-US"/>
              <a:t>Technology vendors</a:t>
            </a:r>
          </a:p>
          <a:p>
            <a:r>
              <a:rPr lang="en-US"/>
              <a:t>Delivery platform partners</a:t>
            </a:r>
          </a:p>
          <a:p>
            <a:r>
              <a:rPr lang="en-US"/>
              <a:t>—</a:t>
            </a:r>
          </a:p>
          <a:p>
            <a:r>
              <a:rPr lang="en-US" b="1"/>
              <a:t>CAVA does not publicly identify most distribution partners by name; our recommendation refers to partnership categories aligned with its disclosed use of third-party suppliers and a limited number of distribution partners.</a:t>
            </a:r>
          </a:p>
          <a:p>
            <a:r>
              <a:rPr lang="en-US" b="1"/>
              <a:t>-- </a:t>
            </a:r>
          </a:p>
          <a:p>
            <a:r>
              <a:rPr lang="en-US" sz="1200" b="0" i="0" u="none" strike="noStrike" kern="1200">
                <a:solidFill>
                  <a:schemeClr val="tx1"/>
                </a:solidFill>
                <a:effectLst/>
                <a:latin typeface="+mn-lt"/>
                <a:ea typeface="+mn-ea"/>
                <a:cs typeface="+mn-cs"/>
              </a:rPr>
              <a:t>n markets where there is a clean slate and </a:t>
            </a:r>
            <a:r>
              <a:rPr lang="en-US" sz="1200" b="0" i="0" u="none" strike="noStrike" kern="1200" err="1">
                <a:solidFill>
                  <a:schemeClr val="tx1"/>
                </a:solidFill>
                <a:effectLst/>
                <a:latin typeface="+mn-lt"/>
                <a:ea typeface="+mn-ea"/>
                <a:cs typeface="+mn-cs"/>
              </a:rPr>
              <a:t>mediterrenanean</a:t>
            </a:r>
            <a:r>
              <a:rPr lang="en-US" sz="1200" b="0" i="0" u="none" strike="noStrike" kern="1200">
                <a:solidFill>
                  <a:schemeClr val="tx1"/>
                </a:solidFill>
                <a:effectLst/>
                <a:latin typeface="+mn-lt"/>
                <a:ea typeface="+mn-ea"/>
                <a:cs typeface="+mn-cs"/>
              </a:rPr>
              <a:t> first mover advantage, you will act differently than when you are second or third </a:t>
            </a:r>
            <a:r>
              <a:rPr lang="en-US" sz="1200" b="0" i="0" kern="1200">
                <a:solidFill>
                  <a:schemeClr val="tx1"/>
                </a:solidFill>
                <a:effectLst/>
                <a:latin typeface="+mn-lt"/>
                <a:ea typeface="+mn-ea"/>
                <a:cs typeface="+mn-cs"/>
              </a:rPr>
              <a:t>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Calibri" panose="020F0502020204030204" pitchFamily="34" charset="0"/>
                <a:ea typeface="Calibri" panose="020F0502020204030204" pitchFamily="34" charset="0"/>
                <a:cs typeface="Calibri" panose="020F0502020204030204" pitchFamily="34" charset="0"/>
              </a:rPr>
              <a:t>”Definitely ask what the ingredients are though, it doesn’t make sense at all—but however you choose, it’s never a miss.” —Customer interview March 2026. </a:t>
            </a:r>
          </a:p>
          <a:p>
            <a:endParaRPr lang="en-US"/>
          </a:p>
        </p:txBody>
      </p:sp>
      <p:sp>
        <p:nvSpPr>
          <p:cNvPr id="4" name="Slide Number Placeholder 3">
            <a:extLst>
              <a:ext uri="{FF2B5EF4-FFF2-40B4-BE49-F238E27FC236}">
                <a16:creationId xmlns:a16="http://schemas.microsoft.com/office/drawing/2014/main" id="{DF0ABE6C-1D88-D06A-8BEE-A9D2A5E57504}"/>
              </a:ext>
            </a:extLst>
          </p:cNvPr>
          <p:cNvSpPr>
            <a:spLocks noGrp="1"/>
          </p:cNvSpPr>
          <p:nvPr>
            <p:ph type="sldNum" sz="quarter" idx="5"/>
          </p:nvPr>
        </p:nvSpPr>
        <p:spPr/>
        <p:txBody>
          <a:bodyPr/>
          <a:lstStyle/>
          <a:p>
            <a:fld id="{C4E95693-FA28-4B49-B8D1-16ECD1921D5D}" type="slidenum">
              <a:rPr lang="en-US" smtClean="0"/>
              <a:t>30</a:t>
            </a:fld>
            <a:endParaRPr lang="en-US"/>
          </a:p>
        </p:txBody>
      </p:sp>
    </p:spTree>
    <p:extLst>
      <p:ext uri="{BB962C8B-B14F-4D97-AF65-F5344CB8AC3E}">
        <p14:creationId xmlns:p14="http://schemas.microsoft.com/office/powerpoint/2010/main" val="2483810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95693-FA28-4B49-B8D1-16ECD1921D5D}" type="slidenum">
              <a:rPr lang="en-US" smtClean="0"/>
              <a:t>31</a:t>
            </a:fld>
            <a:endParaRPr lang="en-US"/>
          </a:p>
        </p:txBody>
      </p:sp>
    </p:spTree>
    <p:extLst>
      <p:ext uri="{BB962C8B-B14F-4D97-AF65-F5344CB8AC3E}">
        <p14:creationId xmlns:p14="http://schemas.microsoft.com/office/powerpoint/2010/main" val="3110854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AC815-790C-65BD-9595-A4B5A03C04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5A2BA-92AB-6C5B-1FFA-48F48C1F514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DF23651-63C4-368E-2BFF-82260B21E15D}"/>
              </a:ext>
            </a:extLst>
          </p:cNvPr>
          <p:cNvSpPr>
            <a:spLocks noGrp="1"/>
          </p:cNvSpPr>
          <p:nvPr>
            <p:ph type="body" idx="1"/>
          </p:nvPr>
        </p:nvSpPr>
        <p:spPr/>
        <p:txBody>
          <a:bodyPr/>
          <a:lstStyle/>
          <a:p>
            <a:r>
              <a:rPr lang="en-US"/>
              <a:t>Conor</a:t>
            </a:r>
          </a:p>
        </p:txBody>
      </p:sp>
      <p:sp>
        <p:nvSpPr>
          <p:cNvPr id="4" name="Slide Number Placeholder 3">
            <a:extLst>
              <a:ext uri="{FF2B5EF4-FFF2-40B4-BE49-F238E27FC236}">
                <a16:creationId xmlns:a16="http://schemas.microsoft.com/office/drawing/2014/main" id="{04D9964B-3EBF-AB7E-A5B5-747E88149A8F}"/>
              </a:ext>
            </a:extLst>
          </p:cNvPr>
          <p:cNvSpPr>
            <a:spLocks noGrp="1"/>
          </p:cNvSpPr>
          <p:nvPr>
            <p:ph type="sldNum" sz="quarter" idx="5"/>
          </p:nvPr>
        </p:nvSpPr>
        <p:spPr/>
        <p:txBody>
          <a:bodyPr/>
          <a:lstStyle/>
          <a:p>
            <a:fld id="{C4E95693-FA28-4B49-B8D1-16ECD1921D5D}" type="slidenum">
              <a:rPr lang="en-US" smtClean="0"/>
              <a:t>2</a:t>
            </a:fld>
            <a:endParaRPr lang="en-US"/>
          </a:p>
        </p:txBody>
      </p:sp>
    </p:spTree>
    <p:extLst>
      <p:ext uri="{BB962C8B-B14F-4D97-AF65-F5344CB8AC3E}">
        <p14:creationId xmlns:p14="http://schemas.microsoft.com/office/powerpoint/2010/main" val="2287507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95693-FA28-4B49-B8D1-16ECD1921D5D}" type="slidenum">
              <a:rPr lang="en-US" smtClean="0"/>
              <a:t>3</a:t>
            </a:fld>
            <a:endParaRPr lang="en-US"/>
          </a:p>
        </p:txBody>
      </p:sp>
    </p:spTree>
    <p:extLst>
      <p:ext uri="{BB962C8B-B14F-4D97-AF65-F5344CB8AC3E}">
        <p14:creationId xmlns:p14="http://schemas.microsoft.com/office/powerpoint/2010/main" val="2567381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23077-B239-612B-C076-E2BECF4489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ED59C4-DACB-F63B-FC3A-A9CE61CD80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A3CD3-9A6F-37D4-12B3-1BFFF791BCF0}"/>
              </a:ext>
            </a:extLst>
          </p:cNvPr>
          <p:cNvSpPr>
            <a:spLocks noGrp="1"/>
          </p:cNvSpPr>
          <p:nvPr>
            <p:ph type="body" idx="1"/>
          </p:nvPr>
        </p:nvSpPr>
        <p:spPr/>
        <p:txBody>
          <a:bodyPr/>
          <a:lstStyle/>
          <a:p>
            <a:r>
              <a:rPr lang="en-US"/>
              <a:t>Cold-chain distributors</a:t>
            </a:r>
          </a:p>
          <a:p>
            <a:r>
              <a:rPr lang="en-US"/>
              <a:t>Ingredient and packaging suppliers</a:t>
            </a:r>
          </a:p>
          <a:p>
            <a:r>
              <a:rPr lang="en-US"/>
              <a:t>Non-core production partners</a:t>
            </a:r>
          </a:p>
          <a:p>
            <a:r>
              <a:rPr lang="en-US"/>
              <a:t>Technology vendors</a:t>
            </a:r>
          </a:p>
          <a:p>
            <a:r>
              <a:rPr lang="en-US"/>
              <a:t>Delivery platform partners</a:t>
            </a:r>
          </a:p>
          <a:p>
            <a:r>
              <a:rPr lang="en-US"/>
              <a:t>—</a:t>
            </a:r>
          </a:p>
          <a:p>
            <a:r>
              <a:rPr lang="en-US" b="1"/>
              <a:t>CAVA does not publicly identify most distribution partners by name; our recommendation refers to partnership categories aligned with its disclosed use of third-party suppliers and a limited number of distribution partners.</a:t>
            </a:r>
          </a:p>
          <a:p>
            <a:r>
              <a:rPr lang="en-US" b="1"/>
              <a:t>-- </a:t>
            </a:r>
          </a:p>
          <a:p>
            <a:r>
              <a:rPr lang="en-US" sz="1200" b="0" i="0" u="none" strike="noStrike" kern="1200">
                <a:solidFill>
                  <a:schemeClr val="tx1"/>
                </a:solidFill>
                <a:effectLst/>
                <a:latin typeface="+mn-lt"/>
                <a:ea typeface="+mn-ea"/>
                <a:cs typeface="+mn-cs"/>
              </a:rPr>
              <a:t>n markets where there is a clean slate and </a:t>
            </a:r>
            <a:r>
              <a:rPr lang="en-US" sz="1200" b="0" i="0" u="none" strike="noStrike" kern="1200" err="1">
                <a:solidFill>
                  <a:schemeClr val="tx1"/>
                </a:solidFill>
                <a:effectLst/>
                <a:latin typeface="+mn-lt"/>
                <a:ea typeface="+mn-ea"/>
                <a:cs typeface="+mn-cs"/>
              </a:rPr>
              <a:t>mediterrenanean</a:t>
            </a:r>
            <a:r>
              <a:rPr lang="en-US" sz="1200" b="0" i="0" u="none" strike="noStrike" kern="1200">
                <a:solidFill>
                  <a:schemeClr val="tx1"/>
                </a:solidFill>
                <a:effectLst/>
                <a:latin typeface="+mn-lt"/>
                <a:ea typeface="+mn-ea"/>
                <a:cs typeface="+mn-cs"/>
              </a:rPr>
              <a:t> first mover advantage, you will act differently than when you are second or third </a:t>
            </a:r>
            <a:r>
              <a:rPr lang="en-US" sz="1200" b="0" i="0" kern="1200">
                <a:solidFill>
                  <a:schemeClr val="tx1"/>
                </a:solidFill>
                <a:effectLst/>
                <a:latin typeface="+mn-lt"/>
                <a:ea typeface="+mn-ea"/>
                <a:cs typeface="+mn-cs"/>
              </a:rPr>
              <a:t>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Calibri" panose="020F0502020204030204" pitchFamily="34" charset="0"/>
                <a:ea typeface="Calibri" panose="020F0502020204030204" pitchFamily="34" charset="0"/>
                <a:cs typeface="Calibri" panose="020F0502020204030204" pitchFamily="34" charset="0"/>
              </a:rPr>
              <a:t>”Definitely ask what the ingredients are though, it doesn’t make sense at all—but however you choose, it’s never a miss.” —Customer interview March 2026. </a:t>
            </a:r>
          </a:p>
          <a:p>
            <a:endParaRPr lang="en-US" b="1">
              <a:latin typeface="Calibri"/>
              <a:ea typeface="Calibri"/>
              <a:cs typeface="Calibri"/>
            </a:endParaRPr>
          </a:p>
          <a:p>
            <a:r>
              <a:rPr lang="en-US" b="1">
                <a:latin typeface="Calibri"/>
                <a:ea typeface="Calibri"/>
                <a:cs typeface="Calibri"/>
              </a:rPr>
              <a:t>Cava business model </a:t>
            </a:r>
            <a:r>
              <a:rPr lang="en-US" b="1" err="1">
                <a:latin typeface="Calibri"/>
                <a:ea typeface="Calibri"/>
                <a:cs typeface="Calibri"/>
              </a:rPr>
              <a:t>postionst</a:t>
            </a:r>
            <a:r>
              <a:rPr lang="en-US" b="1">
                <a:latin typeface="Calibri"/>
                <a:ea typeface="Calibri"/>
                <a:cs typeface="Calibri"/>
              </a:rPr>
              <a:t> them well in the market bas 1st mover in med fast casual </a:t>
            </a:r>
          </a:p>
          <a:p>
            <a:pPr marL="285750" indent="-285750">
              <a:buFont typeface="Calibri"/>
              <a:buChar char="-"/>
            </a:pPr>
            <a:r>
              <a:rPr lang="en-US" b="1">
                <a:latin typeface="Calibri"/>
                <a:ea typeface="Calibri"/>
                <a:cs typeface="Calibri"/>
              </a:rPr>
              <a:t>Business overview</a:t>
            </a:r>
          </a:p>
          <a:p>
            <a:pPr marL="285750" indent="-285750">
              <a:buFont typeface="Calibri"/>
              <a:buChar char="-"/>
            </a:pPr>
            <a:r>
              <a:rPr lang="en-US" b="1" err="1">
                <a:latin typeface="Calibri"/>
                <a:ea typeface="Calibri"/>
                <a:cs typeface="Calibri"/>
              </a:rPr>
              <a:t>Scaeld</a:t>
            </a:r>
            <a:r>
              <a:rPr lang="en-US" b="1">
                <a:latin typeface="Calibri"/>
                <a:ea typeface="Calibri"/>
                <a:cs typeface="Calibri"/>
              </a:rPr>
              <a:t> </a:t>
            </a:r>
            <a:r>
              <a:rPr lang="en-US" b="1" err="1">
                <a:latin typeface="Calibri"/>
                <a:ea typeface="Calibri"/>
                <a:cs typeface="Calibri"/>
              </a:rPr>
              <a:t>wth</a:t>
            </a:r>
            <a:r>
              <a:rPr lang="en-US" b="1">
                <a:latin typeface="Calibri"/>
                <a:ea typeface="Calibri"/>
                <a:cs typeface="Calibri"/>
              </a:rPr>
              <a:t> built to suit </a:t>
            </a:r>
          </a:p>
          <a:p>
            <a:pPr marL="285750" indent="-285750">
              <a:buFont typeface="Calibri"/>
              <a:buChar char="-"/>
            </a:pPr>
            <a:endParaRPr lang="en-US" b="1">
              <a:latin typeface="Calibri"/>
              <a:ea typeface="Calibri"/>
              <a:cs typeface="Calibri"/>
            </a:endParaRPr>
          </a:p>
          <a:p>
            <a:pPr marL="285750" indent="-285750">
              <a:buFont typeface="Calibri"/>
              <a:buChar char="-"/>
            </a:pPr>
            <a:r>
              <a:rPr lang="en-US" b="1">
                <a:latin typeface="Calibri"/>
                <a:ea typeface="Calibri"/>
                <a:cs typeface="Calibri"/>
              </a:rPr>
              <a:t>Cava committed to funding their growth with cash fully owning their stores with the Build to suit model and has control over the </a:t>
            </a:r>
            <a:r>
              <a:rPr lang="en-US" b="1" err="1">
                <a:latin typeface="Calibri"/>
                <a:ea typeface="Calibri"/>
                <a:cs typeface="Calibri"/>
              </a:rPr>
              <a:t>prodcution</a:t>
            </a:r>
            <a:r>
              <a:rPr lang="en-US" b="1">
                <a:latin typeface="Calibri"/>
                <a:ea typeface="Calibri"/>
                <a:cs typeface="Calibri"/>
              </a:rPr>
              <a:t> of their specialty dips and spreads which is the key driver of flavor that keeps the consumer coming back</a:t>
            </a:r>
          </a:p>
          <a:p>
            <a:pPr marL="285750" indent="-285750">
              <a:buFont typeface="Calibri"/>
              <a:buChar char="-"/>
            </a:pPr>
            <a:endParaRPr lang="en-US" b="1">
              <a:latin typeface="Calibri"/>
              <a:ea typeface="Calibri"/>
              <a:cs typeface="Calibri"/>
            </a:endParaRPr>
          </a:p>
          <a:p>
            <a:pPr marL="285750" indent="-285750">
              <a:buFont typeface="Calibri"/>
              <a:buChar char="-"/>
            </a:pPr>
            <a:r>
              <a:rPr lang="en-US" b="1">
                <a:latin typeface="Calibri"/>
                <a:ea typeface="Calibri"/>
                <a:cs typeface="Calibri"/>
              </a:rPr>
              <a:t>Cava has a robust system for ensuring that the optimal </a:t>
            </a:r>
            <a:r>
              <a:rPr lang="en-US" b="1" err="1">
                <a:latin typeface="Calibri"/>
                <a:ea typeface="Calibri"/>
                <a:cs typeface="Calibri"/>
              </a:rPr>
              <a:t>ammount</a:t>
            </a:r>
            <a:r>
              <a:rPr lang="en-US" b="1">
                <a:latin typeface="Calibri"/>
                <a:ea typeface="Calibri"/>
                <a:cs typeface="Calibri"/>
              </a:rPr>
              <a:t> of highly perishable </a:t>
            </a:r>
            <a:r>
              <a:rPr lang="en-US" b="1" err="1">
                <a:latin typeface="Calibri"/>
                <a:ea typeface="Calibri"/>
                <a:cs typeface="Calibri"/>
              </a:rPr>
              <a:t>ingredinets</a:t>
            </a:r>
            <a:r>
              <a:rPr lang="en-US" b="1">
                <a:latin typeface="Calibri"/>
                <a:ea typeface="Calibri"/>
                <a:cs typeface="Calibri"/>
              </a:rPr>
              <a:t> like cucumbers, </a:t>
            </a:r>
            <a:r>
              <a:rPr lang="en-US" b="1" err="1">
                <a:latin typeface="Calibri"/>
                <a:ea typeface="Calibri"/>
                <a:cs typeface="Calibri"/>
              </a:rPr>
              <a:t>tomatse</a:t>
            </a:r>
            <a:r>
              <a:rPr lang="en-US" b="1">
                <a:latin typeface="Calibri"/>
                <a:ea typeface="Calibri"/>
                <a:cs typeface="Calibri"/>
              </a:rPr>
              <a:t>, meat </a:t>
            </a:r>
            <a:r>
              <a:rPr lang="en-US" b="1" err="1">
                <a:latin typeface="Calibri"/>
                <a:ea typeface="Calibri"/>
                <a:cs typeface="Calibri"/>
              </a:rPr>
              <a:t>deliering</a:t>
            </a:r>
            <a:r>
              <a:rPr lang="en-US" b="1">
                <a:latin typeface="Calibri"/>
                <a:ea typeface="Calibri"/>
                <a:cs typeface="Calibri"/>
              </a:rPr>
              <a:t> daily to their stores and prepared in house </a:t>
            </a:r>
          </a:p>
          <a:p>
            <a:pPr marL="285750" indent="-285750">
              <a:buFont typeface="Calibri"/>
              <a:buChar char="-"/>
            </a:pPr>
            <a:endParaRPr lang="en-US" b="1">
              <a:latin typeface="Calibri"/>
              <a:ea typeface="Calibri"/>
              <a:cs typeface="Calibri"/>
            </a:endParaRPr>
          </a:p>
          <a:p>
            <a:pPr marL="285750" indent="-285750">
              <a:buFont typeface="Calibri"/>
              <a:buChar char="-"/>
            </a:pPr>
            <a:endParaRPr lang="en-US" b="1">
              <a:latin typeface="Calibri"/>
              <a:ea typeface="Calibri"/>
              <a:cs typeface="Calibri"/>
            </a:endParaRPr>
          </a:p>
          <a:p>
            <a:pPr marL="285750" indent="-285750">
              <a:buFont typeface="Calibri"/>
              <a:buChar char="-"/>
            </a:pPr>
            <a:r>
              <a:rPr lang="en-US" b="1">
                <a:latin typeface="Calibri"/>
                <a:ea typeface="Calibri"/>
                <a:cs typeface="Calibri"/>
              </a:rPr>
              <a:t>Cavas business model both from an </a:t>
            </a:r>
            <a:r>
              <a:rPr lang="en-US" b="1" err="1">
                <a:latin typeface="Calibri"/>
                <a:ea typeface="Calibri"/>
                <a:cs typeface="Calibri"/>
              </a:rPr>
              <a:t>operartional</a:t>
            </a:r>
            <a:r>
              <a:rPr lang="en-US" b="1">
                <a:latin typeface="Calibri"/>
                <a:ea typeface="Calibri"/>
                <a:cs typeface="Calibri"/>
              </a:rPr>
              <a:t> and people standpoint </a:t>
            </a:r>
            <a:r>
              <a:rPr lang="en-US" b="1" err="1">
                <a:latin typeface="Calibri"/>
                <a:ea typeface="Calibri"/>
                <a:cs typeface="Calibri"/>
              </a:rPr>
              <a:t>postuons</a:t>
            </a:r>
            <a:r>
              <a:rPr lang="en-US" b="1">
                <a:latin typeface="Calibri"/>
                <a:ea typeface="Calibri"/>
                <a:cs typeface="Calibri"/>
              </a:rPr>
              <a:t> them as a first mover in the med-fast </a:t>
            </a:r>
            <a:r>
              <a:rPr lang="en-US" b="1" err="1">
                <a:latin typeface="Calibri"/>
                <a:ea typeface="Calibri"/>
                <a:cs typeface="Calibri"/>
              </a:rPr>
              <a:t>cas</a:t>
            </a:r>
            <a:r>
              <a:rPr lang="en-US" b="1">
                <a:latin typeface="Calibri"/>
                <a:ea typeface="Calibri"/>
                <a:cs typeface="Calibri"/>
              </a:rPr>
              <a:t> market</a:t>
            </a:r>
          </a:p>
          <a:p>
            <a:pPr marL="285750" indent="-285750">
              <a:buFont typeface="Calibri"/>
              <a:buChar char="-"/>
            </a:pPr>
            <a:r>
              <a:rPr lang="en-US" b="1">
                <a:latin typeface="Calibri"/>
                <a:ea typeface="Calibri"/>
                <a:cs typeface="Calibri"/>
              </a:rPr>
              <a:t>Cava has funded fast growth with cashflow funded </a:t>
            </a:r>
            <a:r>
              <a:rPr lang="en-US" b="1" err="1">
                <a:latin typeface="Calibri"/>
                <a:ea typeface="Calibri"/>
                <a:cs typeface="Calibri"/>
              </a:rPr>
              <a:t>buidl</a:t>
            </a:r>
            <a:r>
              <a:rPr lang="en-US" b="1">
                <a:latin typeface="Calibri"/>
                <a:ea typeface="Calibri"/>
                <a:cs typeface="Calibri"/>
              </a:rPr>
              <a:t> to suit model and identifies the locations they expand to with a data-driven site </a:t>
            </a:r>
            <a:r>
              <a:rPr lang="en-US" b="1" err="1">
                <a:latin typeface="Calibri"/>
                <a:ea typeface="Calibri"/>
                <a:cs typeface="Calibri"/>
              </a:rPr>
              <a:t>seleciton</a:t>
            </a:r>
            <a:r>
              <a:rPr lang="en-US" b="1">
                <a:latin typeface="Calibri"/>
                <a:ea typeface="Calibri"/>
                <a:cs typeface="Calibri"/>
              </a:rPr>
              <a:t> and vertical </a:t>
            </a:r>
            <a:r>
              <a:rPr lang="en-US" b="1" err="1">
                <a:latin typeface="Calibri"/>
                <a:ea typeface="Calibri"/>
                <a:cs typeface="Calibri"/>
              </a:rPr>
              <a:t>integreation</a:t>
            </a:r>
            <a:r>
              <a:rPr lang="en-US" b="1">
                <a:latin typeface="Calibri"/>
                <a:ea typeface="Calibri"/>
                <a:cs typeface="Calibri"/>
              </a:rPr>
              <a:t> across </a:t>
            </a:r>
            <a:r>
              <a:rPr lang="en-US" b="1" err="1">
                <a:latin typeface="Calibri"/>
                <a:ea typeface="Calibri"/>
                <a:cs typeface="Calibri"/>
              </a:rPr>
              <a:t>prodcution</a:t>
            </a:r>
            <a:r>
              <a:rPr lang="en-US" b="1">
                <a:latin typeface="Calibri"/>
                <a:ea typeface="Calibri"/>
                <a:cs typeface="Calibri"/>
              </a:rPr>
              <a:t> and </a:t>
            </a:r>
            <a:r>
              <a:rPr lang="en-US" b="1" err="1">
                <a:latin typeface="Calibri"/>
                <a:ea typeface="Calibri"/>
                <a:cs typeface="Calibri"/>
              </a:rPr>
              <a:t>sorucing</a:t>
            </a:r>
            <a:r>
              <a:rPr lang="en-US" b="1">
                <a:latin typeface="Calibri"/>
                <a:ea typeface="Calibri"/>
                <a:cs typeface="Calibri"/>
              </a:rPr>
              <a:t>.  cava dips and spreads as well as other key flavors are a key </a:t>
            </a:r>
            <a:r>
              <a:rPr lang="en-US" b="1" err="1">
                <a:latin typeface="Calibri"/>
                <a:ea typeface="Calibri"/>
                <a:cs typeface="Calibri"/>
              </a:rPr>
              <a:t>falvor</a:t>
            </a:r>
            <a:r>
              <a:rPr lang="en-US" b="1">
                <a:latin typeface="Calibri"/>
                <a:ea typeface="Calibri"/>
                <a:cs typeface="Calibri"/>
              </a:rPr>
              <a:t> driver and they are produced in </a:t>
            </a:r>
            <a:r>
              <a:rPr lang="en-US" b="1" err="1">
                <a:latin typeface="Calibri"/>
                <a:ea typeface="Calibri"/>
                <a:cs typeface="Calibri"/>
              </a:rPr>
              <a:t>prodcution</a:t>
            </a:r>
            <a:r>
              <a:rPr lang="en-US" b="1">
                <a:latin typeface="Calibri"/>
                <a:ea typeface="Calibri"/>
                <a:cs typeface="Calibri"/>
              </a:rPr>
              <a:t> facilities </a:t>
            </a:r>
            <a:r>
              <a:rPr lang="en-US" b="1" err="1">
                <a:latin typeface="Calibri"/>
                <a:ea typeface="Calibri"/>
                <a:cs typeface="Calibri"/>
              </a:rPr>
              <a:t>lcoatied</a:t>
            </a:r>
            <a:r>
              <a:rPr lang="en-US" b="1">
                <a:latin typeface="Calibri"/>
                <a:ea typeface="Calibri"/>
                <a:cs typeface="Calibri"/>
              </a:rPr>
              <a:t> in </a:t>
            </a:r>
            <a:r>
              <a:rPr lang="en-US" b="1" err="1">
                <a:latin typeface="Calibri"/>
                <a:ea typeface="Calibri"/>
                <a:cs typeface="Calibri"/>
              </a:rPr>
              <a:t>marylans</a:t>
            </a:r>
            <a:r>
              <a:rPr lang="en-US" b="1">
                <a:latin typeface="Calibri"/>
                <a:ea typeface="Calibri"/>
                <a:cs typeface="Calibri"/>
              </a:rPr>
              <a:t>. We identified that the core of what differentiates cava is heart, heath and </a:t>
            </a:r>
            <a:r>
              <a:rPr lang="en-US" b="1" err="1">
                <a:latin typeface="Calibri"/>
                <a:ea typeface="Calibri"/>
                <a:cs typeface="Calibri"/>
              </a:rPr>
              <a:t>humanty</a:t>
            </a:r>
            <a:r>
              <a:rPr lang="en-US" b="1">
                <a:latin typeface="Calibri"/>
                <a:ea typeface="Calibri"/>
                <a:cs typeface="Calibri"/>
              </a:rPr>
              <a:t>, </a:t>
            </a:r>
          </a:p>
          <a:p>
            <a:pPr lvl="1" indent="-285750">
              <a:buFont typeface="Courier New"/>
              <a:buChar char="o"/>
            </a:pPr>
            <a:r>
              <a:rPr lang="en-US" b="1">
                <a:latin typeface="Calibri"/>
                <a:ea typeface="Calibri"/>
                <a:cs typeface="Calibri"/>
              </a:rPr>
              <a:t>For </a:t>
            </a:r>
            <a:r>
              <a:rPr lang="en-US" b="1" err="1">
                <a:latin typeface="Calibri"/>
                <a:ea typeface="Calibri"/>
                <a:cs typeface="Calibri"/>
              </a:rPr>
              <a:t>instantce</a:t>
            </a:r>
            <a:r>
              <a:rPr lang="en-US" b="1">
                <a:latin typeface="Calibri"/>
                <a:ea typeface="Calibri"/>
                <a:cs typeface="Calibri"/>
              </a:rPr>
              <a:t> If a customer walks in having a bad day, Employees can hit a love button and the meal is free, some of the </a:t>
            </a:r>
            <a:r>
              <a:rPr lang="en-US" b="1" err="1">
                <a:latin typeface="Calibri"/>
                <a:ea typeface="Calibri"/>
                <a:cs typeface="Calibri"/>
              </a:rPr>
              <a:t>ingredietns</a:t>
            </a:r>
            <a:r>
              <a:rPr lang="en-US" b="1">
                <a:latin typeface="Calibri"/>
                <a:ea typeface="Calibri"/>
                <a:cs typeface="Calibri"/>
              </a:rPr>
              <a:t> are confusing and there are a lot of options which we confirmed with a </a:t>
            </a:r>
            <a:r>
              <a:rPr lang="en-US" b="1" err="1">
                <a:latin typeface="Calibri"/>
                <a:ea typeface="Calibri"/>
                <a:cs typeface="Calibri"/>
              </a:rPr>
              <a:t>custoemr</a:t>
            </a:r>
            <a:r>
              <a:rPr lang="en-US" b="1">
                <a:latin typeface="Calibri"/>
                <a:ea typeface="Calibri"/>
                <a:cs typeface="Calibri"/>
              </a:rPr>
              <a:t> we interviewed and he directly said --- employees are </a:t>
            </a:r>
            <a:r>
              <a:rPr lang="en-US" b="1" err="1">
                <a:latin typeface="Calibri"/>
                <a:ea typeface="Calibri"/>
                <a:cs typeface="Calibri"/>
              </a:rPr>
              <a:t>helpgul</a:t>
            </a:r>
            <a:r>
              <a:rPr lang="en-US" b="1">
                <a:latin typeface="Calibri"/>
                <a:ea typeface="Calibri"/>
                <a:cs typeface="Calibri"/>
              </a:rPr>
              <a:t> with </a:t>
            </a:r>
            <a:r>
              <a:rPr lang="en-US" b="1" err="1">
                <a:latin typeface="Calibri"/>
                <a:ea typeface="Calibri"/>
                <a:cs typeface="Calibri"/>
              </a:rPr>
              <a:t>explainin</a:t>
            </a:r>
            <a:r>
              <a:rPr lang="en-US" b="1">
                <a:latin typeface="Calibri"/>
                <a:ea typeface="Calibri"/>
                <a:cs typeface="Calibri"/>
              </a:rPr>
              <a:t> what </a:t>
            </a:r>
            <a:r>
              <a:rPr lang="en-US" b="1" err="1">
                <a:latin typeface="Calibri"/>
                <a:ea typeface="Calibri"/>
                <a:cs typeface="Calibri"/>
              </a:rPr>
              <a:t>th</a:t>
            </a:r>
            <a:r>
              <a:rPr lang="en-US" b="1">
                <a:latin typeface="Calibri"/>
                <a:ea typeface="Calibri"/>
                <a:cs typeface="Calibri"/>
              </a:rPr>
              <a:t>ings are when customers get confused and creates a welcoming </a:t>
            </a:r>
            <a:r>
              <a:rPr lang="en-US" b="1" err="1">
                <a:latin typeface="Calibri"/>
                <a:ea typeface="Calibri"/>
                <a:cs typeface="Calibri"/>
              </a:rPr>
              <a:t>environemtn</a:t>
            </a:r>
            <a:r>
              <a:rPr lang="en-US" b="1">
                <a:latin typeface="Calibri"/>
                <a:ea typeface="Calibri"/>
                <a:cs typeface="Calibri"/>
              </a:rPr>
              <a:t> for customers </a:t>
            </a:r>
            <a:r>
              <a:rPr lang="en-US" b="1" err="1">
                <a:latin typeface="Calibri"/>
                <a:ea typeface="Calibri"/>
                <a:cs typeface="Calibri"/>
              </a:rPr>
              <a:t>unfamilaiar</a:t>
            </a:r>
            <a:r>
              <a:rPr lang="en-US" b="1">
                <a:latin typeface="Calibri"/>
                <a:ea typeface="Calibri"/>
                <a:cs typeface="Calibri"/>
              </a:rPr>
              <a:t> with med food to keep coming back to try new things </a:t>
            </a:r>
            <a:r>
              <a:rPr lang="en-US" b="1" err="1">
                <a:latin typeface="Calibri"/>
                <a:ea typeface="Calibri"/>
                <a:cs typeface="Calibri"/>
              </a:rPr>
              <a:t>becau</a:t>
            </a:r>
            <a:r>
              <a:rPr lang="en-US" b="1">
                <a:latin typeface="Calibri"/>
                <a:ea typeface="Calibri"/>
                <a:cs typeface="Calibri"/>
              </a:rPr>
              <a:t>se the flavors are what win. </a:t>
            </a:r>
          </a:p>
          <a:p>
            <a:pPr lvl="1" indent="-285750">
              <a:buFont typeface="Courier New"/>
              <a:buChar char="o"/>
            </a:pPr>
            <a:endParaRPr lang="en-US" b="1">
              <a:latin typeface="Calibri"/>
              <a:ea typeface="Calibri"/>
              <a:cs typeface="Calibri"/>
            </a:endParaRPr>
          </a:p>
          <a:p>
            <a:pPr lvl="1" indent="-285750">
              <a:buFont typeface="Courier New"/>
              <a:buChar char="o"/>
            </a:pPr>
            <a:r>
              <a:rPr lang="en-US" b="1">
                <a:latin typeface="Calibri"/>
                <a:ea typeface="Calibri"/>
                <a:cs typeface="Calibri"/>
              </a:rPr>
              <a:t>These core values have one thing in common and that’s people. We can say that cava does people well. This </a:t>
            </a:r>
            <a:r>
              <a:rPr lang="en-US" b="1" err="1">
                <a:latin typeface="Calibri"/>
                <a:ea typeface="Calibri"/>
                <a:cs typeface="Calibri"/>
              </a:rPr>
              <a:t>execlelence</a:t>
            </a:r>
            <a:r>
              <a:rPr lang="en-US" b="1">
                <a:latin typeface="Calibri"/>
                <a:ea typeface="Calibri"/>
                <a:cs typeface="Calibri"/>
              </a:rPr>
              <a:t> in med </a:t>
            </a:r>
            <a:r>
              <a:rPr lang="en-US" b="1" err="1">
                <a:latin typeface="Calibri"/>
                <a:ea typeface="Calibri"/>
                <a:cs typeface="Calibri"/>
              </a:rPr>
              <a:t>hpsitlatity</a:t>
            </a:r>
            <a:r>
              <a:rPr lang="en-US" b="1">
                <a:latin typeface="Calibri"/>
                <a:ea typeface="Calibri"/>
                <a:cs typeface="Calibri"/>
              </a:rPr>
              <a:t> is driven by employees and at scale its </a:t>
            </a:r>
            <a:r>
              <a:rPr lang="en-US" b="1" err="1">
                <a:latin typeface="Calibri"/>
                <a:ea typeface="Calibri"/>
                <a:cs typeface="Calibri"/>
              </a:rPr>
              <a:t>mportatnt</a:t>
            </a:r>
            <a:r>
              <a:rPr lang="en-US" b="1">
                <a:latin typeface="Calibri"/>
                <a:ea typeface="Calibri"/>
                <a:cs typeface="Calibri"/>
              </a:rPr>
              <a:t> that cava maintains </a:t>
            </a:r>
            <a:r>
              <a:rPr lang="en-US" b="1" err="1">
                <a:latin typeface="Calibri"/>
                <a:ea typeface="Calibri"/>
                <a:cs typeface="Calibri"/>
              </a:rPr>
              <a:t>strengrh</a:t>
            </a:r>
            <a:r>
              <a:rPr lang="en-US" b="1">
                <a:latin typeface="Calibri"/>
                <a:ea typeface="Calibri"/>
                <a:cs typeface="Calibri"/>
              </a:rPr>
              <a:t> in this </a:t>
            </a:r>
            <a:r>
              <a:rPr lang="en-US" b="1" err="1">
                <a:latin typeface="Calibri"/>
                <a:ea typeface="Calibri"/>
                <a:cs typeface="Calibri"/>
              </a:rPr>
              <a:t>capablity</a:t>
            </a:r>
            <a:r>
              <a:rPr lang="en-US" b="1">
                <a:latin typeface="Calibri"/>
                <a:ea typeface="Calibri"/>
                <a:cs typeface="Calibri"/>
              </a:rPr>
              <a:t>. </a:t>
            </a:r>
          </a:p>
          <a:p>
            <a:pPr lvl="1" indent="-285750">
              <a:buFont typeface="Courier New"/>
              <a:buChar char="o"/>
            </a:pPr>
            <a:endParaRPr lang="en-US" b="1">
              <a:latin typeface="Calibri"/>
              <a:ea typeface="Calibri"/>
              <a:cs typeface="Calibri"/>
            </a:endParaRPr>
          </a:p>
          <a:p>
            <a:pPr lvl="1" indent="-285750">
              <a:buFont typeface="Courier New"/>
              <a:buChar char="o"/>
            </a:pPr>
            <a:r>
              <a:rPr lang="en-US" b="1">
                <a:latin typeface="Calibri"/>
                <a:ea typeface="Calibri"/>
                <a:cs typeface="Calibri"/>
              </a:rPr>
              <a:t>One of </a:t>
            </a:r>
            <a:r>
              <a:rPr lang="en-US" b="1" err="1">
                <a:latin typeface="Calibri"/>
                <a:ea typeface="Calibri"/>
                <a:cs typeface="Calibri"/>
              </a:rPr>
              <a:t>cavas</a:t>
            </a:r>
            <a:r>
              <a:rPr lang="en-US" b="1">
                <a:latin typeface="Calibri"/>
                <a:ea typeface="Calibri"/>
                <a:cs typeface="Calibri"/>
              </a:rPr>
              <a:t> values is health. From an operational perspective freshness can not be compromised for scale. As seen in the map cava is </a:t>
            </a:r>
            <a:r>
              <a:rPr lang="en-US" b="1" err="1">
                <a:latin typeface="Calibri"/>
                <a:ea typeface="Calibri"/>
                <a:cs typeface="Calibri"/>
              </a:rPr>
              <a:t>clealry</a:t>
            </a:r>
            <a:r>
              <a:rPr lang="en-US" b="1">
                <a:latin typeface="Calibri"/>
                <a:ea typeface="Calibri"/>
                <a:cs typeface="Calibri"/>
              </a:rPr>
              <a:t> </a:t>
            </a:r>
            <a:r>
              <a:rPr lang="en-US" b="1" err="1">
                <a:latin typeface="Calibri"/>
                <a:ea typeface="Calibri"/>
                <a:cs typeface="Calibri"/>
              </a:rPr>
              <a:t>concentraded</a:t>
            </a:r>
            <a:r>
              <a:rPr lang="en-US" b="1">
                <a:latin typeface="Calibri"/>
                <a:ea typeface="Calibri"/>
                <a:cs typeface="Calibri"/>
              </a:rPr>
              <a:t> in the mid </a:t>
            </a:r>
            <a:r>
              <a:rPr lang="en-US" b="1" err="1">
                <a:latin typeface="Calibri"/>
                <a:ea typeface="Calibri"/>
                <a:cs typeface="Calibri"/>
              </a:rPr>
              <a:t>atalnistc</a:t>
            </a:r>
            <a:r>
              <a:rPr lang="en-US" b="1">
                <a:latin typeface="Calibri"/>
                <a:ea typeface="Calibri"/>
                <a:cs typeface="Calibri"/>
              </a:rPr>
              <a:t> region for the west locations, and expansion throughout the rest of the nation poses a concern about supply chain standards. We </a:t>
            </a:r>
            <a:r>
              <a:rPr lang="en-US" b="1" err="1">
                <a:latin typeface="Calibri"/>
                <a:ea typeface="Calibri"/>
                <a:cs typeface="Calibri"/>
              </a:rPr>
              <a:t>analused</a:t>
            </a:r>
            <a:r>
              <a:rPr lang="en-US" b="1">
                <a:latin typeface="Calibri"/>
                <a:ea typeface="Calibri"/>
                <a:cs typeface="Calibri"/>
              </a:rPr>
              <a:t> that the </a:t>
            </a:r>
            <a:r>
              <a:rPr lang="en-US" b="1" err="1">
                <a:latin typeface="Calibri"/>
                <a:ea typeface="Calibri"/>
                <a:cs typeface="Calibri"/>
              </a:rPr>
              <a:t>firther</a:t>
            </a:r>
            <a:r>
              <a:rPr lang="en-US" b="1">
                <a:latin typeface="Calibri"/>
                <a:ea typeface="Calibri"/>
                <a:cs typeface="Calibri"/>
              </a:rPr>
              <a:t> away a store is, the higher the risk of </a:t>
            </a:r>
            <a:r>
              <a:rPr lang="en-US" b="1" err="1">
                <a:latin typeface="Calibri"/>
                <a:ea typeface="Calibri"/>
                <a:cs typeface="Calibri"/>
              </a:rPr>
              <a:t>fresness</a:t>
            </a:r>
            <a:r>
              <a:rPr lang="en-US" b="1">
                <a:latin typeface="Calibri"/>
                <a:ea typeface="Calibri"/>
                <a:cs typeface="Calibri"/>
              </a:rPr>
              <a:t> </a:t>
            </a:r>
            <a:r>
              <a:rPr lang="en-US" b="1" err="1">
                <a:latin typeface="Calibri"/>
                <a:ea typeface="Calibri"/>
                <a:cs typeface="Calibri"/>
              </a:rPr>
              <a:t>detoriroation</a:t>
            </a:r>
            <a:r>
              <a:rPr lang="en-US" b="1">
                <a:latin typeface="Calibri"/>
                <a:ea typeface="Calibri"/>
                <a:cs typeface="Calibri"/>
              </a:rPr>
              <a:t> is posted. Cava has yet to expand their production </a:t>
            </a:r>
            <a:r>
              <a:rPr lang="en-US" b="1" err="1">
                <a:latin typeface="Calibri"/>
                <a:ea typeface="Calibri"/>
                <a:cs typeface="Calibri"/>
              </a:rPr>
              <a:t>faciltieis</a:t>
            </a:r>
            <a:r>
              <a:rPr lang="en-US" b="1">
                <a:latin typeface="Calibri"/>
                <a:ea typeface="Calibri"/>
                <a:cs typeface="Calibri"/>
              </a:rPr>
              <a:t> and </a:t>
            </a:r>
            <a:r>
              <a:rPr lang="en-US" b="1" err="1">
                <a:latin typeface="Calibri"/>
                <a:ea typeface="Calibri"/>
                <a:cs typeface="Calibri"/>
              </a:rPr>
              <a:t>capabiltes</a:t>
            </a:r>
            <a:r>
              <a:rPr lang="en-US" b="1">
                <a:latin typeface="Calibri"/>
                <a:ea typeface="Calibri"/>
                <a:cs typeface="Calibri"/>
              </a:rPr>
              <a:t> at scale. Additionally at current scale cava is doing employees well but to double store count </a:t>
            </a:r>
            <a:r>
              <a:rPr lang="en-US" b="1" err="1">
                <a:latin typeface="Calibri"/>
                <a:ea typeface="Calibri"/>
                <a:cs typeface="Calibri"/>
              </a:rPr>
              <a:t>successully</a:t>
            </a:r>
            <a:r>
              <a:rPr lang="en-US" b="1">
                <a:latin typeface="Calibri"/>
                <a:ea typeface="Calibri"/>
                <a:cs typeface="Calibri"/>
              </a:rPr>
              <a:t> by 2031 underscores the </a:t>
            </a:r>
            <a:r>
              <a:rPr lang="en-US" b="1" err="1">
                <a:latin typeface="Calibri"/>
                <a:ea typeface="Calibri"/>
                <a:cs typeface="Calibri"/>
              </a:rPr>
              <a:t>imporatnat</a:t>
            </a:r>
            <a:r>
              <a:rPr lang="en-US" b="1">
                <a:latin typeface="Calibri"/>
                <a:ea typeface="Calibri"/>
                <a:cs typeface="Calibri"/>
              </a:rPr>
              <a:t> of not </a:t>
            </a:r>
            <a:r>
              <a:rPr lang="en-US" b="1" err="1">
                <a:latin typeface="Calibri"/>
                <a:ea typeface="Calibri"/>
                <a:cs typeface="Calibri"/>
              </a:rPr>
              <a:t>compromosing</a:t>
            </a:r>
            <a:r>
              <a:rPr lang="en-US" b="1">
                <a:latin typeface="Calibri"/>
                <a:ea typeface="Calibri"/>
                <a:cs typeface="Calibri"/>
              </a:rPr>
              <a:t> </a:t>
            </a:r>
            <a:r>
              <a:rPr lang="en-US" b="1" err="1">
                <a:latin typeface="Calibri"/>
                <a:ea typeface="Calibri"/>
                <a:cs typeface="Calibri"/>
              </a:rPr>
              <a:t>valyes</a:t>
            </a:r>
            <a:r>
              <a:rPr lang="en-US" b="1">
                <a:latin typeface="Calibri"/>
                <a:ea typeface="Calibri"/>
                <a:cs typeface="Calibri"/>
              </a:rPr>
              <a:t> for scale </a:t>
            </a:r>
          </a:p>
          <a:p>
            <a:pPr marL="285750" indent="-285750">
              <a:buFont typeface="Calibri"/>
              <a:buChar char="-"/>
            </a:pPr>
            <a:endParaRPr lang="en-US" b="1">
              <a:latin typeface="Calibri"/>
              <a:ea typeface="Calibri"/>
              <a:cs typeface="Calibri"/>
            </a:endParaRPr>
          </a:p>
          <a:p>
            <a:endParaRPr lang="en-US"/>
          </a:p>
        </p:txBody>
      </p:sp>
      <p:sp>
        <p:nvSpPr>
          <p:cNvPr id="4" name="Slide Number Placeholder 3">
            <a:extLst>
              <a:ext uri="{FF2B5EF4-FFF2-40B4-BE49-F238E27FC236}">
                <a16:creationId xmlns:a16="http://schemas.microsoft.com/office/drawing/2014/main" id="{70C921F2-94BF-343C-A393-FF68C54D680E}"/>
              </a:ext>
            </a:extLst>
          </p:cNvPr>
          <p:cNvSpPr>
            <a:spLocks noGrp="1"/>
          </p:cNvSpPr>
          <p:nvPr>
            <p:ph type="sldNum" sz="quarter" idx="5"/>
          </p:nvPr>
        </p:nvSpPr>
        <p:spPr/>
        <p:txBody>
          <a:bodyPr/>
          <a:lstStyle/>
          <a:p>
            <a:fld id="{C4E95693-FA28-4B49-B8D1-16ECD1921D5D}" type="slidenum">
              <a:rPr lang="en-US" smtClean="0"/>
              <a:t>4</a:t>
            </a:fld>
            <a:endParaRPr lang="en-US"/>
          </a:p>
        </p:txBody>
      </p:sp>
    </p:spTree>
    <p:extLst>
      <p:ext uri="{BB962C8B-B14F-4D97-AF65-F5344CB8AC3E}">
        <p14:creationId xmlns:p14="http://schemas.microsoft.com/office/powerpoint/2010/main" val="3005747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14896-17FF-C320-4B18-AF8F964F4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731B33-876B-6F9E-FC1E-20A93FF215F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25D91D8-7371-1C47-03AF-1692B4D0D40F}"/>
              </a:ext>
            </a:extLst>
          </p:cNvPr>
          <p:cNvSpPr>
            <a:spLocks noGrp="1"/>
          </p:cNvSpPr>
          <p:nvPr>
            <p:ph type="body" idx="1"/>
          </p:nvPr>
        </p:nvSpPr>
        <p:spPr/>
        <p:txBody>
          <a:bodyPr/>
          <a:lstStyle/>
          <a:p>
            <a:r>
              <a:rPr lang="en-US"/>
              <a:t>Conor</a:t>
            </a:r>
          </a:p>
        </p:txBody>
      </p:sp>
      <p:sp>
        <p:nvSpPr>
          <p:cNvPr id="4" name="Slide Number Placeholder 3">
            <a:extLst>
              <a:ext uri="{FF2B5EF4-FFF2-40B4-BE49-F238E27FC236}">
                <a16:creationId xmlns:a16="http://schemas.microsoft.com/office/drawing/2014/main" id="{713D6E77-9132-1BC5-C14D-AB63ECB4C591}"/>
              </a:ext>
            </a:extLst>
          </p:cNvPr>
          <p:cNvSpPr>
            <a:spLocks noGrp="1"/>
          </p:cNvSpPr>
          <p:nvPr>
            <p:ph type="sldNum" sz="quarter" idx="5"/>
          </p:nvPr>
        </p:nvSpPr>
        <p:spPr/>
        <p:txBody>
          <a:bodyPr/>
          <a:lstStyle/>
          <a:p>
            <a:fld id="{C4E95693-FA28-4B49-B8D1-16ECD1921D5D}" type="slidenum">
              <a:rPr lang="en-US" smtClean="0"/>
              <a:t>5</a:t>
            </a:fld>
            <a:endParaRPr lang="en-US"/>
          </a:p>
        </p:txBody>
      </p:sp>
    </p:spTree>
    <p:extLst>
      <p:ext uri="{BB962C8B-B14F-4D97-AF65-F5344CB8AC3E}">
        <p14:creationId xmlns:p14="http://schemas.microsoft.com/office/powerpoint/2010/main" val="2057679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6A8CD-43A3-D9B3-8F52-39B034F6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8955C5-A9C5-941E-CE22-0772D30799A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46E7AFB-EFBE-B8F2-7CE1-2CF6214CCF9C}"/>
              </a:ext>
            </a:extLst>
          </p:cNvPr>
          <p:cNvSpPr>
            <a:spLocks noGrp="1"/>
          </p:cNvSpPr>
          <p:nvPr>
            <p:ph type="body" idx="1"/>
          </p:nvPr>
        </p:nvSpPr>
        <p:spPr/>
        <p:txBody>
          <a:bodyPr/>
          <a:lstStyle/>
          <a:p>
            <a:r>
              <a:rPr lang="en-US" dirty="0"/>
              <a:t>Conor</a:t>
            </a:r>
          </a:p>
        </p:txBody>
      </p:sp>
      <p:sp>
        <p:nvSpPr>
          <p:cNvPr id="4" name="Slide Number Placeholder 3">
            <a:extLst>
              <a:ext uri="{FF2B5EF4-FFF2-40B4-BE49-F238E27FC236}">
                <a16:creationId xmlns:a16="http://schemas.microsoft.com/office/drawing/2014/main" id="{C873F489-9ACA-BAB4-4871-F3C496DB3FF4}"/>
              </a:ext>
            </a:extLst>
          </p:cNvPr>
          <p:cNvSpPr>
            <a:spLocks noGrp="1"/>
          </p:cNvSpPr>
          <p:nvPr>
            <p:ph type="sldNum" sz="quarter" idx="5"/>
          </p:nvPr>
        </p:nvSpPr>
        <p:spPr/>
        <p:txBody>
          <a:bodyPr/>
          <a:lstStyle/>
          <a:p>
            <a:fld id="{C4E95693-FA28-4B49-B8D1-16ECD1921D5D}" type="slidenum">
              <a:rPr lang="en-US" smtClean="0"/>
              <a:t>7</a:t>
            </a:fld>
            <a:endParaRPr lang="en-US"/>
          </a:p>
        </p:txBody>
      </p:sp>
    </p:spTree>
    <p:extLst>
      <p:ext uri="{BB962C8B-B14F-4D97-AF65-F5344CB8AC3E}">
        <p14:creationId xmlns:p14="http://schemas.microsoft.com/office/powerpoint/2010/main" val="2308449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There are 3 key risks about our rec we need to consider </a:t>
            </a:r>
          </a:p>
          <a:p>
            <a:endParaRPr lang="en-US">
              <a:latin typeface="Calibri"/>
              <a:ea typeface="Calibri"/>
              <a:cs typeface="Calibri"/>
            </a:endParaRPr>
          </a:p>
          <a:p>
            <a:r>
              <a:rPr lang="en-US" err="1">
                <a:latin typeface="Calibri"/>
                <a:ea typeface="Calibri"/>
                <a:cs typeface="Calibri"/>
              </a:rPr>
              <a:t>Capaibiloity</a:t>
            </a:r>
            <a:r>
              <a:rPr lang="en-US">
                <a:latin typeface="Calibri"/>
                <a:ea typeface="Calibri"/>
                <a:cs typeface="Calibri"/>
              </a:rPr>
              <a:t> to open new stores because the p</a:t>
            </a:r>
          </a:p>
          <a:p>
            <a:endParaRPr lang="en-US">
              <a:latin typeface="Calibri"/>
              <a:ea typeface="Calibri"/>
              <a:cs typeface="Calibri"/>
            </a:endParaRPr>
          </a:p>
          <a:p>
            <a:r>
              <a:rPr lang="en-US">
                <a:latin typeface="Calibri"/>
                <a:ea typeface="Calibri"/>
                <a:cs typeface="Calibri"/>
              </a:rPr>
              <a:t>By </a:t>
            </a:r>
            <a:r>
              <a:rPr lang="en-US" err="1">
                <a:latin typeface="Calibri"/>
                <a:ea typeface="Calibri"/>
                <a:cs typeface="Calibri"/>
              </a:rPr>
              <a:t>rmeoving</a:t>
            </a:r>
            <a:r>
              <a:rPr lang="en-US">
                <a:latin typeface="Calibri"/>
                <a:ea typeface="Calibri"/>
                <a:cs typeface="Calibri"/>
              </a:rPr>
              <a:t> bottleneck to growth cava </a:t>
            </a:r>
            <a:r>
              <a:rPr lang="en-US" err="1">
                <a:latin typeface="Calibri"/>
                <a:ea typeface="Calibri"/>
                <a:cs typeface="Calibri"/>
              </a:rPr>
              <a:t>capabltieis</a:t>
            </a:r>
            <a:r>
              <a:rPr lang="en-US">
                <a:latin typeface="Calibri"/>
                <a:ea typeface="Calibri"/>
                <a:cs typeface="Calibri"/>
              </a:rPr>
              <a:t> to increase unit </a:t>
            </a:r>
            <a:r>
              <a:rPr lang="en-US" err="1">
                <a:latin typeface="Calibri"/>
                <a:ea typeface="Calibri"/>
                <a:cs typeface="Calibri"/>
              </a:rPr>
              <a:t>cagr</a:t>
            </a:r>
            <a:r>
              <a:rPr lang="en-US">
                <a:latin typeface="Calibri"/>
                <a:ea typeface="Calibri"/>
                <a:cs typeface="Calibri"/>
              </a:rPr>
              <a:t> to 15-</a:t>
            </a:r>
          </a:p>
          <a:p>
            <a:r>
              <a:rPr lang="en-US" err="1">
                <a:latin typeface="Calibri"/>
                <a:ea typeface="Calibri"/>
                <a:cs typeface="Calibri"/>
              </a:rPr>
              <a:t>rocess</a:t>
            </a:r>
            <a:r>
              <a:rPr lang="en-US">
                <a:latin typeface="Calibri"/>
                <a:ea typeface="Calibri"/>
                <a:cs typeface="Calibri"/>
              </a:rPr>
              <a:t> for training will be more efficient </a:t>
            </a:r>
          </a:p>
          <a:p>
            <a:endParaRPr lang="en-US">
              <a:latin typeface="Calibri"/>
              <a:ea typeface="Calibri"/>
              <a:cs typeface="Calibri"/>
            </a:endParaRPr>
          </a:p>
          <a:p>
            <a:endParaRPr lang="en-US">
              <a:latin typeface="Calibri"/>
              <a:ea typeface="Calibri"/>
              <a:cs typeface="Calibri"/>
            </a:endParaRPr>
          </a:p>
          <a:p>
            <a:r>
              <a:rPr lang="en-US">
                <a:latin typeface="Calibri"/>
                <a:ea typeface="Calibri"/>
                <a:cs typeface="Calibri"/>
              </a:rPr>
              <a:t>The </a:t>
            </a:r>
            <a:r>
              <a:rPr lang="en-US" err="1">
                <a:latin typeface="Calibri"/>
                <a:ea typeface="Calibri"/>
                <a:cs typeface="Calibri"/>
              </a:rPr>
              <a:t>benc</a:t>
            </a:r>
            <a:r>
              <a:rPr lang="en-US">
                <a:latin typeface="Calibri"/>
                <a:ea typeface="Calibri"/>
                <a:cs typeface="Calibri"/>
              </a:rPr>
              <a:t>hmark for our customer education </a:t>
            </a:r>
            <a:r>
              <a:rPr lang="en-US" err="1">
                <a:latin typeface="Calibri"/>
                <a:ea typeface="Calibri"/>
                <a:cs typeface="Calibri"/>
              </a:rPr>
              <a:t>witht</a:t>
            </a:r>
            <a:r>
              <a:rPr lang="en-US">
                <a:latin typeface="Calibri"/>
                <a:ea typeface="Calibri"/>
                <a:cs typeface="Calibri"/>
              </a:rPr>
              <a:t> eh passport will be same store sales growth expected to be in 3-5% range </a:t>
            </a:r>
          </a:p>
          <a:p>
            <a:endParaRPr lang="en-US">
              <a:latin typeface="Calibri"/>
              <a:ea typeface="Calibri"/>
              <a:cs typeface="Calibri"/>
            </a:endParaRPr>
          </a:p>
          <a:p>
            <a:r>
              <a:rPr lang="en-US">
                <a:latin typeface="Calibri"/>
                <a:ea typeface="Calibri"/>
                <a:cs typeface="Calibri"/>
              </a:rPr>
              <a:t>Market entry efficiency </a:t>
            </a:r>
          </a:p>
          <a:p>
            <a:r>
              <a:rPr lang="en-US">
                <a:latin typeface="Calibri"/>
                <a:ea typeface="Calibri"/>
                <a:cs typeface="Calibri"/>
              </a:rPr>
              <a:t>3-4 stores per market entry</a:t>
            </a:r>
          </a:p>
          <a:p>
            <a:endParaRPr lang="en-US">
              <a:latin typeface="Calibri"/>
              <a:ea typeface="Calibri"/>
              <a:cs typeface="Calibri"/>
            </a:endParaRPr>
          </a:p>
          <a:p>
            <a:r>
              <a:rPr lang="en-US">
                <a:latin typeface="Calibri"/>
                <a:ea typeface="Calibri"/>
                <a:cs typeface="Calibri"/>
              </a:rPr>
              <a:t>Roi ensure </a:t>
            </a:r>
            <a:r>
              <a:rPr lang="en-US" err="1">
                <a:latin typeface="Calibri"/>
                <a:ea typeface="Calibri"/>
                <a:cs typeface="Calibri"/>
              </a:rPr>
              <a:t>proditbale</a:t>
            </a:r>
            <a:r>
              <a:rPr lang="en-US">
                <a:latin typeface="Calibri"/>
                <a:ea typeface="Calibri"/>
                <a:cs typeface="Calibri"/>
              </a:rPr>
              <a:t> and sustainable expansion</a:t>
            </a:r>
          </a:p>
          <a:p>
            <a:endParaRPr lang="en-US">
              <a:latin typeface="Calibri"/>
              <a:ea typeface="Calibri"/>
              <a:cs typeface="Calibri"/>
            </a:endParaRPr>
          </a:p>
          <a:p>
            <a:r>
              <a:rPr lang="en-US">
                <a:latin typeface="Calibri"/>
                <a:ea typeface="Calibri"/>
                <a:cs typeface="Calibri"/>
              </a:rPr>
              <a:t>Success of </a:t>
            </a:r>
            <a:r>
              <a:rPr lang="en-US" err="1">
                <a:latin typeface="Calibri"/>
                <a:ea typeface="Calibri"/>
                <a:cs typeface="Calibri"/>
              </a:rPr>
              <a:t>memphis</a:t>
            </a:r>
            <a:r>
              <a:rPr lang="en-US">
                <a:latin typeface="Calibri"/>
                <a:ea typeface="Calibri"/>
                <a:cs typeface="Calibri"/>
              </a:rPr>
              <a:t> </a:t>
            </a:r>
            <a:r>
              <a:rPr lang="en-US" err="1">
                <a:latin typeface="Calibri"/>
                <a:ea typeface="Calibri"/>
                <a:cs typeface="Calibri"/>
              </a:rPr>
              <a:t>prodcution</a:t>
            </a:r>
            <a:r>
              <a:rPr lang="en-US">
                <a:latin typeface="Calibri"/>
                <a:ea typeface="Calibri"/>
                <a:cs typeface="Calibri"/>
              </a:rPr>
              <a:t> hub measured</a:t>
            </a:r>
          </a:p>
        </p:txBody>
      </p:sp>
      <p:sp>
        <p:nvSpPr>
          <p:cNvPr id="4" name="Slide Number Placeholder 3"/>
          <p:cNvSpPr>
            <a:spLocks noGrp="1"/>
          </p:cNvSpPr>
          <p:nvPr>
            <p:ph type="sldNum" sz="quarter" idx="5"/>
          </p:nvPr>
        </p:nvSpPr>
        <p:spPr/>
        <p:txBody>
          <a:bodyPr/>
          <a:lstStyle/>
          <a:p>
            <a:fld id="{C4E95693-FA28-4B49-B8D1-16ECD1921D5D}" type="slidenum">
              <a:rPr lang="en-US" smtClean="0"/>
              <a:t>8</a:t>
            </a:fld>
            <a:endParaRPr lang="en-US"/>
          </a:p>
        </p:txBody>
      </p:sp>
    </p:spTree>
    <p:extLst>
      <p:ext uri="{BB962C8B-B14F-4D97-AF65-F5344CB8AC3E}">
        <p14:creationId xmlns:p14="http://schemas.microsoft.com/office/powerpoint/2010/main" val="4165938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4BACB-75EE-7FFF-949A-83F984A8D3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4D58DC-88B1-B9DA-63B6-762642E4E2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E85840D-E430-1A18-6046-69D6D54ECDE3}"/>
              </a:ext>
            </a:extLst>
          </p:cNvPr>
          <p:cNvSpPr>
            <a:spLocks noGrp="1"/>
          </p:cNvSpPr>
          <p:nvPr>
            <p:ph type="body" idx="1"/>
          </p:nvPr>
        </p:nvSpPr>
        <p:spPr/>
        <p:txBody>
          <a:bodyPr/>
          <a:lstStyle/>
          <a:p>
            <a:r>
              <a:rPr lang="en-US"/>
              <a:t>Conor</a:t>
            </a:r>
          </a:p>
        </p:txBody>
      </p:sp>
      <p:sp>
        <p:nvSpPr>
          <p:cNvPr id="4" name="Slide Number Placeholder 3">
            <a:extLst>
              <a:ext uri="{FF2B5EF4-FFF2-40B4-BE49-F238E27FC236}">
                <a16:creationId xmlns:a16="http://schemas.microsoft.com/office/drawing/2014/main" id="{2F22F1DB-0BB5-90A5-376D-43A8757952A1}"/>
              </a:ext>
            </a:extLst>
          </p:cNvPr>
          <p:cNvSpPr>
            <a:spLocks noGrp="1"/>
          </p:cNvSpPr>
          <p:nvPr>
            <p:ph type="sldNum" sz="quarter" idx="5"/>
          </p:nvPr>
        </p:nvSpPr>
        <p:spPr/>
        <p:txBody>
          <a:bodyPr/>
          <a:lstStyle/>
          <a:p>
            <a:fld id="{C4E95693-FA28-4B49-B8D1-16ECD1921D5D}" type="slidenum">
              <a:rPr lang="en-US" smtClean="0"/>
              <a:t>10</a:t>
            </a:fld>
            <a:endParaRPr lang="en-US"/>
          </a:p>
        </p:txBody>
      </p:sp>
    </p:spTree>
    <p:extLst>
      <p:ext uri="{BB962C8B-B14F-4D97-AF65-F5344CB8AC3E}">
        <p14:creationId xmlns:p14="http://schemas.microsoft.com/office/powerpoint/2010/main" val="2122654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14896-17FF-C320-4B18-AF8F964F4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731B33-876B-6F9E-FC1E-20A93FF215F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25D91D8-7371-1C47-03AF-1692B4D0D40F}"/>
              </a:ext>
            </a:extLst>
          </p:cNvPr>
          <p:cNvSpPr>
            <a:spLocks noGrp="1"/>
          </p:cNvSpPr>
          <p:nvPr>
            <p:ph type="body" idx="1"/>
          </p:nvPr>
        </p:nvSpPr>
        <p:spPr/>
        <p:txBody>
          <a:bodyPr/>
          <a:lstStyle/>
          <a:p>
            <a:r>
              <a:rPr lang="en-US"/>
              <a:t>Conor</a:t>
            </a:r>
          </a:p>
        </p:txBody>
      </p:sp>
      <p:sp>
        <p:nvSpPr>
          <p:cNvPr id="4" name="Slide Number Placeholder 3">
            <a:extLst>
              <a:ext uri="{FF2B5EF4-FFF2-40B4-BE49-F238E27FC236}">
                <a16:creationId xmlns:a16="http://schemas.microsoft.com/office/drawing/2014/main" id="{713D6E77-9132-1BC5-C14D-AB63ECB4C591}"/>
              </a:ext>
            </a:extLst>
          </p:cNvPr>
          <p:cNvSpPr>
            <a:spLocks noGrp="1"/>
          </p:cNvSpPr>
          <p:nvPr>
            <p:ph type="sldNum" sz="quarter" idx="5"/>
          </p:nvPr>
        </p:nvSpPr>
        <p:spPr/>
        <p:txBody>
          <a:bodyPr/>
          <a:lstStyle/>
          <a:p>
            <a:fld id="{C4E95693-FA28-4B49-B8D1-16ECD1921D5D}" type="slidenum">
              <a:rPr lang="en-US" smtClean="0"/>
              <a:t>19</a:t>
            </a:fld>
            <a:endParaRPr lang="en-US"/>
          </a:p>
        </p:txBody>
      </p:sp>
    </p:spTree>
    <p:extLst>
      <p:ext uri="{BB962C8B-B14F-4D97-AF65-F5344CB8AC3E}">
        <p14:creationId xmlns:p14="http://schemas.microsoft.com/office/powerpoint/2010/main" val="2057679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18" Type="http://schemas.openxmlformats.org/officeDocument/2006/relationships/tags" Target="../tags/tag23.xml"/><Relationship Id="rId26" Type="http://schemas.openxmlformats.org/officeDocument/2006/relationships/slideMaster" Target="../slideMasters/slideMaster1.xml"/><Relationship Id="rId3" Type="http://schemas.openxmlformats.org/officeDocument/2006/relationships/tags" Target="../tags/tag8.xml"/><Relationship Id="rId21" Type="http://schemas.openxmlformats.org/officeDocument/2006/relationships/tags" Target="../tags/tag26.xml"/><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tags" Target="../tags/tag22.xml"/><Relationship Id="rId25" Type="http://schemas.openxmlformats.org/officeDocument/2006/relationships/tags" Target="../tags/tag30.xml"/><Relationship Id="rId2" Type="http://schemas.openxmlformats.org/officeDocument/2006/relationships/tags" Target="../tags/tag7.xml"/><Relationship Id="rId16" Type="http://schemas.openxmlformats.org/officeDocument/2006/relationships/tags" Target="../tags/tag21.xml"/><Relationship Id="rId20" Type="http://schemas.openxmlformats.org/officeDocument/2006/relationships/tags" Target="../tags/tag25.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24" Type="http://schemas.openxmlformats.org/officeDocument/2006/relationships/tags" Target="../tags/tag29.xml"/><Relationship Id="rId5" Type="http://schemas.openxmlformats.org/officeDocument/2006/relationships/tags" Target="../tags/tag10.xml"/><Relationship Id="rId15" Type="http://schemas.openxmlformats.org/officeDocument/2006/relationships/tags" Target="../tags/tag20.xml"/><Relationship Id="rId23" Type="http://schemas.openxmlformats.org/officeDocument/2006/relationships/tags" Target="../tags/tag28.xml"/><Relationship Id="rId28" Type="http://schemas.openxmlformats.org/officeDocument/2006/relationships/image" Target="../media/image3.emf"/><Relationship Id="rId10" Type="http://schemas.openxmlformats.org/officeDocument/2006/relationships/tags" Target="../tags/tag15.xml"/><Relationship Id="rId19" Type="http://schemas.openxmlformats.org/officeDocument/2006/relationships/tags" Target="../tags/tag24.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 Id="rId22" Type="http://schemas.openxmlformats.org/officeDocument/2006/relationships/tags" Target="../tags/tag27.xml"/><Relationship Id="rId27" Type="http://schemas.openxmlformats.org/officeDocument/2006/relationships/oleObject" Target="../embeddings/oleObject5.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7480A25-48B8-01A0-70D3-9DDCD81284CB}"/>
              </a:ext>
            </a:extLst>
          </p:cNvPr>
          <p:cNvGraphicFramePr>
            <a:graphicFrameLocks/>
          </p:cNvGraphicFramePr>
          <p:nvPr userDrawn="1">
            <p:custDataLst>
              <p:tags r:id="rId1"/>
            </p:custDataLst>
            <p:extLst>
              <p:ext uri="{D42A27DB-BD31-4B8C-83A1-F6EECF244321}">
                <p14:modId xmlns:p14="http://schemas.microsoft.com/office/powerpoint/2010/main" val="28683188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405" progId="TCLayout.ActiveDocument.1">
                  <p:embed/>
                </p:oleObj>
              </mc:Choice>
              <mc:Fallback>
                <p:oleObj name="think-cell Slide" r:id="rId3" imgW="405" imgH="405" progId="TCLayout.ActiveDocument.1">
                  <p:embed/>
                  <p:pic>
                    <p:nvPicPr>
                      <p:cNvPr id="7" name="think-cell data - do not delete" hidden="1">
                        <a:extLst>
                          <a:ext uri="{FF2B5EF4-FFF2-40B4-BE49-F238E27FC236}">
                            <a16:creationId xmlns:a16="http://schemas.microsoft.com/office/drawing/2014/main" id="{E7480A25-48B8-01A0-70D3-9DDCD81284C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173A332B-CFCF-FE03-EB23-299506FD2CD8}"/>
              </a:ext>
            </a:extLst>
          </p:cNvPr>
          <p:cNvSpPr/>
          <p:nvPr userDrawn="1"/>
        </p:nvSpPr>
        <p:spPr>
          <a:xfrm>
            <a:off x="0" y="0"/>
            <a:ext cx="12192000" cy="3962400"/>
          </a:xfrm>
          <a:prstGeom prst="rect">
            <a:avLst/>
          </a:prstGeom>
          <a:solidFill>
            <a:srgbClr val="D8EC5D">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2">
            <a:extLst>
              <a:ext uri="{FF2B5EF4-FFF2-40B4-BE49-F238E27FC236}">
                <a16:creationId xmlns:a16="http://schemas.microsoft.com/office/drawing/2014/main" id="{2B23FC81-8E84-855A-3D68-AB36BC4FDBEC}"/>
              </a:ext>
            </a:extLst>
          </p:cNvPr>
          <p:cNvSpPr>
            <a:spLocks noGrp="1"/>
          </p:cNvSpPr>
          <p:nvPr>
            <p:ph type="body" sz="quarter" idx="11" hasCustomPrompt="1"/>
          </p:nvPr>
        </p:nvSpPr>
        <p:spPr>
          <a:xfrm>
            <a:off x="452718" y="6001044"/>
            <a:ext cx="4836657" cy="228600"/>
          </a:xfrm>
          <a:prstGeom prst="rect">
            <a:avLst/>
          </a:prstGeom>
        </p:spPr>
        <p:txBody>
          <a:bodyPr lIns="0" tIns="0" rIns="0" bIns="0" anchor="ctr" anchorCtr="0"/>
          <a:lstStyle>
            <a:lvl1pPr marL="0" indent="0">
              <a:lnSpc>
                <a:spcPct val="100000"/>
              </a:lnSpc>
              <a:buNone/>
              <a:defRPr sz="2400" b="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a:t>Subtitle</a:t>
            </a:r>
          </a:p>
        </p:txBody>
      </p:sp>
      <p:sp>
        <p:nvSpPr>
          <p:cNvPr id="12" name="Text Placeholder 12">
            <a:extLst>
              <a:ext uri="{FF2B5EF4-FFF2-40B4-BE49-F238E27FC236}">
                <a16:creationId xmlns:a16="http://schemas.microsoft.com/office/drawing/2014/main" id="{46F07176-B3A2-02BF-0969-B4BAE42EE8B0}"/>
              </a:ext>
            </a:extLst>
          </p:cNvPr>
          <p:cNvSpPr>
            <a:spLocks noGrp="1"/>
          </p:cNvSpPr>
          <p:nvPr>
            <p:ph type="body" sz="quarter" idx="12" hasCustomPrompt="1"/>
          </p:nvPr>
        </p:nvSpPr>
        <p:spPr>
          <a:xfrm>
            <a:off x="452718" y="4572000"/>
            <a:ext cx="11282082" cy="685800"/>
          </a:xfrm>
          <a:prstGeom prst="rect">
            <a:avLst/>
          </a:prstGeom>
        </p:spPr>
        <p:txBody>
          <a:bodyPr lIns="0" tIns="0" rIns="0" bIns="0" anchor="ctr" anchorCtr="0"/>
          <a:lstStyle>
            <a:lvl1pPr marL="0" indent="0">
              <a:lnSpc>
                <a:spcPct val="100000"/>
              </a:lnSpc>
              <a:buNone/>
              <a:defRPr sz="600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a:t>Title</a:t>
            </a:r>
          </a:p>
        </p:txBody>
      </p:sp>
      <p:sp>
        <p:nvSpPr>
          <p:cNvPr id="20" name="Rectangle 19">
            <a:extLst>
              <a:ext uri="{FF2B5EF4-FFF2-40B4-BE49-F238E27FC236}">
                <a16:creationId xmlns:a16="http://schemas.microsoft.com/office/drawing/2014/main" id="{20859424-E3C4-4A9C-9ED1-C20A408BBDC1}"/>
              </a:ext>
            </a:extLst>
          </p:cNvPr>
          <p:cNvSpPr/>
          <p:nvPr userDrawn="1"/>
        </p:nvSpPr>
        <p:spPr>
          <a:xfrm>
            <a:off x="452718" y="5605683"/>
            <a:ext cx="640080" cy="76200"/>
          </a:xfrm>
          <a:prstGeom prst="rect">
            <a:avLst/>
          </a:prstGeom>
          <a:solidFill>
            <a:srgbClr val="D8E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33">
            <a:extLst>
              <a:ext uri="{FF2B5EF4-FFF2-40B4-BE49-F238E27FC236}">
                <a16:creationId xmlns:a16="http://schemas.microsoft.com/office/drawing/2014/main" id="{4BDB8308-408C-9F2E-935F-8C82E1779433}"/>
              </a:ext>
            </a:extLst>
          </p:cNvPr>
          <p:cNvSpPr>
            <a:spLocks noGrp="1"/>
          </p:cNvSpPr>
          <p:nvPr>
            <p:ph type="pic" sz="quarter" idx="13"/>
          </p:nvPr>
        </p:nvSpPr>
        <p:spPr>
          <a:xfrm>
            <a:off x="2496247" y="438795"/>
            <a:ext cx="692728" cy="692728"/>
          </a:xfrm>
          <a:prstGeom prst="rect">
            <a:avLst/>
          </a:prstGeom>
        </p:spPr>
        <p:txBody>
          <a:bodyPr/>
          <a:lstStyle>
            <a:lvl1pPr marL="0" indent="0">
              <a:buNone/>
              <a:defRPr sz="1200">
                <a:solidFill>
                  <a:schemeClr val="bg1"/>
                </a:solidFill>
              </a:defRPr>
            </a:lvl1pPr>
          </a:lstStyle>
          <a:p>
            <a:endParaRPr lang="en-US"/>
          </a:p>
        </p:txBody>
      </p:sp>
      <p:sp>
        <p:nvSpPr>
          <p:cNvPr id="38" name="Picture Placeholder 33">
            <a:extLst>
              <a:ext uri="{FF2B5EF4-FFF2-40B4-BE49-F238E27FC236}">
                <a16:creationId xmlns:a16="http://schemas.microsoft.com/office/drawing/2014/main" id="{8EAE61CE-732F-DD4C-558D-2C885B1AC468}"/>
              </a:ext>
            </a:extLst>
          </p:cNvPr>
          <p:cNvSpPr>
            <a:spLocks noGrp="1"/>
          </p:cNvSpPr>
          <p:nvPr>
            <p:ph type="pic" sz="quarter" idx="14"/>
          </p:nvPr>
        </p:nvSpPr>
        <p:spPr>
          <a:xfrm>
            <a:off x="889155" y="438795"/>
            <a:ext cx="692728" cy="692728"/>
          </a:xfrm>
          <a:prstGeom prst="rect">
            <a:avLst/>
          </a:prstGeom>
        </p:spPr>
        <p:txBody>
          <a:bodyPr/>
          <a:lstStyle>
            <a:lvl1pPr marL="0" indent="0">
              <a:buNone/>
              <a:defRPr sz="1200">
                <a:solidFill>
                  <a:schemeClr val="bg1"/>
                </a:solidFill>
              </a:defRPr>
            </a:lvl1pPr>
          </a:lstStyle>
          <a:p>
            <a:endParaRPr lang="en-US"/>
          </a:p>
        </p:txBody>
      </p:sp>
      <p:sp>
        <p:nvSpPr>
          <p:cNvPr id="39" name="Picture Placeholder 33">
            <a:extLst>
              <a:ext uri="{FF2B5EF4-FFF2-40B4-BE49-F238E27FC236}">
                <a16:creationId xmlns:a16="http://schemas.microsoft.com/office/drawing/2014/main" id="{A05A89A4-6A94-96D0-626C-EA58A510DA67}"/>
              </a:ext>
            </a:extLst>
          </p:cNvPr>
          <p:cNvSpPr>
            <a:spLocks noGrp="1"/>
          </p:cNvSpPr>
          <p:nvPr>
            <p:ph type="pic" sz="quarter" idx="15"/>
          </p:nvPr>
        </p:nvSpPr>
        <p:spPr>
          <a:xfrm>
            <a:off x="5710430" y="438795"/>
            <a:ext cx="692728" cy="692728"/>
          </a:xfrm>
          <a:prstGeom prst="rect">
            <a:avLst/>
          </a:prstGeom>
        </p:spPr>
        <p:txBody>
          <a:bodyPr/>
          <a:lstStyle>
            <a:lvl1pPr marL="0" indent="0">
              <a:buNone/>
              <a:defRPr sz="1200">
                <a:solidFill>
                  <a:schemeClr val="bg1"/>
                </a:solidFill>
              </a:defRPr>
            </a:lvl1pPr>
          </a:lstStyle>
          <a:p>
            <a:endParaRPr lang="en-US"/>
          </a:p>
        </p:txBody>
      </p:sp>
      <p:sp>
        <p:nvSpPr>
          <p:cNvPr id="40" name="Picture Placeholder 33">
            <a:extLst>
              <a:ext uri="{FF2B5EF4-FFF2-40B4-BE49-F238E27FC236}">
                <a16:creationId xmlns:a16="http://schemas.microsoft.com/office/drawing/2014/main" id="{20C41B8D-4590-1803-F2F0-4788B3712F74}"/>
              </a:ext>
            </a:extLst>
          </p:cNvPr>
          <p:cNvSpPr>
            <a:spLocks noGrp="1"/>
          </p:cNvSpPr>
          <p:nvPr>
            <p:ph type="pic" sz="quarter" idx="16"/>
          </p:nvPr>
        </p:nvSpPr>
        <p:spPr>
          <a:xfrm>
            <a:off x="4103339" y="438795"/>
            <a:ext cx="692728" cy="692728"/>
          </a:xfrm>
          <a:prstGeom prst="rect">
            <a:avLst/>
          </a:prstGeom>
        </p:spPr>
        <p:txBody>
          <a:bodyPr/>
          <a:lstStyle>
            <a:lvl1pPr marL="0" indent="0">
              <a:buNone/>
              <a:defRPr sz="1200">
                <a:solidFill>
                  <a:schemeClr val="bg1"/>
                </a:solidFill>
              </a:defRPr>
            </a:lvl1pPr>
          </a:lstStyle>
          <a:p>
            <a:endParaRPr lang="en-US"/>
          </a:p>
        </p:txBody>
      </p:sp>
      <p:sp>
        <p:nvSpPr>
          <p:cNvPr id="41" name="Text Placeholder 12">
            <a:extLst>
              <a:ext uri="{FF2B5EF4-FFF2-40B4-BE49-F238E27FC236}">
                <a16:creationId xmlns:a16="http://schemas.microsoft.com/office/drawing/2014/main" id="{48A4283C-775C-5A0C-57BC-9C3C84D84DF8}"/>
              </a:ext>
            </a:extLst>
          </p:cNvPr>
          <p:cNvSpPr>
            <a:spLocks noGrp="1"/>
          </p:cNvSpPr>
          <p:nvPr>
            <p:ph type="body" sz="quarter" idx="17" hasCustomPrompt="1"/>
          </p:nvPr>
        </p:nvSpPr>
        <p:spPr>
          <a:xfrm>
            <a:off x="399371" y="1150370"/>
            <a:ext cx="1672297" cy="228600"/>
          </a:xfrm>
          <a:prstGeom prst="rect">
            <a:avLst/>
          </a:prstGeom>
        </p:spPr>
        <p:txBody>
          <a:bodyPr lIns="0" tIns="0" rIns="0" bIns="0" anchor="ctr" anchorCtr="0"/>
          <a:lstStyle>
            <a:lvl1pPr marL="0" indent="0" algn="ctr">
              <a:lnSpc>
                <a:spcPct val="100000"/>
              </a:lnSpc>
              <a:buNone/>
              <a:defRPr sz="1400" b="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a:t>Name</a:t>
            </a:r>
          </a:p>
        </p:txBody>
      </p:sp>
      <p:sp>
        <p:nvSpPr>
          <p:cNvPr id="42" name="Text Placeholder 12">
            <a:extLst>
              <a:ext uri="{FF2B5EF4-FFF2-40B4-BE49-F238E27FC236}">
                <a16:creationId xmlns:a16="http://schemas.microsoft.com/office/drawing/2014/main" id="{989A1440-F312-A66C-660E-E9E4CC418404}"/>
              </a:ext>
            </a:extLst>
          </p:cNvPr>
          <p:cNvSpPr>
            <a:spLocks noGrp="1"/>
          </p:cNvSpPr>
          <p:nvPr>
            <p:ph type="body" sz="quarter" idx="18" hasCustomPrompt="1"/>
          </p:nvPr>
        </p:nvSpPr>
        <p:spPr>
          <a:xfrm>
            <a:off x="2003279" y="1150370"/>
            <a:ext cx="1672297" cy="228600"/>
          </a:xfrm>
          <a:prstGeom prst="rect">
            <a:avLst/>
          </a:prstGeom>
        </p:spPr>
        <p:txBody>
          <a:bodyPr lIns="0" tIns="0" rIns="0" bIns="0" anchor="ctr" anchorCtr="0"/>
          <a:lstStyle>
            <a:lvl1pPr marL="0" indent="0" algn="ctr">
              <a:lnSpc>
                <a:spcPct val="100000"/>
              </a:lnSpc>
              <a:buNone/>
              <a:defRPr sz="1400" b="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a:t>Name</a:t>
            </a:r>
          </a:p>
        </p:txBody>
      </p:sp>
      <p:sp>
        <p:nvSpPr>
          <p:cNvPr id="43" name="Text Placeholder 12">
            <a:extLst>
              <a:ext uri="{FF2B5EF4-FFF2-40B4-BE49-F238E27FC236}">
                <a16:creationId xmlns:a16="http://schemas.microsoft.com/office/drawing/2014/main" id="{D7CD7ED1-84F4-8A65-ED2E-3154190861F1}"/>
              </a:ext>
            </a:extLst>
          </p:cNvPr>
          <p:cNvSpPr>
            <a:spLocks noGrp="1"/>
          </p:cNvSpPr>
          <p:nvPr>
            <p:ph type="body" sz="quarter" idx="19" hasCustomPrompt="1"/>
          </p:nvPr>
        </p:nvSpPr>
        <p:spPr>
          <a:xfrm>
            <a:off x="3607187" y="1150370"/>
            <a:ext cx="1672297" cy="228600"/>
          </a:xfrm>
          <a:prstGeom prst="rect">
            <a:avLst/>
          </a:prstGeom>
        </p:spPr>
        <p:txBody>
          <a:bodyPr lIns="0" tIns="0" rIns="0" bIns="0" anchor="ctr" anchorCtr="0"/>
          <a:lstStyle>
            <a:lvl1pPr marL="0" indent="0" algn="ctr">
              <a:lnSpc>
                <a:spcPct val="100000"/>
              </a:lnSpc>
              <a:buNone/>
              <a:defRPr sz="1400" b="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a:t>Name</a:t>
            </a:r>
          </a:p>
        </p:txBody>
      </p:sp>
      <p:sp>
        <p:nvSpPr>
          <p:cNvPr id="44" name="Text Placeholder 12">
            <a:extLst>
              <a:ext uri="{FF2B5EF4-FFF2-40B4-BE49-F238E27FC236}">
                <a16:creationId xmlns:a16="http://schemas.microsoft.com/office/drawing/2014/main" id="{48A52E1A-97E9-5CFE-28A4-7B1CF2CDC105}"/>
              </a:ext>
            </a:extLst>
          </p:cNvPr>
          <p:cNvSpPr>
            <a:spLocks noGrp="1"/>
          </p:cNvSpPr>
          <p:nvPr>
            <p:ph type="body" sz="quarter" idx="20" hasCustomPrompt="1"/>
          </p:nvPr>
        </p:nvSpPr>
        <p:spPr>
          <a:xfrm>
            <a:off x="5211095" y="1150370"/>
            <a:ext cx="1672297" cy="228600"/>
          </a:xfrm>
          <a:prstGeom prst="rect">
            <a:avLst/>
          </a:prstGeom>
        </p:spPr>
        <p:txBody>
          <a:bodyPr lIns="0" tIns="0" rIns="0" bIns="0" anchor="ctr" anchorCtr="0"/>
          <a:lstStyle>
            <a:lvl1pPr marL="0" indent="0" algn="ctr">
              <a:lnSpc>
                <a:spcPct val="100000"/>
              </a:lnSpc>
              <a:buNone/>
              <a:defRPr sz="1400" b="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a:t>Name</a:t>
            </a:r>
          </a:p>
        </p:txBody>
      </p:sp>
      <p:sp>
        <p:nvSpPr>
          <p:cNvPr id="2" name="Picture Placeholder 33">
            <a:extLst>
              <a:ext uri="{FF2B5EF4-FFF2-40B4-BE49-F238E27FC236}">
                <a16:creationId xmlns:a16="http://schemas.microsoft.com/office/drawing/2014/main" id="{20823EC5-71DD-8DB6-1B75-3D8C1C38B4B2}"/>
              </a:ext>
            </a:extLst>
          </p:cNvPr>
          <p:cNvSpPr>
            <a:spLocks noGrp="1"/>
          </p:cNvSpPr>
          <p:nvPr>
            <p:ph type="pic" sz="quarter" idx="21"/>
          </p:nvPr>
        </p:nvSpPr>
        <p:spPr>
          <a:xfrm>
            <a:off x="7306397" y="438795"/>
            <a:ext cx="692728" cy="692728"/>
          </a:xfrm>
          <a:prstGeom prst="rect">
            <a:avLst/>
          </a:prstGeom>
        </p:spPr>
        <p:txBody>
          <a:bodyPr/>
          <a:lstStyle>
            <a:lvl1pPr marL="0" indent="0">
              <a:buNone/>
              <a:defRPr sz="1200">
                <a:solidFill>
                  <a:schemeClr val="bg1"/>
                </a:solidFill>
              </a:defRPr>
            </a:lvl1pPr>
          </a:lstStyle>
          <a:p>
            <a:endParaRPr lang="en-US"/>
          </a:p>
        </p:txBody>
      </p:sp>
      <p:sp>
        <p:nvSpPr>
          <p:cNvPr id="3" name="Text Placeholder 12">
            <a:extLst>
              <a:ext uri="{FF2B5EF4-FFF2-40B4-BE49-F238E27FC236}">
                <a16:creationId xmlns:a16="http://schemas.microsoft.com/office/drawing/2014/main" id="{9719E55A-A2D1-55EB-8590-96D8A43F9127}"/>
              </a:ext>
            </a:extLst>
          </p:cNvPr>
          <p:cNvSpPr>
            <a:spLocks noGrp="1"/>
          </p:cNvSpPr>
          <p:nvPr>
            <p:ph type="body" sz="quarter" idx="22" hasCustomPrompt="1"/>
          </p:nvPr>
        </p:nvSpPr>
        <p:spPr>
          <a:xfrm>
            <a:off x="6807062" y="1150370"/>
            <a:ext cx="1672297" cy="228600"/>
          </a:xfrm>
          <a:prstGeom prst="rect">
            <a:avLst/>
          </a:prstGeom>
        </p:spPr>
        <p:txBody>
          <a:bodyPr lIns="0" tIns="0" rIns="0" bIns="0" anchor="ctr" anchorCtr="0"/>
          <a:lstStyle>
            <a:lvl1pPr marL="0" indent="0" algn="ctr">
              <a:lnSpc>
                <a:spcPct val="100000"/>
              </a:lnSpc>
              <a:buNone/>
              <a:defRPr sz="1400" b="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a:t>Name</a:t>
            </a:r>
          </a:p>
        </p:txBody>
      </p:sp>
    </p:spTree>
    <p:extLst>
      <p:ext uri="{BB962C8B-B14F-4D97-AF65-F5344CB8AC3E}">
        <p14:creationId xmlns:p14="http://schemas.microsoft.com/office/powerpoint/2010/main" val="2372133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CFAEE4B-57DD-6AA5-48B0-734AC1065634}"/>
              </a:ext>
            </a:extLst>
          </p:cNvPr>
          <p:cNvGraphicFramePr>
            <a:graphicFrameLocks/>
          </p:cNvGraphicFramePr>
          <p:nvPr userDrawn="1">
            <p:custDataLst>
              <p:tags r:id="rId1"/>
            </p:custDataLst>
            <p:extLst>
              <p:ext uri="{D42A27DB-BD31-4B8C-83A1-F6EECF244321}">
                <p14:modId xmlns:p14="http://schemas.microsoft.com/office/powerpoint/2010/main" val="1888440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405" progId="TCLayout.ActiveDocument.1">
                  <p:embed/>
                </p:oleObj>
              </mc:Choice>
              <mc:Fallback>
                <p:oleObj name="think-cell Slide" r:id="rId3" imgW="405" imgH="405" progId="TCLayout.ActiveDocument.1">
                  <p:embed/>
                  <p:pic>
                    <p:nvPicPr>
                      <p:cNvPr id="7" name="think-cell data - do not delete" hidden="1">
                        <a:extLst>
                          <a:ext uri="{FF2B5EF4-FFF2-40B4-BE49-F238E27FC236}">
                            <a16:creationId xmlns:a16="http://schemas.microsoft.com/office/drawing/2014/main" id="{7CFAEE4B-57DD-6AA5-48B0-734AC106563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 Placeholder 12">
            <a:extLst>
              <a:ext uri="{FF2B5EF4-FFF2-40B4-BE49-F238E27FC236}">
                <a16:creationId xmlns:a16="http://schemas.microsoft.com/office/drawing/2014/main" id="{C4E8177F-A661-6F30-BC7F-1AAD8190ACE7}"/>
              </a:ext>
            </a:extLst>
          </p:cNvPr>
          <p:cNvSpPr>
            <a:spLocks noGrp="1"/>
          </p:cNvSpPr>
          <p:nvPr>
            <p:ph type="body" sz="quarter" idx="11" hasCustomPrompt="1"/>
          </p:nvPr>
        </p:nvSpPr>
        <p:spPr>
          <a:xfrm>
            <a:off x="452719" y="228600"/>
            <a:ext cx="9384007" cy="228600"/>
          </a:xfrm>
          <a:prstGeom prst="rect">
            <a:avLst/>
          </a:prstGeom>
        </p:spPr>
        <p:txBody>
          <a:bodyPr lIns="0" tIns="0" rIns="0" bIns="0" anchor="ctr" anchorCtr="0"/>
          <a:lstStyle>
            <a:lvl1pPr marL="0" indent="0">
              <a:buNone/>
              <a:defRPr sz="1200" b="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a:t>Section Title – Slide Title</a:t>
            </a:r>
          </a:p>
        </p:txBody>
      </p:sp>
      <p:sp>
        <p:nvSpPr>
          <p:cNvPr id="8" name="Text Placeholder 12">
            <a:extLst>
              <a:ext uri="{FF2B5EF4-FFF2-40B4-BE49-F238E27FC236}">
                <a16:creationId xmlns:a16="http://schemas.microsoft.com/office/drawing/2014/main" id="{E44C3871-87DF-B501-EB1B-C51B75C4DA6B}"/>
              </a:ext>
            </a:extLst>
          </p:cNvPr>
          <p:cNvSpPr>
            <a:spLocks noGrp="1"/>
          </p:cNvSpPr>
          <p:nvPr>
            <p:ph type="body" sz="quarter" idx="10" hasCustomPrompt="1"/>
          </p:nvPr>
        </p:nvSpPr>
        <p:spPr>
          <a:xfrm>
            <a:off x="452719" y="493059"/>
            <a:ext cx="9384008" cy="685800"/>
          </a:xfrm>
          <a:prstGeom prst="rect">
            <a:avLst/>
          </a:prstGeom>
        </p:spPr>
        <p:txBody>
          <a:bodyPr lIns="0" tIns="0" rIns="0" bIns="0" anchor="ctr" anchorCtr="0"/>
          <a:lstStyle>
            <a:lvl1pPr marL="0" indent="0">
              <a:lnSpc>
                <a:spcPts val="2400"/>
              </a:lnSpc>
              <a:buNone/>
              <a:defRPr sz="240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a:t>Claim</a:t>
            </a:r>
          </a:p>
        </p:txBody>
      </p:sp>
      <p:sp>
        <p:nvSpPr>
          <p:cNvPr id="10" name="Text Placeholder 8">
            <a:extLst>
              <a:ext uri="{FF2B5EF4-FFF2-40B4-BE49-F238E27FC236}">
                <a16:creationId xmlns:a16="http://schemas.microsoft.com/office/drawing/2014/main" id="{097AFD7E-EBC9-0AEA-A267-F4309DBEF22B}"/>
              </a:ext>
            </a:extLst>
          </p:cNvPr>
          <p:cNvSpPr>
            <a:spLocks noGrp="1"/>
          </p:cNvSpPr>
          <p:nvPr>
            <p:ph type="body" sz="quarter" idx="13" hasCustomPrompt="1"/>
          </p:nvPr>
        </p:nvSpPr>
        <p:spPr>
          <a:xfrm>
            <a:off x="452719" y="6382870"/>
            <a:ext cx="5263966" cy="228600"/>
          </a:xfrm>
          <a:prstGeom prst="rect">
            <a:avLst/>
          </a:prstGeom>
        </p:spPr>
        <p:txBody>
          <a:bodyPr lIns="0" tIns="0" rIns="0" bIns="0" anchor="ctr" anchorCtr="0">
            <a:normAutofit/>
          </a:bodyPr>
          <a:lstStyle>
            <a:lvl1pPr marL="0" indent="0">
              <a:buNone/>
              <a:defRPr sz="1200" i="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a:t>Source 1, Source 2</a:t>
            </a:r>
          </a:p>
        </p:txBody>
      </p:sp>
      <p:sp>
        <p:nvSpPr>
          <p:cNvPr id="11" name="Slide Number Placeholder 5">
            <a:extLst>
              <a:ext uri="{FF2B5EF4-FFF2-40B4-BE49-F238E27FC236}">
                <a16:creationId xmlns:a16="http://schemas.microsoft.com/office/drawing/2014/main" id="{3AEDAC9C-2B4D-D538-C729-4C012BF0B22E}"/>
              </a:ext>
            </a:extLst>
          </p:cNvPr>
          <p:cNvSpPr>
            <a:spLocks noGrp="1"/>
          </p:cNvSpPr>
          <p:nvPr>
            <p:ph type="sldNum" sz="quarter" idx="12"/>
          </p:nvPr>
        </p:nvSpPr>
        <p:spPr>
          <a:xfrm>
            <a:off x="11080626" y="6382870"/>
            <a:ext cx="651933" cy="228600"/>
          </a:xfrm>
          <a:prstGeom prst="rect">
            <a:avLst/>
          </a:prstGeom>
        </p:spPr>
        <p:txBody>
          <a:bodyPr lIns="0" tIns="0" rIns="0" bIns="0" anchor="ctr" anchorCtr="0"/>
          <a:lstStyle>
            <a:lvl1pPr algn="r">
              <a:defRPr sz="1200" i="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defRPr>
            </a:lvl1pPr>
          </a:lstStyle>
          <a:p>
            <a:fld id="{330EA680-D336-4FF7-8B7A-9848BB0A1C32}" type="slidenum">
              <a:rPr lang="en-US" smtClean="0"/>
              <a:pPr/>
              <a:t>‹#›</a:t>
            </a:fld>
            <a:endParaRPr lang="en-US"/>
          </a:p>
        </p:txBody>
      </p:sp>
      <p:sp>
        <p:nvSpPr>
          <p:cNvPr id="5" name="Rectangle 4">
            <a:extLst>
              <a:ext uri="{FF2B5EF4-FFF2-40B4-BE49-F238E27FC236}">
                <a16:creationId xmlns:a16="http://schemas.microsoft.com/office/drawing/2014/main" id="{166D08F7-2DD5-E64A-D17B-2077DBFCE555}"/>
              </a:ext>
            </a:extLst>
          </p:cNvPr>
          <p:cNvSpPr/>
          <p:nvPr userDrawn="1"/>
        </p:nvSpPr>
        <p:spPr>
          <a:xfrm>
            <a:off x="9906002" y="493058"/>
            <a:ext cx="1826558" cy="685801"/>
          </a:xfrm>
          <a:prstGeom prst="rect">
            <a:avLst/>
          </a:prstGeom>
          <a:solidFill>
            <a:srgbClr val="D8EC5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078" name="Picture 6" descr="CAVA Group logo in transparent PNG and vectorized SVG formats">
            <a:extLst>
              <a:ext uri="{FF2B5EF4-FFF2-40B4-BE49-F238E27FC236}">
                <a16:creationId xmlns:a16="http://schemas.microsoft.com/office/drawing/2014/main" id="{AECF27D3-55F9-8A8C-03C7-E4460BE8B23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999064" y="564902"/>
            <a:ext cx="1640434" cy="542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6248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ED82A06-12DA-EDF4-87A0-1D38B81F79BB}"/>
              </a:ext>
            </a:extLst>
          </p:cNvPr>
          <p:cNvGraphicFramePr>
            <a:graphicFrameLocks/>
          </p:cNvGraphicFramePr>
          <p:nvPr userDrawn="1">
            <p:custDataLst>
              <p:tags r:id="rId1"/>
            </p:custDataLst>
            <p:extLst>
              <p:ext uri="{D42A27DB-BD31-4B8C-83A1-F6EECF244321}">
                <p14:modId xmlns:p14="http://schemas.microsoft.com/office/powerpoint/2010/main" val="1367142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405" progId="TCLayout.ActiveDocument.1">
                  <p:embed/>
                </p:oleObj>
              </mc:Choice>
              <mc:Fallback>
                <p:oleObj name="think-cell Slide" r:id="rId3" imgW="405" imgH="405" progId="TCLayout.ActiveDocument.1">
                  <p:embed/>
                  <p:pic>
                    <p:nvPicPr>
                      <p:cNvPr id="7" name="think-cell data - do not delete" hidden="1">
                        <a:extLst>
                          <a:ext uri="{FF2B5EF4-FFF2-40B4-BE49-F238E27FC236}">
                            <a16:creationId xmlns:a16="http://schemas.microsoft.com/office/drawing/2014/main" id="{4ED82A06-12DA-EDF4-87A0-1D38B81F79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ext Placeholder 7">
            <a:extLst>
              <a:ext uri="{FF2B5EF4-FFF2-40B4-BE49-F238E27FC236}">
                <a16:creationId xmlns:a16="http://schemas.microsoft.com/office/drawing/2014/main" id="{F20D3313-D5BE-2AB9-C1D4-6A98A058D171}"/>
              </a:ext>
            </a:extLst>
          </p:cNvPr>
          <p:cNvSpPr>
            <a:spLocks noGrp="1"/>
          </p:cNvSpPr>
          <p:nvPr>
            <p:ph type="body" sz="quarter" idx="14" hasCustomPrompt="1"/>
          </p:nvPr>
        </p:nvSpPr>
        <p:spPr>
          <a:xfrm>
            <a:off x="457200" y="5334000"/>
            <a:ext cx="5943600" cy="381000"/>
          </a:xfrm>
          <a:prstGeom prst="rect">
            <a:avLst/>
          </a:prstGeom>
        </p:spPr>
        <p:txBody>
          <a:bodyPr lIns="0" rIns="0"/>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defRPr>
            </a:lvl1pPr>
            <a:lvl2pPr>
              <a:defRPr sz="2400">
                <a:latin typeface="Calibri" panose="020F0502020204030204" pitchFamily="34" charset="0"/>
                <a:ea typeface="Calibri" panose="020F0502020204030204" pitchFamily="34" charset="0"/>
                <a:cs typeface="Calibri" panose="020F0502020204030204" pitchFamily="34" charset="0"/>
              </a:defRPr>
            </a:lvl2pPr>
            <a:lvl3pPr>
              <a:defRPr sz="2400">
                <a:latin typeface="Calibri" panose="020F0502020204030204" pitchFamily="34" charset="0"/>
                <a:ea typeface="Calibri" panose="020F0502020204030204" pitchFamily="34" charset="0"/>
                <a:cs typeface="Calibri" panose="020F0502020204030204" pitchFamily="34" charset="0"/>
              </a:defRPr>
            </a:lvl3pPr>
            <a:lvl4pPr>
              <a:defRPr sz="2400">
                <a:latin typeface="Calibri" panose="020F0502020204030204" pitchFamily="34" charset="0"/>
                <a:ea typeface="Calibri" panose="020F0502020204030204" pitchFamily="34" charset="0"/>
                <a:cs typeface="Calibri" panose="020F0502020204030204" pitchFamily="34" charset="0"/>
              </a:defRPr>
            </a:lvl4pPr>
            <a:lvl5pPr>
              <a:defRPr sz="2400">
                <a:latin typeface="Calibri" panose="020F0502020204030204" pitchFamily="34" charset="0"/>
                <a:ea typeface="Calibri" panose="020F0502020204030204" pitchFamily="34" charset="0"/>
                <a:cs typeface="Calibri" panose="020F0502020204030204" pitchFamily="34"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0# – Section Title</a:t>
            </a:r>
          </a:p>
        </p:txBody>
      </p:sp>
      <p:sp>
        <p:nvSpPr>
          <p:cNvPr id="8" name="Text Placeholder 7">
            <a:extLst>
              <a:ext uri="{FF2B5EF4-FFF2-40B4-BE49-F238E27FC236}">
                <a16:creationId xmlns:a16="http://schemas.microsoft.com/office/drawing/2014/main" id="{7B490F44-2C2C-A356-0274-369094C454A4}"/>
              </a:ext>
            </a:extLst>
          </p:cNvPr>
          <p:cNvSpPr>
            <a:spLocks noGrp="1"/>
          </p:cNvSpPr>
          <p:nvPr>
            <p:ph type="body" sz="quarter" idx="13" hasCustomPrompt="1"/>
          </p:nvPr>
        </p:nvSpPr>
        <p:spPr>
          <a:xfrm>
            <a:off x="457200" y="1909482"/>
            <a:ext cx="5943600" cy="381000"/>
          </a:xfrm>
          <a:prstGeom prst="rect">
            <a:avLst/>
          </a:prstGeom>
        </p:spPr>
        <p:txBody>
          <a:bodyPr lIns="0" rIns="0"/>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a:solidFill>
                  <a:srgbClr val="163E64"/>
                </a:solidFill>
                <a:latin typeface="Calibri" panose="020F0502020204030204" pitchFamily="34" charset="0"/>
                <a:ea typeface="Calibri" panose="020F0502020204030204" pitchFamily="34" charset="0"/>
                <a:cs typeface="Calibri" panose="020F0502020204030204" pitchFamily="34" charset="0"/>
              </a:defRPr>
            </a:lvl1pPr>
            <a:lvl2pPr>
              <a:defRPr sz="2400">
                <a:latin typeface="Calibri" panose="020F0502020204030204" pitchFamily="34" charset="0"/>
                <a:ea typeface="Calibri" panose="020F0502020204030204" pitchFamily="34" charset="0"/>
                <a:cs typeface="Calibri" panose="020F0502020204030204" pitchFamily="34" charset="0"/>
              </a:defRPr>
            </a:lvl2pPr>
            <a:lvl3pPr>
              <a:defRPr sz="2400">
                <a:latin typeface="Calibri" panose="020F0502020204030204" pitchFamily="34" charset="0"/>
                <a:ea typeface="Calibri" panose="020F0502020204030204" pitchFamily="34" charset="0"/>
                <a:cs typeface="Calibri" panose="020F0502020204030204" pitchFamily="34" charset="0"/>
              </a:defRPr>
            </a:lvl3pPr>
            <a:lvl4pPr>
              <a:defRPr sz="2400">
                <a:latin typeface="Calibri" panose="020F0502020204030204" pitchFamily="34" charset="0"/>
                <a:ea typeface="Calibri" panose="020F0502020204030204" pitchFamily="34" charset="0"/>
                <a:cs typeface="Calibri" panose="020F0502020204030204" pitchFamily="34" charset="0"/>
              </a:defRPr>
            </a:lvl4pPr>
            <a:lvl5pPr>
              <a:defRPr sz="2400">
                <a:latin typeface="Calibri" panose="020F0502020204030204" pitchFamily="34" charset="0"/>
                <a:ea typeface="Calibri" panose="020F0502020204030204" pitchFamily="34" charset="0"/>
                <a:cs typeface="Calibri" panose="020F0502020204030204" pitchFamily="34"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0# – Current Section Title</a:t>
            </a:r>
          </a:p>
        </p:txBody>
      </p:sp>
      <p:sp>
        <p:nvSpPr>
          <p:cNvPr id="10" name="Text Placeholder 12">
            <a:extLst>
              <a:ext uri="{FF2B5EF4-FFF2-40B4-BE49-F238E27FC236}">
                <a16:creationId xmlns:a16="http://schemas.microsoft.com/office/drawing/2014/main" id="{BE97752B-3D55-2260-689F-5309123E5215}"/>
              </a:ext>
            </a:extLst>
          </p:cNvPr>
          <p:cNvSpPr>
            <a:spLocks noGrp="1"/>
          </p:cNvSpPr>
          <p:nvPr>
            <p:ph type="body" sz="quarter" idx="12" hasCustomPrompt="1"/>
          </p:nvPr>
        </p:nvSpPr>
        <p:spPr>
          <a:xfrm>
            <a:off x="457200" y="457200"/>
            <a:ext cx="5643282" cy="685800"/>
          </a:xfrm>
          <a:prstGeom prst="rect">
            <a:avLst/>
          </a:prstGeom>
        </p:spPr>
        <p:txBody>
          <a:bodyPr lIns="0" tIns="0" rIns="0" bIns="0" anchor="ctr" anchorCtr="0"/>
          <a:lstStyle>
            <a:lvl1pPr marL="0" indent="0">
              <a:lnSpc>
                <a:spcPct val="100000"/>
              </a:lnSpc>
              <a:buNone/>
              <a:defRPr sz="600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a:t>Topics Covered</a:t>
            </a:r>
          </a:p>
        </p:txBody>
      </p:sp>
      <p:sp>
        <p:nvSpPr>
          <p:cNvPr id="14" name="Rectangle 13">
            <a:extLst>
              <a:ext uri="{FF2B5EF4-FFF2-40B4-BE49-F238E27FC236}">
                <a16:creationId xmlns:a16="http://schemas.microsoft.com/office/drawing/2014/main" id="{9EC69746-D9FE-E43F-5985-233EC8519D3A}"/>
              </a:ext>
            </a:extLst>
          </p:cNvPr>
          <p:cNvSpPr/>
          <p:nvPr userDrawn="1"/>
        </p:nvSpPr>
        <p:spPr>
          <a:xfrm>
            <a:off x="457200" y="1524000"/>
            <a:ext cx="640080" cy="76200"/>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8">
            <a:extLst>
              <a:ext uri="{FF2B5EF4-FFF2-40B4-BE49-F238E27FC236}">
                <a16:creationId xmlns:a16="http://schemas.microsoft.com/office/drawing/2014/main" id="{4032CE7C-AB75-B126-6981-EB7960CF3CEA}"/>
              </a:ext>
            </a:extLst>
          </p:cNvPr>
          <p:cNvSpPr>
            <a:spLocks noGrp="1"/>
          </p:cNvSpPr>
          <p:nvPr>
            <p:ph type="pic" sz="quarter" idx="10"/>
          </p:nvPr>
        </p:nvSpPr>
        <p:spPr>
          <a:xfrm>
            <a:off x="6934200" y="0"/>
            <a:ext cx="5257800" cy="6858000"/>
          </a:xfrm>
          <a:prstGeom prst="rect">
            <a:avLst/>
          </a:prstGeom>
        </p:spPr>
        <p:txBody>
          <a:bodyPr/>
          <a:lstStyle/>
          <a:p>
            <a:endParaRPr lang="en-US"/>
          </a:p>
        </p:txBody>
      </p:sp>
      <p:grpSp>
        <p:nvGrpSpPr>
          <p:cNvPr id="29" name="Group 28">
            <a:extLst>
              <a:ext uri="{FF2B5EF4-FFF2-40B4-BE49-F238E27FC236}">
                <a16:creationId xmlns:a16="http://schemas.microsoft.com/office/drawing/2014/main" id="{9052ACC5-932D-7A44-2F48-82EE2871964C}"/>
              </a:ext>
            </a:extLst>
          </p:cNvPr>
          <p:cNvGrpSpPr/>
          <p:nvPr userDrawn="1"/>
        </p:nvGrpSpPr>
        <p:grpSpPr>
          <a:xfrm rot="-2700000">
            <a:off x="10989177" y="365765"/>
            <a:ext cx="577887" cy="707459"/>
            <a:chOff x="8108255" y="3926899"/>
            <a:chExt cx="1522853" cy="1864301"/>
          </a:xfrm>
          <a:solidFill>
            <a:schemeClr val="bg1"/>
          </a:solidFill>
        </p:grpSpPr>
        <p:grpSp>
          <p:nvGrpSpPr>
            <p:cNvPr id="30" name="Group 29">
              <a:extLst>
                <a:ext uri="{FF2B5EF4-FFF2-40B4-BE49-F238E27FC236}">
                  <a16:creationId xmlns:a16="http://schemas.microsoft.com/office/drawing/2014/main" id="{538705A4-AC0B-E8F7-E7CE-16749F835166}"/>
                </a:ext>
              </a:extLst>
            </p:cNvPr>
            <p:cNvGrpSpPr/>
            <p:nvPr/>
          </p:nvGrpSpPr>
          <p:grpSpPr>
            <a:xfrm>
              <a:off x="8183880" y="4419600"/>
              <a:ext cx="1371600" cy="1371600"/>
              <a:chOff x="8183880" y="4419600"/>
              <a:chExt cx="1371600" cy="1371600"/>
            </a:xfrm>
            <a:grpFill/>
          </p:grpSpPr>
          <p:sp>
            <p:nvSpPr>
              <p:cNvPr id="32" name="Rectangle 31">
                <a:extLst>
                  <a:ext uri="{FF2B5EF4-FFF2-40B4-BE49-F238E27FC236}">
                    <a16:creationId xmlns:a16="http://schemas.microsoft.com/office/drawing/2014/main" id="{149ACF2A-D9C3-A223-34F9-FF996C9A23E1}"/>
                  </a:ext>
                </a:extLst>
              </p:cNvPr>
              <p:cNvSpPr/>
              <p:nvPr/>
            </p:nvSpPr>
            <p:spPr>
              <a:xfrm>
                <a:off x="8183880" y="4419600"/>
                <a:ext cx="457200" cy="9144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 name="Rectangle 32">
                <a:extLst>
                  <a:ext uri="{FF2B5EF4-FFF2-40B4-BE49-F238E27FC236}">
                    <a16:creationId xmlns:a16="http://schemas.microsoft.com/office/drawing/2014/main" id="{7AD05BF0-F404-BA2F-0DAF-A0C869A786D0}"/>
                  </a:ext>
                </a:extLst>
              </p:cNvPr>
              <p:cNvSpPr/>
              <p:nvPr/>
            </p:nvSpPr>
            <p:spPr>
              <a:xfrm rot="5400000">
                <a:off x="8869680" y="4191000"/>
                <a:ext cx="457200" cy="9144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4" name="Rectangle 33">
                <a:extLst>
                  <a:ext uri="{FF2B5EF4-FFF2-40B4-BE49-F238E27FC236}">
                    <a16:creationId xmlns:a16="http://schemas.microsoft.com/office/drawing/2014/main" id="{06C5F82F-0A6F-7608-3B8F-A272579867DB}"/>
                  </a:ext>
                </a:extLst>
              </p:cNvPr>
              <p:cNvSpPr/>
              <p:nvPr/>
            </p:nvSpPr>
            <p:spPr>
              <a:xfrm>
                <a:off x="9098280" y="4876800"/>
                <a:ext cx="457200" cy="9144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Rectangle 34">
                <a:extLst>
                  <a:ext uri="{FF2B5EF4-FFF2-40B4-BE49-F238E27FC236}">
                    <a16:creationId xmlns:a16="http://schemas.microsoft.com/office/drawing/2014/main" id="{C99D21C1-F0EB-F358-BA6C-40747872AADC}"/>
                  </a:ext>
                </a:extLst>
              </p:cNvPr>
              <p:cNvSpPr/>
              <p:nvPr/>
            </p:nvSpPr>
            <p:spPr>
              <a:xfrm rot="5400000">
                <a:off x="8412480" y="5105400"/>
                <a:ext cx="457200" cy="9144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31" name="TextBox 30">
              <a:extLst>
                <a:ext uri="{FF2B5EF4-FFF2-40B4-BE49-F238E27FC236}">
                  <a16:creationId xmlns:a16="http://schemas.microsoft.com/office/drawing/2014/main" id="{09FE6677-880C-01FA-15B6-793E527416C2}"/>
                </a:ext>
              </a:extLst>
            </p:cNvPr>
            <p:cNvSpPr txBox="1"/>
            <p:nvPr/>
          </p:nvSpPr>
          <p:spPr>
            <a:xfrm>
              <a:off x="8108255" y="3926899"/>
              <a:ext cx="1522853" cy="646331"/>
            </a:xfrm>
            <a:prstGeom prst="rect">
              <a:avLst/>
            </a:prstGeom>
            <a:noFill/>
          </p:spPr>
          <p:txBody>
            <a:bodyPr wrap="none" rtlCol="0">
              <a:normAutofit fontScale="40000" lnSpcReduction="20000"/>
            </a:bodyPr>
            <a:lstStyle/>
            <a:p>
              <a:pPr algn="ctr"/>
              <a:r>
                <a:rPr lang="en-US" sz="3000" b="1">
                  <a:solidFill>
                    <a:schemeClr val="bg1"/>
                  </a:solidFill>
                  <a:latin typeface="Candara" panose="020E0502030303020204" pitchFamily="34" charset="0"/>
                </a:rPr>
                <a:t>ALOFT</a:t>
              </a:r>
              <a:endParaRPr lang="en-US" sz="3600" b="1">
                <a:solidFill>
                  <a:schemeClr val="bg1"/>
                </a:solidFill>
                <a:latin typeface="Candara" panose="020E0502030303020204" pitchFamily="34" charset="0"/>
              </a:endParaRPr>
            </a:p>
          </p:txBody>
        </p:sp>
      </p:grpSp>
      <p:sp>
        <p:nvSpPr>
          <p:cNvPr id="11" name="Text Placeholder 7">
            <a:extLst>
              <a:ext uri="{FF2B5EF4-FFF2-40B4-BE49-F238E27FC236}">
                <a16:creationId xmlns:a16="http://schemas.microsoft.com/office/drawing/2014/main" id="{523CF032-D9C3-9A2C-8842-EE64306A45A8}"/>
              </a:ext>
            </a:extLst>
          </p:cNvPr>
          <p:cNvSpPr>
            <a:spLocks noGrp="1"/>
          </p:cNvSpPr>
          <p:nvPr>
            <p:ph type="body" sz="quarter" idx="15" hasCustomPrompt="1"/>
          </p:nvPr>
        </p:nvSpPr>
        <p:spPr>
          <a:xfrm>
            <a:off x="457200" y="4477872"/>
            <a:ext cx="5943600" cy="381000"/>
          </a:xfrm>
          <a:prstGeom prst="rect">
            <a:avLst/>
          </a:prstGeom>
        </p:spPr>
        <p:txBody>
          <a:bodyPr lIns="0" rIns="0"/>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defRPr>
            </a:lvl1pPr>
            <a:lvl2pPr>
              <a:defRPr sz="2400">
                <a:latin typeface="Calibri" panose="020F0502020204030204" pitchFamily="34" charset="0"/>
                <a:ea typeface="Calibri" panose="020F0502020204030204" pitchFamily="34" charset="0"/>
                <a:cs typeface="Calibri" panose="020F0502020204030204" pitchFamily="34" charset="0"/>
              </a:defRPr>
            </a:lvl2pPr>
            <a:lvl3pPr>
              <a:defRPr sz="2400">
                <a:latin typeface="Calibri" panose="020F0502020204030204" pitchFamily="34" charset="0"/>
                <a:ea typeface="Calibri" panose="020F0502020204030204" pitchFamily="34" charset="0"/>
                <a:cs typeface="Calibri" panose="020F0502020204030204" pitchFamily="34" charset="0"/>
              </a:defRPr>
            </a:lvl3pPr>
            <a:lvl4pPr>
              <a:defRPr sz="2400">
                <a:latin typeface="Calibri" panose="020F0502020204030204" pitchFamily="34" charset="0"/>
                <a:ea typeface="Calibri" panose="020F0502020204030204" pitchFamily="34" charset="0"/>
                <a:cs typeface="Calibri" panose="020F0502020204030204" pitchFamily="34" charset="0"/>
              </a:defRPr>
            </a:lvl4pPr>
            <a:lvl5pPr>
              <a:defRPr sz="2400">
                <a:latin typeface="Calibri" panose="020F0502020204030204" pitchFamily="34" charset="0"/>
                <a:ea typeface="Calibri" panose="020F0502020204030204" pitchFamily="34" charset="0"/>
                <a:cs typeface="Calibri" panose="020F0502020204030204" pitchFamily="34"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0# – Section Title</a:t>
            </a:r>
          </a:p>
        </p:txBody>
      </p:sp>
      <p:sp>
        <p:nvSpPr>
          <p:cNvPr id="12" name="Text Placeholder 7">
            <a:extLst>
              <a:ext uri="{FF2B5EF4-FFF2-40B4-BE49-F238E27FC236}">
                <a16:creationId xmlns:a16="http://schemas.microsoft.com/office/drawing/2014/main" id="{1E0FE8F9-F236-CDB5-B0AF-DEDD879C580C}"/>
              </a:ext>
            </a:extLst>
          </p:cNvPr>
          <p:cNvSpPr>
            <a:spLocks noGrp="1"/>
          </p:cNvSpPr>
          <p:nvPr>
            <p:ph type="body" sz="quarter" idx="16" hasCustomPrompt="1"/>
          </p:nvPr>
        </p:nvSpPr>
        <p:spPr>
          <a:xfrm>
            <a:off x="457200" y="3621742"/>
            <a:ext cx="5943600" cy="381000"/>
          </a:xfrm>
          <a:prstGeom prst="rect">
            <a:avLst/>
          </a:prstGeom>
        </p:spPr>
        <p:txBody>
          <a:bodyPr lIns="0" rIns="0"/>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defRPr>
            </a:lvl1pPr>
            <a:lvl2pPr>
              <a:defRPr sz="2400">
                <a:latin typeface="Calibri" panose="020F0502020204030204" pitchFamily="34" charset="0"/>
                <a:ea typeface="Calibri" panose="020F0502020204030204" pitchFamily="34" charset="0"/>
                <a:cs typeface="Calibri" panose="020F0502020204030204" pitchFamily="34" charset="0"/>
              </a:defRPr>
            </a:lvl2pPr>
            <a:lvl3pPr>
              <a:defRPr sz="2400">
                <a:latin typeface="Calibri" panose="020F0502020204030204" pitchFamily="34" charset="0"/>
                <a:ea typeface="Calibri" panose="020F0502020204030204" pitchFamily="34" charset="0"/>
                <a:cs typeface="Calibri" panose="020F0502020204030204" pitchFamily="34" charset="0"/>
              </a:defRPr>
            </a:lvl3pPr>
            <a:lvl4pPr>
              <a:defRPr sz="2400">
                <a:latin typeface="Calibri" panose="020F0502020204030204" pitchFamily="34" charset="0"/>
                <a:ea typeface="Calibri" panose="020F0502020204030204" pitchFamily="34" charset="0"/>
                <a:cs typeface="Calibri" panose="020F0502020204030204" pitchFamily="34" charset="0"/>
              </a:defRPr>
            </a:lvl4pPr>
            <a:lvl5pPr>
              <a:defRPr sz="2400">
                <a:latin typeface="Calibri" panose="020F0502020204030204" pitchFamily="34" charset="0"/>
                <a:ea typeface="Calibri" panose="020F0502020204030204" pitchFamily="34" charset="0"/>
                <a:cs typeface="Calibri" panose="020F0502020204030204" pitchFamily="34"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0# – Section Title</a:t>
            </a:r>
          </a:p>
        </p:txBody>
      </p:sp>
      <p:sp>
        <p:nvSpPr>
          <p:cNvPr id="13" name="Text Placeholder 7">
            <a:extLst>
              <a:ext uri="{FF2B5EF4-FFF2-40B4-BE49-F238E27FC236}">
                <a16:creationId xmlns:a16="http://schemas.microsoft.com/office/drawing/2014/main" id="{52720BFD-21C9-0189-1552-BD0459DFA1BC}"/>
              </a:ext>
            </a:extLst>
          </p:cNvPr>
          <p:cNvSpPr>
            <a:spLocks noGrp="1"/>
          </p:cNvSpPr>
          <p:nvPr>
            <p:ph type="body" sz="quarter" idx="17" hasCustomPrompt="1"/>
          </p:nvPr>
        </p:nvSpPr>
        <p:spPr>
          <a:xfrm>
            <a:off x="457200" y="2765612"/>
            <a:ext cx="5943600" cy="381000"/>
          </a:xfrm>
          <a:prstGeom prst="rect">
            <a:avLst/>
          </a:prstGeom>
        </p:spPr>
        <p:txBody>
          <a:bodyPr lIns="0" rIns="0"/>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defRPr>
            </a:lvl1pPr>
            <a:lvl2pPr>
              <a:defRPr sz="2400">
                <a:latin typeface="Calibri" panose="020F0502020204030204" pitchFamily="34" charset="0"/>
                <a:ea typeface="Calibri" panose="020F0502020204030204" pitchFamily="34" charset="0"/>
                <a:cs typeface="Calibri" panose="020F0502020204030204" pitchFamily="34" charset="0"/>
              </a:defRPr>
            </a:lvl2pPr>
            <a:lvl3pPr>
              <a:defRPr sz="2400">
                <a:latin typeface="Calibri" panose="020F0502020204030204" pitchFamily="34" charset="0"/>
                <a:ea typeface="Calibri" panose="020F0502020204030204" pitchFamily="34" charset="0"/>
                <a:cs typeface="Calibri" panose="020F0502020204030204" pitchFamily="34" charset="0"/>
              </a:defRPr>
            </a:lvl3pPr>
            <a:lvl4pPr>
              <a:defRPr sz="2400">
                <a:latin typeface="Calibri" panose="020F0502020204030204" pitchFamily="34" charset="0"/>
                <a:ea typeface="Calibri" panose="020F0502020204030204" pitchFamily="34" charset="0"/>
                <a:cs typeface="Calibri" panose="020F0502020204030204" pitchFamily="34" charset="0"/>
              </a:defRPr>
            </a:lvl4pPr>
            <a:lvl5pPr>
              <a:defRPr sz="2400">
                <a:latin typeface="Calibri" panose="020F0502020204030204" pitchFamily="34" charset="0"/>
                <a:ea typeface="Calibri" panose="020F0502020204030204" pitchFamily="34" charset="0"/>
                <a:cs typeface="Calibri" panose="020F0502020204030204" pitchFamily="34" charset="0"/>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0# – Section Title</a:t>
            </a:r>
          </a:p>
        </p:txBody>
      </p:sp>
    </p:spTree>
    <p:extLst>
      <p:ext uri="{BB962C8B-B14F-4D97-AF65-F5344CB8AC3E}">
        <p14:creationId xmlns:p14="http://schemas.microsoft.com/office/powerpoint/2010/main" val="42405266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1/2 gre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p:custDataLst>
              <p:tags r:id="rId1"/>
            </p:custDataLst>
            <p:extLst>
              <p:ext uri="{D42A27DB-BD31-4B8C-83A1-F6EECF244321}">
                <p14:modId xmlns:p14="http://schemas.microsoft.com/office/powerpoint/2010/main" val="2529061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413" imgH="416" progId="TCLayout.ActiveDocument.1">
                  <p:embed/>
                </p:oleObj>
              </mc:Choice>
              <mc:Fallback>
                <p:oleObj name="think-cell Slide" r:id="rId27"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p:custDataLst>
              <p:tags r:id="rId3"/>
            </p:custDataLst>
          </p:nvPr>
        </p:nvSpPr>
        <p:spPr bwMode="ltGray">
          <a:xfrm>
            <a:off x="6092952" y="0"/>
            <a:ext cx="6099048"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7" name="SlideLogoText">
            <a:extLst>
              <a:ext uri="{FF2B5EF4-FFF2-40B4-BE49-F238E27FC236}">
                <a16:creationId xmlns:a16="http://schemas.microsoft.com/office/drawing/2014/main" id="{609F85FD-B74A-4A4E-BFA9-7668DD6BCB90}"/>
              </a:ext>
            </a:extLst>
          </p:cNvPr>
          <p:cNvSpPr txBox="1"/>
          <p:nvPr>
            <p:custDataLst>
              <p:tags r:id="rId4"/>
            </p:custDataLst>
          </p:nvPr>
        </p:nvSpPr>
        <p:spPr bwMode="black">
          <a:xfrm>
            <a:off x="10443870" y="6499381"/>
            <a:ext cx="833562" cy="138499"/>
          </a:xfrm>
          <a:prstGeom prst="rect">
            <a:avLst/>
          </a:prstGeom>
          <a:noFill/>
        </p:spPr>
        <p:txBody>
          <a:bodyPr wrap="non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kern="1200">
                <a:solidFill>
                  <a:schemeClr val="bg2"/>
                </a:solidFill>
                <a:latin typeface="+mn-lt"/>
                <a:ea typeface="+mn-ea"/>
                <a:cs typeface="Arial" panose="020B0604020202020204" pitchFamily="34" charset="0"/>
              </a:rPr>
              <a:t>Company Name</a:t>
            </a: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bg1"/>
              </a:solidFill>
              <a:latin typeface="+mn-lt"/>
              <a:ea typeface="+mn-ea"/>
              <a:cs typeface="Arial" panose="020B0604020202020204" pitchFamily="34" charset="0"/>
            </a:endParaRPr>
          </a:p>
        </p:txBody>
      </p:sp>
      <p:cxnSp>
        <p:nvCxnSpPr>
          <p:cNvPr id="14" name="BottomLineRight">
            <a:extLst>
              <a:ext uri="{FF2B5EF4-FFF2-40B4-BE49-F238E27FC236}">
                <a16:creationId xmlns:a16="http://schemas.microsoft.com/office/drawing/2014/main" id="{A030B95D-1D90-4A27-8714-CFE7C7DB7020}"/>
              </a:ext>
            </a:extLst>
          </p:cNvPr>
          <p:cNvCxnSpPr/>
          <p:nvPr>
            <p:custDataLst>
              <p:tags r:id="rId6"/>
            </p:custDataLst>
          </p:nvPr>
        </p:nvCxnSpPr>
        <p:spPr>
          <a:xfrm>
            <a:off x="6573171" y="6453769"/>
            <a:ext cx="5065776"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BottomLineLeft">
            <a:extLst>
              <a:ext uri="{FF2B5EF4-FFF2-40B4-BE49-F238E27FC236}">
                <a16:creationId xmlns:a16="http://schemas.microsoft.com/office/drawing/2014/main" id="{546D990A-A0D7-434B-9320-6311D017DAA2}"/>
              </a:ext>
            </a:extLst>
          </p:cNvPr>
          <p:cNvCxnSpPr/>
          <p:nvPr>
            <p:custDataLst>
              <p:tags r:id="rId7"/>
            </p:custDataLst>
          </p:nvPr>
        </p:nvCxnSpPr>
        <p:spPr>
          <a:xfrm>
            <a:off x="554736" y="6453769"/>
            <a:ext cx="5065776"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TopLineRight">
            <a:extLst>
              <a:ext uri="{FF2B5EF4-FFF2-40B4-BE49-F238E27FC236}">
                <a16:creationId xmlns:a16="http://schemas.microsoft.com/office/drawing/2014/main" id="{9388C4F9-67A3-422B-89FF-FAD8454A2F57}"/>
              </a:ext>
            </a:extLst>
          </p:cNvPr>
          <p:cNvCxnSpPr/>
          <p:nvPr>
            <p:custDataLst>
              <p:tags r:id="rId8"/>
            </p:custDataLst>
          </p:nvPr>
        </p:nvCxnSpPr>
        <p:spPr>
          <a:xfrm>
            <a:off x="6573171" y="1181906"/>
            <a:ext cx="5065776"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3" name="TopLineLeft">
            <a:extLst>
              <a:ext uri="{FF2B5EF4-FFF2-40B4-BE49-F238E27FC236}">
                <a16:creationId xmlns:a16="http://schemas.microsoft.com/office/drawing/2014/main" id="{1C0D7255-5C21-4254-B3DE-6D296E69C5F2}"/>
              </a:ext>
            </a:extLst>
          </p:cNvPr>
          <p:cNvCxnSpPr/>
          <p:nvPr>
            <p:custDataLst>
              <p:tags r:id="rId9"/>
            </p:custDataLst>
          </p:nvPr>
        </p:nvCxnSpPr>
        <p:spPr>
          <a:xfrm>
            <a:off x="554736" y="1181906"/>
            <a:ext cx="5065776"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55D849-0DEC-44CD-849F-C8D9C2279FD6}"/>
              </a:ext>
            </a:extLst>
          </p:cNvPr>
          <p:cNvCxnSpPr/>
          <p:nvPr>
            <p:custDataLst>
              <p:tags r:id="rId10"/>
            </p:custDataLst>
          </p:nvPr>
        </p:nvCxnSpPr>
        <p:spPr>
          <a:xfrm>
            <a:off x="554736" y="1181906"/>
            <a:ext cx="5065776"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11"/>
            </p:custDataLst>
          </p:nvPr>
        </p:nvSpPr>
        <p:spPr>
          <a:xfrm>
            <a:off x="554736" y="355092"/>
            <a:ext cx="5065776" cy="731520"/>
          </a:xfrm>
        </p:spPr>
        <p:txBody>
          <a:bodyPr vert="horz"/>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12"/>
            </p:custDataLst>
          </p:nvPr>
        </p:nvSpPr>
        <p:spPr>
          <a:xfrm>
            <a:off x="554736" y="1287435"/>
            <a:ext cx="5065776" cy="304699"/>
          </a:xfrm>
          <a:prstGeom prst="rect">
            <a:avLst/>
          </a:prstGeom>
        </p:spPr>
        <p:txBody>
          <a:bodyPr wrap="square">
            <a:noAutofit/>
          </a:bodyPr>
          <a:lstStyle>
            <a:lvl1pPr marL="0" indent="0" algn="l">
              <a:buNone/>
              <a:defRPr sz="18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p:custDataLst>
              <p:tags r:id="rId1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4" name="TextBox 3">
            <a:extLst>
              <a:ext uri="{FF2B5EF4-FFF2-40B4-BE49-F238E27FC236}">
                <a16:creationId xmlns:a16="http://schemas.microsoft.com/office/drawing/2014/main" id="{8467FBB9-900F-D74F-181C-8D3946FC8460}"/>
              </a:ext>
            </a:extLst>
          </p:cNvPr>
          <p:cNvSpPr txBox="1"/>
          <p:nvPr/>
        </p:nvSpPr>
        <p:spPr>
          <a:xfrm>
            <a:off x="335280" y="1503680"/>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DK" sz="1600"/>
          </a:p>
        </p:txBody>
      </p:sp>
      <p:sp>
        <p:nvSpPr>
          <p:cNvPr id="5" name="1. On-page tracker">
            <a:extLst>
              <a:ext uri="{FF2B5EF4-FFF2-40B4-BE49-F238E27FC236}">
                <a16:creationId xmlns:a16="http://schemas.microsoft.com/office/drawing/2014/main" id="{84B0356F-D00A-3854-0BBC-656B43F1CE56}"/>
              </a:ext>
            </a:extLst>
          </p:cNvPr>
          <p:cNvSpPr>
            <a:spLocks noGrp="1"/>
          </p:cNvSpPr>
          <p:nvPr>
            <p:ph type="body" sz="quarter" idx="17" hasCustomPrompt="1"/>
            <p:custDataLst>
              <p:tags r:id="rId14"/>
            </p:custDataLst>
          </p:nvPr>
        </p:nvSpPr>
        <p:spPr>
          <a:xfrm>
            <a:off x="7630160" y="100540"/>
            <a:ext cx="4007104" cy="123111"/>
          </a:xfrm>
        </p:spPr>
        <p:txBody>
          <a:bodyPr wrap="square" anchor="ctr" anchorCtr="0">
            <a:spAutoFit/>
          </a:bodyPr>
          <a:lstStyle>
            <a:lvl1pPr algn="r">
              <a:defRPr sz="800">
                <a:latin typeface="+mn-lt"/>
              </a:defRPr>
            </a:lvl1pPr>
          </a:lstStyle>
          <a:p>
            <a:pPr lvl="0"/>
            <a:r>
              <a:rPr lang="en-US"/>
              <a:t>Section marker</a:t>
            </a:r>
          </a:p>
        </p:txBody>
      </p:sp>
      <p:graphicFrame>
        <p:nvGraphicFramePr>
          <p:cNvPr id="6" name="Object 5" hidden="1">
            <a:extLst>
              <a:ext uri="{FF2B5EF4-FFF2-40B4-BE49-F238E27FC236}">
                <a16:creationId xmlns:a16="http://schemas.microsoft.com/office/drawing/2014/main" id="{5F25CC7B-2B50-6050-8562-3FBB4D4E4E6F}"/>
              </a:ext>
            </a:extLst>
          </p:cNvPr>
          <p:cNvGraphicFramePr>
            <a:graphicFrameLocks noChangeAspect="1"/>
          </p:cNvGraphicFramePr>
          <p:nvPr userDrawn="1">
            <p:custDataLst>
              <p:tags r:id="rId15"/>
            </p:custDataLst>
            <p:extLst>
              <p:ext uri="{D42A27DB-BD31-4B8C-83A1-F6EECF244321}">
                <p14:modId xmlns:p14="http://schemas.microsoft.com/office/powerpoint/2010/main" val="2529061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413" imgH="416" progId="TCLayout.ActiveDocument.1">
                  <p:embed/>
                </p:oleObj>
              </mc:Choice>
              <mc:Fallback>
                <p:oleObj name="think-cell Slide" r:id="rId27" imgW="413" imgH="416" progId="TCLayout.ActiveDocument.1">
                  <p:embed/>
                  <p:pic>
                    <p:nvPicPr>
                      <p:cNvPr id="6" name="Object 5" hidden="1">
                        <a:extLst>
                          <a:ext uri="{FF2B5EF4-FFF2-40B4-BE49-F238E27FC236}">
                            <a16:creationId xmlns:a16="http://schemas.microsoft.com/office/drawing/2014/main" id="{5F25CC7B-2B50-6050-8562-3FBB4D4E4E6F}"/>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77D720CD-C1DE-D06E-C765-23D4AAE58616}"/>
              </a:ext>
            </a:extLst>
          </p:cNvPr>
          <p:cNvSpPr/>
          <p:nvPr userDrawn="1">
            <p:custDataLst>
              <p:tags r:id="rId16"/>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9" name="RectangleLight">
            <a:extLst>
              <a:ext uri="{FF2B5EF4-FFF2-40B4-BE49-F238E27FC236}">
                <a16:creationId xmlns:a16="http://schemas.microsoft.com/office/drawing/2014/main" id="{944574D5-6D53-CA9B-E804-A005ED11F52C}"/>
              </a:ext>
            </a:extLst>
          </p:cNvPr>
          <p:cNvSpPr/>
          <p:nvPr userDrawn="1">
            <p:custDataLst>
              <p:tags r:id="rId17"/>
            </p:custDataLst>
          </p:nvPr>
        </p:nvSpPr>
        <p:spPr bwMode="ltGray">
          <a:xfrm>
            <a:off x="6092952" y="0"/>
            <a:ext cx="6099048"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0" name="SlideLogoText">
            <a:extLst>
              <a:ext uri="{FF2B5EF4-FFF2-40B4-BE49-F238E27FC236}">
                <a16:creationId xmlns:a16="http://schemas.microsoft.com/office/drawing/2014/main" id="{88033E0C-2CF5-6BBA-1C85-008D0D4DB883}"/>
              </a:ext>
            </a:extLst>
          </p:cNvPr>
          <p:cNvSpPr txBox="1"/>
          <p:nvPr userDrawn="1">
            <p:custDataLst>
              <p:tags r:id="rId18"/>
            </p:custDataLst>
          </p:nvPr>
        </p:nvSpPr>
        <p:spPr bwMode="black">
          <a:xfrm>
            <a:off x="10443870" y="6499381"/>
            <a:ext cx="833562" cy="138499"/>
          </a:xfrm>
          <a:prstGeom prst="rect">
            <a:avLst/>
          </a:prstGeom>
          <a:noFill/>
        </p:spPr>
        <p:txBody>
          <a:bodyPr wrap="none" lIns="0" tIns="0" rIns="0" b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kern="1200">
                <a:solidFill>
                  <a:schemeClr val="bg2"/>
                </a:solidFill>
                <a:latin typeface="+mn-lt"/>
                <a:ea typeface="+mn-ea"/>
                <a:cs typeface="Arial" panose="020B0604020202020204" pitchFamily="34" charset="0"/>
              </a:rPr>
              <a:t>Company Name</a:t>
            </a:r>
          </a:p>
        </p:txBody>
      </p:sp>
      <p:sp>
        <p:nvSpPr>
          <p:cNvPr id="11" name="Slide Number">
            <a:extLst>
              <a:ext uri="{FF2B5EF4-FFF2-40B4-BE49-F238E27FC236}">
                <a16:creationId xmlns:a16="http://schemas.microsoft.com/office/drawing/2014/main" id="{7A1712D4-D027-DC62-EB34-0D8EA518E292}"/>
              </a:ext>
            </a:extLst>
          </p:cNvPr>
          <p:cNvSpPr>
            <a:spLocks noChangeArrowheads="1"/>
          </p:cNvSpPr>
          <p:nvPr userDrawn="1">
            <p:custDataLst>
              <p:tags r:id="rId19"/>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bg1"/>
              </a:solidFill>
              <a:latin typeface="+mn-lt"/>
              <a:ea typeface="+mn-ea"/>
              <a:cs typeface="Arial" panose="020B0604020202020204" pitchFamily="34" charset="0"/>
            </a:endParaRPr>
          </a:p>
        </p:txBody>
      </p:sp>
      <p:cxnSp>
        <p:nvCxnSpPr>
          <p:cNvPr id="12" name="BottomLineRight">
            <a:extLst>
              <a:ext uri="{FF2B5EF4-FFF2-40B4-BE49-F238E27FC236}">
                <a16:creationId xmlns:a16="http://schemas.microsoft.com/office/drawing/2014/main" id="{30660E0E-E090-78AE-B8DF-94E8A4055F1E}"/>
              </a:ext>
            </a:extLst>
          </p:cNvPr>
          <p:cNvCxnSpPr/>
          <p:nvPr userDrawn="1">
            <p:custDataLst>
              <p:tags r:id="rId20"/>
            </p:custDataLst>
          </p:nvPr>
        </p:nvCxnSpPr>
        <p:spPr>
          <a:xfrm>
            <a:off x="6573171" y="6453769"/>
            <a:ext cx="5065776"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 name="BottomLineLeft">
            <a:extLst>
              <a:ext uri="{FF2B5EF4-FFF2-40B4-BE49-F238E27FC236}">
                <a16:creationId xmlns:a16="http://schemas.microsoft.com/office/drawing/2014/main" id="{7D1D2613-79E5-D207-EAF7-90FABF6E7499}"/>
              </a:ext>
            </a:extLst>
          </p:cNvPr>
          <p:cNvCxnSpPr/>
          <p:nvPr userDrawn="1">
            <p:custDataLst>
              <p:tags r:id="rId21"/>
            </p:custDataLst>
          </p:nvPr>
        </p:nvCxnSpPr>
        <p:spPr>
          <a:xfrm>
            <a:off x="554736" y="6453769"/>
            <a:ext cx="5065776"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 name="TopLineRight">
            <a:extLst>
              <a:ext uri="{FF2B5EF4-FFF2-40B4-BE49-F238E27FC236}">
                <a16:creationId xmlns:a16="http://schemas.microsoft.com/office/drawing/2014/main" id="{3A983EBF-637D-A060-116E-0B0128C45EE3}"/>
              </a:ext>
            </a:extLst>
          </p:cNvPr>
          <p:cNvCxnSpPr/>
          <p:nvPr userDrawn="1">
            <p:custDataLst>
              <p:tags r:id="rId22"/>
            </p:custDataLst>
          </p:nvPr>
        </p:nvCxnSpPr>
        <p:spPr>
          <a:xfrm>
            <a:off x="6573171" y="1181906"/>
            <a:ext cx="5065776"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 name="TopLineLeft">
            <a:extLst>
              <a:ext uri="{FF2B5EF4-FFF2-40B4-BE49-F238E27FC236}">
                <a16:creationId xmlns:a16="http://schemas.microsoft.com/office/drawing/2014/main" id="{44142F97-2561-3657-1B4B-3BFBB1E9F9BD}"/>
              </a:ext>
            </a:extLst>
          </p:cNvPr>
          <p:cNvCxnSpPr/>
          <p:nvPr userDrawn="1">
            <p:custDataLst>
              <p:tags r:id="rId23"/>
            </p:custDataLst>
          </p:nvPr>
        </p:nvCxnSpPr>
        <p:spPr>
          <a:xfrm>
            <a:off x="554736" y="1181906"/>
            <a:ext cx="5065776"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81B34F4-C4ED-A448-4C7C-1FBDE8D7D418}"/>
              </a:ext>
            </a:extLst>
          </p:cNvPr>
          <p:cNvCxnSpPr/>
          <p:nvPr userDrawn="1">
            <p:custDataLst>
              <p:tags r:id="rId24"/>
            </p:custDataLst>
          </p:nvPr>
        </p:nvCxnSpPr>
        <p:spPr>
          <a:xfrm>
            <a:off x="554736" y="1181906"/>
            <a:ext cx="5065776"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6" name="5. Source" hidden="1">
            <a:extLst>
              <a:ext uri="{FF2B5EF4-FFF2-40B4-BE49-F238E27FC236}">
                <a16:creationId xmlns:a16="http://schemas.microsoft.com/office/drawing/2014/main" id="{28B9027F-AE86-DAF5-5474-EE46805E4CA7}"/>
              </a:ext>
            </a:extLst>
          </p:cNvPr>
          <p:cNvSpPr txBox="1"/>
          <p:nvPr userDrawn="1">
            <p:custDataLst>
              <p:tags r:id="rId2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27" name="TextBox 26">
            <a:extLst>
              <a:ext uri="{FF2B5EF4-FFF2-40B4-BE49-F238E27FC236}">
                <a16:creationId xmlns:a16="http://schemas.microsoft.com/office/drawing/2014/main" id="{9BD3C695-AC57-A88D-1A2C-3A39E19380FA}"/>
              </a:ext>
            </a:extLst>
          </p:cNvPr>
          <p:cNvSpPr txBox="1"/>
          <p:nvPr userDrawn="1"/>
        </p:nvSpPr>
        <p:spPr>
          <a:xfrm>
            <a:off x="335280" y="1503680"/>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DK" sz="1600"/>
          </a:p>
        </p:txBody>
      </p:sp>
    </p:spTree>
    <p:extLst>
      <p:ext uri="{BB962C8B-B14F-4D97-AF65-F5344CB8AC3E}">
        <p14:creationId xmlns:p14="http://schemas.microsoft.com/office/powerpoint/2010/main" val="3886868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60C9553-03D1-49F8-2F50-BDC23FCC2E77}"/>
              </a:ext>
            </a:extLst>
          </p:cNvPr>
          <p:cNvGraphicFramePr>
            <a:graphicFrameLocks/>
          </p:cNvGraphicFramePr>
          <p:nvPr userDrawn="1">
            <p:custDataLst>
              <p:tags r:id="rId6"/>
            </p:custDataLst>
            <p:extLst>
              <p:ext uri="{D42A27DB-BD31-4B8C-83A1-F6EECF244321}">
                <p14:modId xmlns:p14="http://schemas.microsoft.com/office/powerpoint/2010/main" val="5556201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05" imgH="405" progId="TCLayout.ActiveDocument.1">
                  <p:embed/>
                </p:oleObj>
              </mc:Choice>
              <mc:Fallback>
                <p:oleObj name="think-cell Slide" r:id="rId7" imgW="405" imgH="405" progId="TCLayout.ActiveDocument.1">
                  <p:embed/>
                  <p:pic>
                    <p:nvPicPr>
                      <p:cNvPr id="7" name="think-cell data - do not delete" hidden="1">
                        <a:extLst>
                          <a:ext uri="{FF2B5EF4-FFF2-40B4-BE49-F238E27FC236}">
                            <a16:creationId xmlns:a16="http://schemas.microsoft.com/office/drawing/2014/main" id="{060C9553-03D1-49F8-2F50-BDC23FCC2E77}"/>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972300635"/>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72" r:id="rId3"/>
    <p:sldLayoutId id="214748367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image" Target="../media/image4.png"/><Relationship Id="rId5" Type="http://schemas.openxmlformats.org/officeDocument/2006/relationships/image" Target="../media/image1.emf"/><Relationship Id="rId10" Type="http://schemas.openxmlformats.org/officeDocument/2006/relationships/image" Target="../media/image7.jpeg"/><Relationship Id="rId4" Type="http://schemas.openxmlformats.org/officeDocument/2006/relationships/oleObject" Target="../embeddings/oleObject6.bin"/><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8.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63.xml"/><Relationship Id="rId6" Type="http://schemas.openxmlformats.org/officeDocument/2006/relationships/image" Target="../media/image8.emf"/><Relationship Id="rId5" Type="http://schemas.openxmlformats.org/officeDocument/2006/relationships/oleObject" Target="../embeddings/oleObject14.bin"/><Relationship Id="rId10" Type="http://schemas.openxmlformats.org/officeDocument/2006/relationships/image" Target="../media/image48.png"/><Relationship Id="rId4" Type="http://schemas.microsoft.com/office/2018/10/relationships/comments" Target="../comments/modernComment_7FFFD71F_6EE41B60.xml"/><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notesSlide" Target="../notesSlides/notesSlide9.xml"/><Relationship Id="rId7" Type="http://schemas.openxmlformats.org/officeDocument/2006/relationships/image" Target="../media/image9.png"/><Relationship Id="rId12" Type="http://schemas.openxmlformats.org/officeDocument/2006/relationships/image" Target="../media/image53.svg"/><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8.emf"/><Relationship Id="rId11" Type="http://schemas.openxmlformats.org/officeDocument/2006/relationships/image" Target="../media/image33.jpeg"/><Relationship Id="rId5" Type="http://schemas.openxmlformats.org/officeDocument/2006/relationships/oleObject" Target="../embeddings/oleObject10.bin"/><Relationship Id="rId10" Type="http://schemas.openxmlformats.org/officeDocument/2006/relationships/image" Target="../media/image32.svg"/><Relationship Id="rId4" Type="http://schemas.microsoft.com/office/2018/10/relationships/comments" Target="../comments/modernComment_14C_C615186D.xml"/><Relationship Id="rId9" Type="http://schemas.openxmlformats.org/officeDocument/2006/relationships/image" Target="../media/image31.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8.emf"/><Relationship Id="rId5" Type="http://schemas.openxmlformats.org/officeDocument/2006/relationships/oleObject" Target="../embeddings/oleObject7.bin"/><Relationship Id="rId4" Type="http://schemas.microsoft.com/office/2018/10/relationships/comments" Target="../comments/modernComment_7FFFD726_ABFD00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tags" Target="../tags/tag65.xml"/><Relationship Id="rId5" Type="http://schemas.openxmlformats.org/officeDocument/2006/relationships/image" Target="../media/image54.png"/><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tags" Target="../tags/tag68.xml"/><Relationship Id="rId7" Type="http://schemas.microsoft.com/office/2018/10/relationships/comments" Target="../comments/modernComment_149_D029A609.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notesSlide" Target="../notesSlides/notesSlide10.xml"/><Relationship Id="rId11" Type="http://schemas.openxmlformats.org/officeDocument/2006/relationships/image" Target="../media/image55.png"/><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tags" Target="../tags/tag69.xml"/><Relationship Id="rId9" Type="http://schemas.openxmlformats.org/officeDocument/2006/relationships/image" Target="../media/image8.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8.emf"/><Relationship Id="rId5" Type="http://schemas.openxmlformats.org/officeDocument/2006/relationships/oleObject" Target="../embeddings/oleObject17.bin"/><Relationship Id="rId4" Type="http://schemas.microsoft.com/office/2018/10/relationships/comments" Target="../comments/modernComment_138_C35DE3C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71.xml"/><Relationship Id="rId5" Type="http://schemas.openxmlformats.org/officeDocument/2006/relationships/image" Target="../media/image22.emf"/><Relationship Id="rId4" Type="http://schemas.openxmlformats.org/officeDocument/2006/relationships/oleObject" Target="../embeddings/oleObject18.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image" Target="../media/image56.png"/><Relationship Id="rId5" Type="http://schemas.openxmlformats.org/officeDocument/2006/relationships/image" Target="../media/image22.emf"/><Relationship Id="rId4" Type="http://schemas.openxmlformats.org/officeDocument/2006/relationships/oleObject" Target="../embeddings/oleObject18.bin"/></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4.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73.xml"/><Relationship Id="rId6" Type="http://schemas.openxmlformats.org/officeDocument/2006/relationships/image" Target="../media/image8.emf"/><Relationship Id="rId5" Type="http://schemas.openxmlformats.org/officeDocument/2006/relationships/oleObject" Target="../embeddings/oleObject14.bin"/><Relationship Id="rId10" Type="http://schemas.openxmlformats.org/officeDocument/2006/relationships/image" Target="../media/image57.png"/><Relationship Id="rId4" Type="http://schemas.microsoft.com/office/2018/10/relationships/comments" Target="../comments/modernComment_7FFFD71D_CC4AF01B.xml"/><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9.svg"/><Relationship Id="rId3" Type="http://schemas.openxmlformats.org/officeDocument/2006/relationships/tags" Target="../tags/tag76.xml"/><Relationship Id="rId7" Type="http://schemas.openxmlformats.org/officeDocument/2006/relationships/tags" Target="../tags/tag80.xml"/><Relationship Id="rId12" Type="http://schemas.openxmlformats.org/officeDocument/2006/relationships/image" Target="../media/image18.sv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11" Type="http://schemas.openxmlformats.org/officeDocument/2006/relationships/image" Target="../media/image17.svg"/><Relationship Id="rId5" Type="http://schemas.openxmlformats.org/officeDocument/2006/relationships/tags" Target="../tags/tag78.xml"/><Relationship Id="rId10" Type="http://schemas.openxmlformats.org/officeDocument/2006/relationships/image" Target="../media/image1.emf"/><Relationship Id="rId4" Type="http://schemas.openxmlformats.org/officeDocument/2006/relationships/tags" Target="../tags/tag77.xml"/><Relationship Id="rId9" Type="http://schemas.openxmlformats.org/officeDocument/2006/relationships/oleObject" Target="../embeddings/oleObject19.bin"/><Relationship Id="rId14"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39.jpeg"/><Relationship Id="rId3" Type="http://schemas.microsoft.com/office/2018/10/relationships/comments" Target="../comments/modernComment_7FFFD721_18F5A3C.xml"/><Relationship Id="rId7"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81.xml"/><Relationship Id="rId6" Type="http://schemas.openxmlformats.org/officeDocument/2006/relationships/image" Target="../media/image1.emf"/><Relationship Id="rId5" Type="http://schemas.openxmlformats.org/officeDocument/2006/relationships/oleObject" Target="../embeddings/oleObject11.bin"/><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notesSlide" Target="../notesSlides/notesSlide15.xml"/><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slideLayout" Target="../slideLayouts/slideLayout2.xml"/><Relationship Id="rId1" Type="http://schemas.openxmlformats.org/officeDocument/2006/relationships/tags" Target="../tags/tag82.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emf"/><Relationship Id="rId10" Type="http://schemas.openxmlformats.org/officeDocument/2006/relationships/image" Target="../media/image27.svg"/><Relationship Id="rId4" Type="http://schemas.openxmlformats.org/officeDocument/2006/relationships/oleObject" Target="../embeddings/oleObject9.bin"/><Relationship Id="rId9" Type="http://schemas.openxmlformats.org/officeDocument/2006/relationships/image" Target="../media/image26.svg"/></Relationships>
</file>

<file path=ppt/slides/_rels/slide3.xml.rels><?xml version="1.0" encoding="UTF-8" standalone="yes"?>
<Relationships xmlns="http://schemas.openxmlformats.org/package/2006/relationships"><Relationship Id="rId13" Type="http://schemas.openxmlformats.org/officeDocument/2006/relationships/tags" Target="../tags/tag45.xml"/><Relationship Id="rId18" Type="http://schemas.openxmlformats.org/officeDocument/2006/relationships/tags" Target="../tags/tag50.xml"/><Relationship Id="rId26" Type="http://schemas.openxmlformats.org/officeDocument/2006/relationships/slideLayout" Target="../slideLayouts/slideLayout2.xml"/><Relationship Id="rId39" Type="http://schemas.openxmlformats.org/officeDocument/2006/relationships/image" Target="../media/image19.svg"/><Relationship Id="rId21" Type="http://schemas.openxmlformats.org/officeDocument/2006/relationships/tags" Target="../tags/tag53.xml"/><Relationship Id="rId34" Type="http://schemas.openxmlformats.org/officeDocument/2006/relationships/image" Target="../media/image14.png"/><Relationship Id="rId7" Type="http://schemas.openxmlformats.org/officeDocument/2006/relationships/tags" Target="../tags/tag39.xml"/><Relationship Id="rId2" Type="http://schemas.openxmlformats.org/officeDocument/2006/relationships/tags" Target="../tags/tag34.xml"/><Relationship Id="rId16" Type="http://schemas.openxmlformats.org/officeDocument/2006/relationships/tags" Target="../tags/tag48.xml"/><Relationship Id="rId20" Type="http://schemas.openxmlformats.org/officeDocument/2006/relationships/tags" Target="../tags/tag52.xml"/><Relationship Id="rId29" Type="http://schemas.openxmlformats.org/officeDocument/2006/relationships/image" Target="../media/image1.emf"/><Relationship Id="rId41" Type="http://schemas.openxmlformats.org/officeDocument/2006/relationships/image" Target="../media/image21.png"/><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tags" Target="../tags/tag43.xml"/><Relationship Id="rId24" Type="http://schemas.openxmlformats.org/officeDocument/2006/relationships/tags" Target="../tags/tag56.xml"/><Relationship Id="rId32" Type="http://schemas.openxmlformats.org/officeDocument/2006/relationships/image" Target="../media/image12.jpeg"/><Relationship Id="rId37" Type="http://schemas.openxmlformats.org/officeDocument/2006/relationships/image" Target="../media/image17.svg"/><Relationship Id="rId40" Type="http://schemas.openxmlformats.org/officeDocument/2006/relationships/image" Target="../media/image20.svg"/><Relationship Id="rId5" Type="http://schemas.openxmlformats.org/officeDocument/2006/relationships/tags" Target="../tags/tag37.xml"/><Relationship Id="rId15" Type="http://schemas.openxmlformats.org/officeDocument/2006/relationships/tags" Target="../tags/tag47.xml"/><Relationship Id="rId23" Type="http://schemas.openxmlformats.org/officeDocument/2006/relationships/tags" Target="../tags/tag55.xml"/><Relationship Id="rId28" Type="http://schemas.openxmlformats.org/officeDocument/2006/relationships/oleObject" Target="../embeddings/oleObject8.bin"/><Relationship Id="rId36" Type="http://schemas.openxmlformats.org/officeDocument/2006/relationships/image" Target="../media/image16.png"/><Relationship Id="rId10" Type="http://schemas.openxmlformats.org/officeDocument/2006/relationships/tags" Target="../tags/tag42.xml"/><Relationship Id="rId19" Type="http://schemas.openxmlformats.org/officeDocument/2006/relationships/tags" Target="../tags/tag51.xml"/><Relationship Id="rId31" Type="http://schemas.openxmlformats.org/officeDocument/2006/relationships/image" Target="../media/image11.png"/><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tags" Target="../tags/tag46.xml"/><Relationship Id="rId22" Type="http://schemas.openxmlformats.org/officeDocument/2006/relationships/tags" Target="../tags/tag54.xml"/><Relationship Id="rId27" Type="http://schemas.openxmlformats.org/officeDocument/2006/relationships/notesSlide" Target="../notesSlides/notesSlide3.xml"/><Relationship Id="rId30" Type="http://schemas.openxmlformats.org/officeDocument/2006/relationships/chart" Target="../charts/chart1.xml"/><Relationship Id="rId35" Type="http://schemas.openxmlformats.org/officeDocument/2006/relationships/image" Target="../media/image15.png"/><Relationship Id="rId8" Type="http://schemas.openxmlformats.org/officeDocument/2006/relationships/tags" Target="../tags/tag40.xml"/><Relationship Id="rId3" Type="http://schemas.openxmlformats.org/officeDocument/2006/relationships/tags" Target="../tags/tag35.xml"/><Relationship Id="rId12" Type="http://schemas.openxmlformats.org/officeDocument/2006/relationships/tags" Target="../tags/tag44.xml"/><Relationship Id="rId17" Type="http://schemas.openxmlformats.org/officeDocument/2006/relationships/tags" Target="../tags/tag49.xml"/><Relationship Id="rId25" Type="http://schemas.openxmlformats.org/officeDocument/2006/relationships/tags" Target="../tags/tag57.xml"/><Relationship Id="rId33" Type="http://schemas.openxmlformats.org/officeDocument/2006/relationships/image" Target="../media/image13.png"/><Relationship Id="rId38" Type="http://schemas.openxmlformats.org/officeDocument/2006/relationships/image" Target="../media/image18.svg"/></Relationships>
</file>

<file path=ppt/slides/_rels/slide3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notesSlide" Target="../notesSlides/notesSlide16.xml"/><Relationship Id="rId7" Type="http://schemas.openxmlformats.org/officeDocument/2006/relationships/image" Target="../media/image23.png"/><Relationship Id="rId12" Type="http://schemas.openxmlformats.org/officeDocument/2006/relationships/image" Target="../media/image29.svg"/><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image" Target="../media/image24.png"/><Relationship Id="rId11" Type="http://schemas.openxmlformats.org/officeDocument/2006/relationships/image" Target="../media/image28.svg"/><Relationship Id="rId5" Type="http://schemas.openxmlformats.org/officeDocument/2006/relationships/image" Target="../media/image22.emf"/><Relationship Id="rId10" Type="http://schemas.openxmlformats.org/officeDocument/2006/relationships/image" Target="../media/image27.svg"/><Relationship Id="rId4" Type="http://schemas.openxmlformats.org/officeDocument/2006/relationships/oleObject" Target="../embeddings/oleObject9.bin"/><Relationship Id="rId9" Type="http://schemas.openxmlformats.org/officeDocument/2006/relationships/image" Target="../media/image26.sv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notesSlide" Target="../notesSlides/notesSlide4.xml"/><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22.emf"/><Relationship Id="rId11" Type="http://schemas.openxmlformats.org/officeDocument/2006/relationships/image" Target="../media/image27.svg"/><Relationship Id="rId5" Type="http://schemas.openxmlformats.org/officeDocument/2006/relationships/oleObject" Target="../embeddings/oleObject9.bin"/><Relationship Id="rId10" Type="http://schemas.openxmlformats.org/officeDocument/2006/relationships/image" Target="../media/image26.svg"/><Relationship Id="rId4" Type="http://schemas.microsoft.com/office/2018/10/relationships/comments" Target="../comments/modernComment_7FFFD727_3F4DA429.xml"/><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notesSlide" Target="../notesSlides/notesSlide5.xml"/><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8.emf"/><Relationship Id="rId10" Type="http://schemas.openxmlformats.org/officeDocument/2006/relationships/image" Target="../media/image34.png"/><Relationship Id="rId4" Type="http://schemas.openxmlformats.org/officeDocument/2006/relationships/oleObject" Target="../embeddings/oleObject10.bin"/><Relationship Id="rId9" Type="http://schemas.openxmlformats.org/officeDocument/2006/relationships/image" Target="../media/image33.jpe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60.xml"/><Relationship Id="rId6" Type="http://schemas.openxmlformats.org/officeDocument/2006/relationships/image" Target="../media/image38.jpeg"/><Relationship Id="rId5" Type="http://schemas.openxmlformats.org/officeDocument/2006/relationships/image" Target="../media/image1.emf"/><Relationship Id="rId10" Type="http://schemas.openxmlformats.org/officeDocument/2006/relationships/image" Target="../media/image42.png"/><Relationship Id="rId4" Type="http://schemas.openxmlformats.org/officeDocument/2006/relationships/oleObject" Target="../embeddings/oleObject11.bin"/><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image" Target="../media/image8.emf"/><Relationship Id="rId11" Type="http://schemas.openxmlformats.org/officeDocument/2006/relationships/chart" Target="../charts/chart2.xml"/><Relationship Id="rId5" Type="http://schemas.openxmlformats.org/officeDocument/2006/relationships/oleObject" Target="../embeddings/oleObject12.bin"/><Relationship Id="rId10" Type="http://schemas.openxmlformats.org/officeDocument/2006/relationships/image" Target="../media/image45.png"/><Relationship Id="rId4" Type="http://schemas.microsoft.com/office/2018/10/relationships/comments" Target="../comments/modernComment_7FFFD72B_246B9CB9.xml"/><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1.emf"/><Relationship Id="rId5" Type="http://schemas.openxmlformats.org/officeDocument/2006/relationships/oleObject" Target="../embeddings/oleObject13.bin"/><Relationship Id="rId4" Type="http://schemas.microsoft.com/office/2018/10/relationships/comments" Target="../comments/modernComment_120_1FA1525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B62E0E0-AD2E-8446-3E96-313E24D633FB}"/>
              </a:ext>
            </a:extLst>
          </p:cNvPr>
          <p:cNvGraphicFramePr>
            <a:graphicFrameLocks/>
          </p:cNvGraphicFramePr>
          <p:nvPr>
            <p:custDataLst>
              <p:tags r:id="rId1"/>
            </p:custDataLst>
            <p:extLst>
              <p:ext uri="{D42A27DB-BD31-4B8C-83A1-F6EECF244321}">
                <p14:modId xmlns:p14="http://schemas.microsoft.com/office/powerpoint/2010/main" val="1528439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5" imgH="405" progId="TCLayout.ActiveDocument.1">
                  <p:embed/>
                </p:oleObj>
              </mc:Choice>
              <mc:Fallback>
                <p:oleObj name="think-cell Slide" r:id="rId4" imgW="405" imgH="405" progId="TCLayout.ActiveDocument.1">
                  <p:embed/>
                  <p:pic>
                    <p:nvPicPr>
                      <p:cNvPr id="15" name="think-cell data - do not delete" hidden="1">
                        <a:extLst>
                          <a:ext uri="{FF2B5EF4-FFF2-40B4-BE49-F238E27FC236}">
                            <a16:creationId xmlns:a16="http://schemas.microsoft.com/office/drawing/2014/main" id="{EB62E0E0-AD2E-8446-3E96-313E24D633F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3" descr="A group of people posing for a photo&#10;&#10;AI-generated content may be incorrect.">
            <a:extLst>
              <a:ext uri="{FF2B5EF4-FFF2-40B4-BE49-F238E27FC236}">
                <a16:creationId xmlns:a16="http://schemas.microsoft.com/office/drawing/2014/main" id="{889434A6-2424-4893-B22E-568CD9A6280D}"/>
              </a:ext>
            </a:extLst>
          </p:cNvPr>
          <p:cNvPicPr>
            <a:picLocks noChangeAspect="1"/>
          </p:cNvPicPr>
          <p:nvPr/>
        </p:nvPicPr>
        <p:blipFill>
          <a:blip r:embed="rId6"/>
          <a:srcRect l="-82" t="31721" r="141" b="4113"/>
          <a:stretch>
            <a:fillRect/>
          </a:stretch>
        </p:blipFill>
        <p:spPr>
          <a:xfrm>
            <a:off x="-35061" y="-525403"/>
            <a:ext cx="12189719" cy="4777542"/>
          </a:xfrm>
          <a:prstGeom prst="rect">
            <a:avLst/>
          </a:prstGeom>
        </p:spPr>
      </p:pic>
      <p:sp>
        <p:nvSpPr>
          <p:cNvPr id="5" name="Rectangle 4">
            <a:extLst>
              <a:ext uri="{FF2B5EF4-FFF2-40B4-BE49-F238E27FC236}">
                <a16:creationId xmlns:a16="http://schemas.microsoft.com/office/drawing/2014/main" id="{FA8B5A79-0979-9EC0-B86F-76ABD8EF248E}"/>
              </a:ext>
            </a:extLst>
          </p:cNvPr>
          <p:cNvSpPr/>
          <p:nvPr/>
        </p:nvSpPr>
        <p:spPr>
          <a:xfrm>
            <a:off x="4466406" y="2455625"/>
            <a:ext cx="229162" cy="30330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D575537-4C02-E12D-9A87-FD40A9D5DA7F}"/>
              </a:ext>
            </a:extLst>
          </p:cNvPr>
          <p:cNvSpPr/>
          <p:nvPr/>
        </p:nvSpPr>
        <p:spPr>
          <a:xfrm>
            <a:off x="-43132" y="-521978"/>
            <a:ext cx="12148868" cy="4781909"/>
          </a:xfrm>
          <a:prstGeom prst="rect">
            <a:avLst/>
          </a:prstGeom>
          <a:solidFill>
            <a:srgbClr val="D8EC5D">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CF2FD5BB-B807-B685-F1A9-EB120274A02D}"/>
              </a:ext>
            </a:extLst>
          </p:cNvPr>
          <p:cNvSpPr>
            <a:spLocks noGrp="1"/>
          </p:cNvSpPr>
          <p:nvPr>
            <p:ph type="body" sz="quarter" idx="11"/>
          </p:nvPr>
        </p:nvSpPr>
        <p:spPr>
          <a:xfrm>
            <a:off x="452718" y="5715612"/>
            <a:ext cx="7090730" cy="352730"/>
          </a:xfrm>
        </p:spPr>
        <p:txBody>
          <a:bodyPr/>
          <a:lstStyle/>
          <a:p>
            <a:r>
              <a:rPr lang="en-US" sz="2100">
                <a:solidFill>
                  <a:schemeClr val="tx1"/>
                </a:solidFill>
                <a:latin typeface="Calibri"/>
                <a:ea typeface="Calibri"/>
                <a:cs typeface="Calibri"/>
              </a:rPr>
              <a:t>KU 2026 National Case Competition | Team Harissa (17)</a:t>
            </a:r>
            <a:endParaRPr lang="en-US" sz="2100">
              <a:solidFill>
                <a:schemeClr val="tx1"/>
              </a:solidFill>
            </a:endParaRPr>
          </a:p>
        </p:txBody>
      </p:sp>
      <p:sp>
        <p:nvSpPr>
          <p:cNvPr id="3" name="Text Placeholder 2">
            <a:extLst>
              <a:ext uri="{FF2B5EF4-FFF2-40B4-BE49-F238E27FC236}">
                <a16:creationId xmlns:a16="http://schemas.microsoft.com/office/drawing/2014/main" id="{35981903-5253-984C-3894-35B3E841746C}"/>
              </a:ext>
            </a:extLst>
          </p:cNvPr>
          <p:cNvSpPr>
            <a:spLocks noGrp="1"/>
          </p:cNvSpPr>
          <p:nvPr>
            <p:ph type="body" sz="quarter" idx="12"/>
          </p:nvPr>
        </p:nvSpPr>
        <p:spPr>
          <a:xfrm>
            <a:off x="452718" y="4572000"/>
            <a:ext cx="11653938" cy="685800"/>
          </a:xfrm>
          <a:solidFill>
            <a:srgbClr val="F9D000"/>
          </a:solidFill>
        </p:spPr>
        <p:txBody>
          <a:bodyPr/>
          <a:lstStyle/>
          <a:p>
            <a:r>
              <a:rPr lang="en-US" b="1">
                <a:solidFill>
                  <a:schemeClr val="tx1"/>
                </a:solidFill>
              </a:rPr>
              <a:t>CAVA</a:t>
            </a:r>
            <a:r>
              <a:rPr lang="en-US">
                <a:solidFill>
                  <a:schemeClr val="tx1"/>
                </a:solidFill>
              </a:rPr>
              <a:t> “Harissa” Growth Strategy Plan</a:t>
            </a:r>
          </a:p>
        </p:txBody>
      </p:sp>
      <p:pic>
        <p:nvPicPr>
          <p:cNvPr id="20" name="Picture Placeholder 19">
            <a:extLst>
              <a:ext uri="{FF2B5EF4-FFF2-40B4-BE49-F238E27FC236}">
                <a16:creationId xmlns:a16="http://schemas.microsoft.com/office/drawing/2014/main" id="{470D752A-A124-C56D-0194-728305F675A3}"/>
              </a:ext>
            </a:extLst>
          </p:cNvPr>
          <p:cNvPicPr>
            <a:picLocks noGrp="1" noChangeAspect="1"/>
          </p:cNvPicPr>
          <p:nvPr>
            <p:ph type="pic" sz="quarter" idx="13"/>
          </p:nvPr>
        </p:nvPicPr>
        <p:blipFill>
          <a:blip r:embed="rId7"/>
          <a:srcRect l="-324" t="8308" r="324" b="25042"/>
          <a:stretch>
            <a:fillRect/>
          </a:stretch>
        </p:blipFill>
        <p:spPr>
          <a:xfrm>
            <a:off x="8951563" y="5616095"/>
            <a:ext cx="692728" cy="692728"/>
          </a:xfrm>
          <a:prstGeom prst="ellipse">
            <a:avLst/>
          </a:prstGeom>
        </p:spPr>
      </p:pic>
      <p:pic>
        <p:nvPicPr>
          <p:cNvPr id="6" name="Picture Placeholder 5" descr="A person in a suit&#10;&#10;AI-generated content may be incorrect.">
            <a:extLst>
              <a:ext uri="{FF2B5EF4-FFF2-40B4-BE49-F238E27FC236}">
                <a16:creationId xmlns:a16="http://schemas.microsoft.com/office/drawing/2014/main" id="{94A0970C-4FAA-191C-19B1-5938D5510A19}"/>
              </a:ext>
            </a:extLst>
          </p:cNvPr>
          <p:cNvPicPr>
            <a:picLocks noGrp="1" noChangeAspect="1"/>
          </p:cNvPicPr>
          <p:nvPr>
            <p:ph type="pic" sz="quarter" idx="14"/>
          </p:nvPr>
        </p:nvPicPr>
        <p:blipFill>
          <a:blip r:embed="rId8"/>
          <a:srcRect l="16438" t="15890" r="15536" b="39064"/>
          <a:stretch>
            <a:fillRect/>
          </a:stretch>
        </p:blipFill>
        <p:spPr>
          <a:xfrm>
            <a:off x="10559438" y="5608359"/>
            <a:ext cx="693125" cy="708574"/>
          </a:xfrm>
          <a:prstGeom prst="flowChartConnector">
            <a:avLst/>
          </a:prstGeom>
        </p:spPr>
      </p:pic>
      <p:sp>
        <p:nvSpPr>
          <p:cNvPr id="8" name="Text Placeholder 7">
            <a:extLst>
              <a:ext uri="{FF2B5EF4-FFF2-40B4-BE49-F238E27FC236}">
                <a16:creationId xmlns:a16="http://schemas.microsoft.com/office/drawing/2014/main" id="{D0A40350-19AF-3709-BF1C-82A497F76827}"/>
              </a:ext>
            </a:extLst>
          </p:cNvPr>
          <p:cNvSpPr>
            <a:spLocks noGrp="1"/>
          </p:cNvSpPr>
          <p:nvPr>
            <p:ph type="body" sz="quarter" idx="17"/>
          </p:nvPr>
        </p:nvSpPr>
        <p:spPr>
          <a:xfrm>
            <a:off x="6854687" y="6327670"/>
            <a:ext cx="1672297" cy="228600"/>
          </a:xfrm>
        </p:spPr>
        <p:txBody>
          <a:bodyPr/>
          <a:lstStyle/>
          <a:p>
            <a:r>
              <a:rPr lang="en-US">
                <a:solidFill>
                  <a:schemeClr val="tx1"/>
                </a:solidFill>
              </a:rPr>
              <a:t>Fares Hajji </a:t>
            </a:r>
          </a:p>
        </p:txBody>
      </p:sp>
      <p:sp>
        <p:nvSpPr>
          <p:cNvPr id="9" name="Text Placeholder 8">
            <a:extLst>
              <a:ext uri="{FF2B5EF4-FFF2-40B4-BE49-F238E27FC236}">
                <a16:creationId xmlns:a16="http://schemas.microsoft.com/office/drawing/2014/main" id="{0B90C3C8-2549-484D-3824-9E0D4843CDF2}"/>
              </a:ext>
            </a:extLst>
          </p:cNvPr>
          <p:cNvSpPr>
            <a:spLocks noGrp="1"/>
          </p:cNvSpPr>
          <p:nvPr>
            <p:ph type="body" sz="quarter" idx="18"/>
          </p:nvPr>
        </p:nvSpPr>
        <p:spPr>
          <a:xfrm>
            <a:off x="8458595" y="6327670"/>
            <a:ext cx="1672297" cy="228600"/>
          </a:xfrm>
        </p:spPr>
        <p:txBody>
          <a:bodyPr/>
          <a:lstStyle/>
          <a:p>
            <a:r>
              <a:rPr lang="en-US">
                <a:solidFill>
                  <a:schemeClr val="tx1"/>
                </a:solidFill>
              </a:rPr>
              <a:t>Oliver Cogan</a:t>
            </a:r>
          </a:p>
        </p:txBody>
      </p:sp>
      <p:sp>
        <p:nvSpPr>
          <p:cNvPr id="10" name="Text Placeholder 9">
            <a:extLst>
              <a:ext uri="{FF2B5EF4-FFF2-40B4-BE49-F238E27FC236}">
                <a16:creationId xmlns:a16="http://schemas.microsoft.com/office/drawing/2014/main" id="{F1496D71-6E46-140B-D8F7-B4AE6D722C47}"/>
              </a:ext>
            </a:extLst>
          </p:cNvPr>
          <p:cNvSpPr>
            <a:spLocks noGrp="1"/>
          </p:cNvSpPr>
          <p:nvPr>
            <p:ph type="body" sz="quarter" idx="19"/>
          </p:nvPr>
        </p:nvSpPr>
        <p:spPr>
          <a:xfrm>
            <a:off x="10062503" y="6327670"/>
            <a:ext cx="1672297" cy="228600"/>
          </a:xfrm>
        </p:spPr>
        <p:txBody>
          <a:bodyPr/>
          <a:lstStyle/>
          <a:p>
            <a:r>
              <a:rPr lang="en-US">
                <a:solidFill>
                  <a:schemeClr val="tx1"/>
                </a:solidFill>
              </a:rPr>
              <a:t>Jayci Nasser</a:t>
            </a:r>
          </a:p>
        </p:txBody>
      </p:sp>
      <p:sp>
        <p:nvSpPr>
          <p:cNvPr id="24" name="Rectangle 23">
            <a:extLst>
              <a:ext uri="{FF2B5EF4-FFF2-40B4-BE49-F238E27FC236}">
                <a16:creationId xmlns:a16="http://schemas.microsoft.com/office/drawing/2014/main" id="{591B7400-7128-7CFC-217D-CADF146B012F}"/>
              </a:ext>
            </a:extLst>
          </p:cNvPr>
          <p:cNvSpPr/>
          <p:nvPr/>
        </p:nvSpPr>
        <p:spPr>
          <a:xfrm>
            <a:off x="9906002" y="3047999"/>
            <a:ext cx="1826558" cy="685801"/>
          </a:xfrm>
          <a:prstGeom prst="rect">
            <a:avLst/>
          </a:prstGeom>
          <a:solidFill>
            <a:srgbClr val="D8EC5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5" name="Picture 6" descr="CAVA Group logo in transparent PNG and vectorized SVG formats">
            <a:extLst>
              <a:ext uri="{FF2B5EF4-FFF2-40B4-BE49-F238E27FC236}">
                <a16:creationId xmlns:a16="http://schemas.microsoft.com/office/drawing/2014/main" id="{90E2FE15-4164-B376-3939-DEDC3915CD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99064" y="3119843"/>
            <a:ext cx="1640434" cy="54211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rofile photo of Fares HAJJI">
            <a:extLst>
              <a:ext uri="{FF2B5EF4-FFF2-40B4-BE49-F238E27FC236}">
                <a16:creationId xmlns:a16="http://schemas.microsoft.com/office/drawing/2014/main" id="{4676E5F1-AD8D-7467-3E32-BA0FCBAAF68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7034" b="17034"/>
          <a:stretch>
            <a:fillRect/>
          </a:stretch>
        </p:blipFill>
        <p:spPr bwMode="auto">
          <a:xfrm>
            <a:off x="7342255" y="5608359"/>
            <a:ext cx="694944" cy="69494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639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451B61B-A150-CA07-3315-732CFBA30D4F}"/>
            </a:ext>
          </a:extLst>
        </p:cNvPr>
        <p:cNvGrpSpPr/>
        <p:nvPr/>
      </p:nvGrpSpPr>
      <p:grpSpPr>
        <a:xfrm>
          <a:off x="0" y="0"/>
          <a:ext cx="0" cy="0"/>
          <a:chOff x="0" y="0"/>
          <a:chExt cx="0" cy="0"/>
        </a:xfrm>
      </p:grpSpPr>
      <p:graphicFrame>
        <p:nvGraphicFramePr>
          <p:cNvPr id="45" name="think-cell data - do not delete" hidden="1">
            <a:extLst>
              <a:ext uri="{FF2B5EF4-FFF2-40B4-BE49-F238E27FC236}">
                <a16:creationId xmlns:a16="http://schemas.microsoft.com/office/drawing/2014/main" id="{B1271587-219A-9E9D-566B-7D6B10AEEA03}"/>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5" name="think-cell data - do not delete" hidden="1">
                        <a:extLst>
                          <a:ext uri="{FF2B5EF4-FFF2-40B4-BE49-F238E27FC236}">
                            <a16:creationId xmlns:a16="http://schemas.microsoft.com/office/drawing/2014/main" id="{B1271587-219A-9E9D-566B-7D6B10AEEA0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DE8EA432-E3D4-0DBC-07CF-C6460BA41D05}"/>
              </a:ext>
            </a:extLst>
          </p:cNvPr>
          <p:cNvSpPr>
            <a:spLocks noGrp="1"/>
          </p:cNvSpPr>
          <p:nvPr>
            <p:ph type="body" sz="quarter" idx="13"/>
          </p:nvPr>
        </p:nvSpPr>
        <p:spPr/>
        <p:txBody>
          <a:bodyPr/>
          <a:lstStyle/>
          <a:p>
            <a:endParaRPr lang="en-US"/>
          </a:p>
        </p:txBody>
      </p:sp>
      <p:sp>
        <p:nvSpPr>
          <p:cNvPr id="8" name="Text Placeholder 1">
            <a:extLst>
              <a:ext uri="{FF2B5EF4-FFF2-40B4-BE49-F238E27FC236}">
                <a16:creationId xmlns:a16="http://schemas.microsoft.com/office/drawing/2014/main" id="{76D30717-BDA5-3639-416B-CE842EE2AC12}"/>
              </a:ext>
            </a:extLst>
          </p:cNvPr>
          <p:cNvSpPr>
            <a:spLocks noGrp="1"/>
          </p:cNvSpPr>
          <p:nvPr>
            <p:ph type="body" sz="quarter" idx="11"/>
          </p:nvPr>
        </p:nvSpPr>
        <p:spPr>
          <a:xfrm>
            <a:off x="452719" y="228600"/>
            <a:ext cx="9384007" cy="228600"/>
          </a:xfrm>
          <a:solidFill>
            <a:schemeClr val="bg1"/>
          </a:solidFill>
        </p:spPr>
        <p:txBody>
          <a:bodyPr/>
          <a:lstStyle/>
          <a:p>
            <a:r>
              <a:rPr lang="en-US">
                <a:solidFill>
                  <a:schemeClr val="tx1"/>
                </a:solidFill>
              </a:rPr>
              <a:t>EXECUTIVE SUMMARY</a:t>
            </a:r>
          </a:p>
        </p:txBody>
      </p:sp>
      <p:sp>
        <p:nvSpPr>
          <p:cNvPr id="9" name="Text Placeholder 2">
            <a:extLst>
              <a:ext uri="{FF2B5EF4-FFF2-40B4-BE49-F238E27FC236}">
                <a16:creationId xmlns:a16="http://schemas.microsoft.com/office/drawing/2014/main" id="{CCB405AC-4BE9-896A-2705-036802FA851B}"/>
              </a:ext>
            </a:extLst>
          </p:cNvPr>
          <p:cNvSpPr>
            <a:spLocks noGrp="1"/>
          </p:cNvSpPr>
          <p:nvPr>
            <p:ph type="body" sz="quarter" idx="10"/>
          </p:nvPr>
        </p:nvSpPr>
        <p:spPr>
          <a:xfrm>
            <a:off x="452719" y="493059"/>
            <a:ext cx="9384008" cy="685800"/>
          </a:xfrm>
          <a:solidFill>
            <a:srgbClr val="F9D000"/>
          </a:solidFill>
        </p:spPr>
        <p:txBody>
          <a:bodyPr/>
          <a:lstStyle/>
          <a:p>
            <a:r>
              <a:rPr lang="en-US">
                <a:solidFill>
                  <a:schemeClr val="tx1"/>
                </a:solidFill>
                <a:latin typeface="Calibri"/>
                <a:ea typeface="Calibri"/>
                <a:cs typeface="Calibri"/>
              </a:rPr>
              <a:t>CAVA must implement the </a:t>
            </a:r>
            <a:r>
              <a:rPr lang="en-US" i="1" err="1">
                <a:solidFill>
                  <a:schemeClr val="tx1"/>
                </a:solidFill>
                <a:latin typeface="Calibri"/>
                <a:ea typeface="Calibri"/>
                <a:cs typeface="Calibri"/>
              </a:rPr>
              <a:t>Harrisa</a:t>
            </a:r>
            <a:r>
              <a:rPr lang="en-US" i="1">
                <a:solidFill>
                  <a:schemeClr val="tx1"/>
                </a:solidFill>
                <a:latin typeface="Calibri"/>
                <a:ea typeface="Calibri"/>
                <a:cs typeface="Calibri"/>
              </a:rPr>
              <a:t> Strategy </a:t>
            </a:r>
            <a:r>
              <a:rPr lang="en-US">
                <a:solidFill>
                  <a:schemeClr val="tx1"/>
                </a:solidFill>
                <a:latin typeface="Calibri"/>
                <a:ea typeface="Calibri"/>
                <a:cs typeface="Calibri"/>
              </a:rPr>
              <a:t>to attain XXX% STAT by 2031</a:t>
            </a:r>
            <a:endParaRPr lang="en-US" i="1">
              <a:solidFill>
                <a:schemeClr val="tx1"/>
              </a:solidFill>
              <a:latin typeface="Calibri"/>
              <a:ea typeface="Calibri"/>
              <a:cs typeface="Calibri"/>
            </a:endParaRPr>
          </a:p>
        </p:txBody>
      </p:sp>
      <p:pic>
        <p:nvPicPr>
          <p:cNvPr id="21" name="Picture 20">
            <a:extLst>
              <a:ext uri="{FF2B5EF4-FFF2-40B4-BE49-F238E27FC236}">
                <a16:creationId xmlns:a16="http://schemas.microsoft.com/office/drawing/2014/main" id="{80D249F4-4AB5-734A-E017-119C219132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44400" y="2960370"/>
            <a:ext cx="2214263" cy="3321395"/>
          </a:xfrm>
          <a:prstGeom prst="rect">
            <a:avLst/>
          </a:prstGeom>
        </p:spPr>
      </p:pic>
      <p:sp>
        <p:nvSpPr>
          <p:cNvPr id="70" name="Text Placeholder 2">
            <a:extLst>
              <a:ext uri="{FF2B5EF4-FFF2-40B4-BE49-F238E27FC236}">
                <a16:creationId xmlns:a16="http://schemas.microsoft.com/office/drawing/2014/main" id="{EEC43B9F-BA03-8CD4-512B-04C0ABA10ED8}"/>
              </a:ext>
            </a:extLst>
          </p:cNvPr>
          <p:cNvSpPr txBox="1">
            <a:spLocks/>
          </p:cNvSpPr>
          <p:nvPr/>
        </p:nvSpPr>
        <p:spPr>
          <a:xfrm>
            <a:off x="8097049" y="6063805"/>
            <a:ext cx="3660960" cy="874698"/>
          </a:xfrm>
          <a:prstGeom prst="rect">
            <a:avLst/>
          </a:prstGeom>
        </p:spPr>
        <p:txBody>
          <a:bodyPr lIns="0" tIns="0" rIns="0" bIns="0" anchor="ctr" anchorCtr="0"/>
          <a:lstStyle>
            <a:lvl1pPr marL="0" indent="0" algn="l" defTabSz="914400" rtl="0" eaLnBrk="1" latinLnBrk="0" hangingPunct="1">
              <a:lnSpc>
                <a:spcPts val="2400"/>
              </a:lnSpc>
              <a:spcBef>
                <a:spcPts val="1000"/>
              </a:spcBef>
              <a:buFont typeface="Arial" panose="020B0604020202020204" pitchFamily="34" charset="0"/>
              <a:buNone/>
              <a:defRPr sz="2400" kern="120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600">
              <a:solidFill>
                <a:schemeClr val="tx2"/>
              </a:solidFill>
            </a:endParaRPr>
          </a:p>
        </p:txBody>
      </p:sp>
      <p:sp>
        <p:nvSpPr>
          <p:cNvPr id="28" name="Rectangle 27">
            <a:extLst>
              <a:ext uri="{FF2B5EF4-FFF2-40B4-BE49-F238E27FC236}">
                <a16:creationId xmlns:a16="http://schemas.microsoft.com/office/drawing/2014/main" id="{BA2F41ED-05BB-3AAA-0994-988F4340FB2A}"/>
              </a:ext>
            </a:extLst>
          </p:cNvPr>
          <p:cNvSpPr/>
          <p:nvPr/>
        </p:nvSpPr>
        <p:spPr>
          <a:xfrm>
            <a:off x="692286" y="7107895"/>
            <a:ext cx="3098472" cy="47547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Central Production &amp; Training Academy </a:t>
            </a:r>
          </a:p>
        </p:txBody>
      </p:sp>
      <p:sp>
        <p:nvSpPr>
          <p:cNvPr id="36" name="TextBox 35">
            <a:extLst>
              <a:ext uri="{FF2B5EF4-FFF2-40B4-BE49-F238E27FC236}">
                <a16:creationId xmlns:a16="http://schemas.microsoft.com/office/drawing/2014/main" id="{DDC1A28E-C985-F02A-615E-C930C07A9BFF}"/>
              </a:ext>
            </a:extLst>
          </p:cNvPr>
          <p:cNvSpPr txBox="1"/>
          <p:nvPr/>
        </p:nvSpPr>
        <p:spPr>
          <a:xfrm>
            <a:off x="554736" y="1805372"/>
            <a:ext cx="11080052" cy="1918902"/>
          </a:xfrm>
          <a:prstGeom prst="rect">
            <a:avLst/>
          </a:prstGeom>
          <a:solidFill>
            <a:srgbClr val="FFFFFF">
              <a:lumMod val="95000"/>
            </a:srgbClr>
          </a:solidFill>
          <a:ln w="6350" cap="flat" cmpd="sng" algn="ctr">
            <a:noFill/>
            <a:prstDash val="dash"/>
          </a:ln>
          <a:effectLst/>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defPPr>
              <a:defRPr lang="en-US"/>
            </a:defPPr>
            <a:lvl1pPr indent="-144000">
              <a:lnSpc>
                <a:spcPct val="93000"/>
              </a:lnSpc>
              <a:spcAft>
                <a:spcPts val="0"/>
              </a:spcAft>
              <a:buSzPct val="100000"/>
              <a:buNone/>
              <a:defRPr sz="1100">
                <a:solidFill>
                  <a:srgbClr val="2F363B"/>
                </a:solidFill>
                <a:latin typeface="Arial" panose="020B0604020202020204" pitchFamily="34" charset="0"/>
              </a:defRPr>
            </a:lvl1pPr>
            <a:lvl2pPr marL="0" lvl="1" indent="0">
              <a:lnSpc>
                <a:spcPct val="93000"/>
              </a:lnSpc>
              <a:spcAft>
                <a:spcPts val="0"/>
              </a:spcAft>
              <a:buSzPct val="100000"/>
              <a:buChar char="​"/>
              <a:defRPr sz="1100">
                <a:solidFill>
                  <a:srgbClr val="2F363B"/>
                </a:solidFill>
                <a:latin typeface="Arial" panose="020B0604020202020204" pitchFamily="34" charset="0"/>
              </a:defRPr>
            </a:lvl2pPr>
            <a:lvl3pPr marL="139303" lvl="2" indent="-139303">
              <a:lnSpc>
                <a:spcPct val="93000"/>
              </a:lnSpc>
              <a:spcAft>
                <a:spcPts val="0"/>
              </a:spcAft>
              <a:buSzPct val="100000"/>
              <a:defRPr sz="1100">
                <a:solidFill>
                  <a:srgbClr val="2F363B"/>
                </a:solidFill>
                <a:latin typeface="Arial" panose="020B0604020202020204" pitchFamily="34" charset="0"/>
              </a:defRPr>
            </a:lvl3pPr>
            <a:lvl4pPr marL="185738" lvl="3" indent="-185738">
              <a:lnSpc>
                <a:spcPct val="93000"/>
              </a:lnSpc>
              <a:spcAft>
                <a:spcPts val="0"/>
              </a:spcAft>
              <a:buSzPct val="100000"/>
              <a:buFont typeface="+mj-lt"/>
              <a:buAutoNum type="arabicPeriod"/>
              <a:defRPr sz="1100">
                <a:solidFill>
                  <a:srgbClr val="2F363B"/>
                </a:solidFill>
                <a:latin typeface="Arial" panose="020B0604020202020204" pitchFamily="34" charset="0"/>
              </a:defRPr>
            </a:lvl4pPr>
            <a:lvl5pPr marL="185738" lvl="4" indent="-185738">
              <a:lnSpc>
                <a:spcPct val="93000"/>
              </a:lnSpc>
              <a:spcAft>
                <a:spcPts val="0"/>
              </a:spcAft>
              <a:buSzPct val="100000"/>
              <a:buFont typeface="+mj-lt"/>
              <a:buAutoNum type="alphaUcPeriod"/>
              <a:defRPr sz="1100" b="0">
                <a:solidFill>
                  <a:srgbClr val="2F363B"/>
                </a:solidFill>
                <a:latin typeface="Arial" panose="020B0604020202020204" pitchFamily="34" charset="0"/>
              </a:defRPr>
            </a:lvl5pPr>
            <a:lvl6pPr>
              <a:defRPr>
                <a:solidFill>
                  <a:schemeClr val="lt1"/>
                </a:solidFill>
                <a:latin typeface="+mn-lt"/>
              </a:defRPr>
            </a:lvl6pPr>
            <a:lvl7pPr>
              <a:defRPr>
                <a:solidFill>
                  <a:schemeClr val="lt1"/>
                </a:solidFill>
              </a:defRPr>
            </a:lvl7pPr>
            <a:lvl8pPr>
              <a:defRPr>
                <a:solidFill>
                  <a:schemeClr val="lt1"/>
                </a:solidFill>
              </a:defRPr>
            </a:lvl8pPr>
            <a:lvl9pPr>
              <a:defRPr>
                <a:solidFill>
                  <a:schemeClr val="lt1"/>
                </a:solidFill>
                <a:latin typeface="+mn-lt"/>
              </a:defRPr>
            </a:lvl9pPr>
          </a:lstStyle>
          <a:p>
            <a:pPr marL="0" marR="0" lvl="1" indent="0" defTabSz="914400" eaLnBrk="1" fontAlgn="auto" latinLnBrk="0" hangingPunct="1">
              <a:lnSpc>
                <a:spcPct val="93000"/>
              </a:lnSpc>
              <a:spcBef>
                <a:spcPts val="0"/>
              </a:spcBef>
              <a:spcAft>
                <a:spcPts val="0"/>
              </a:spcAft>
              <a:buClrTx/>
              <a:buSzPct val="100000"/>
              <a:buFontTx/>
              <a:buNone/>
              <a:tabLst/>
              <a:defRPr/>
            </a:pPr>
            <a:endParaRPr lang="en-GB" sz="1100" b="0" i="0" u="none" strike="noStrike" kern="0" cap="none" spc="0" normalizeH="0" baseline="0" noProof="0">
              <a:ln>
                <a:noFill/>
              </a:ln>
              <a:solidFill>
                <a:srgbClr val="2F363B"/>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6241035D-37F2-EF0F-739E-727AC83A61C7}"/>
              </a:ext>
            </a:extLst>
          </p:cNvPr>
          <p:cNvSpPr txBox="1"/>
          <p:nvPr/>
        </p:nvSpPr>
        <p:spPr>
          <a:xfrm>
            <a:off x="554736" y="1501022"/>
            <a:ext cx="3252057" cy="200376"/>
          </a:xfrm>
          <a:prstGeom prst="rect">
            <a:avLst/>
          </a:prstGeom>
          <a:noFill/>
          <a:ln w="6350">
            <a:noFill/>
            <a:prstDash val="sysDash"/>
          </a:ln>
        </p:spPr>
        <p:txBody>
          <a:bodyPr wrap="square" lIns="0" tIns="0" rIns="0" bIns="0" rtlCol="0">
            <a:spAutoFit/>
          </a:bodyPr>
          <a:lstStyle>
            <a:defPPr>
              <a:defRPr lang="en-US"/>
            </a:defPPr>
            <a:lvl1pPr indent="-144000">
              <a:lnSpc>
                <a:spcPct val="93000"/>
              </a:lnSpc>
              <a:spcAft>
                <a:spcPts val="0"/>
              </a:spcAft>
              <a:buSzPct val="100000"/>
              <a:buNone/>
              <a:defRPr sz="1100">
                <a:latin typeface="Arial" panose="020B0604020202020204" pitchFamily="34" charset="0"/>
              </a:defRPr>
            </a:lvl1pPr>
            <a:lvl2pPr marL="0" lvl="1" indent="0">
              <a:lnSpc>
                <a:spcPct val="93000"/>
              </a:lnSpc>
              <a:spcAft>
                <a:spcPts val="0"/>
              </a:spcAft>
              <a:buSzPct val="100000"/>
              <a:buChar char="​"/>
              <a:defRPr sz="1100">
                <a:latin typeface="Arial" panose="020B0604020202020204" pitchFamily="34" charset="0"/>
              </a:defRPr>
            </a:lvl2pPr>
            <a:lvl3pPr marL="139303" lvl="2" indent="-139303">
              <a:lnSpc>
                <a:spcPct val="93000"/>
              </a:lnSpc>
              <a:spcAft>
                <a:spcPts val="0"/>
              </a:spcAft>
              <a:buSzPct val="100000"/>
              <a:defRPr sz="1100">
                <a:latin typeface="Arial" panose="020B0604020202020204" pitchFamily="34" charset="0"/>
              </a:defRPr>
            </a:lvl3pPr>
            <a:lvl4pPr marL="185738" lvl="3" indent="-185738">
              <a:lnSpc>
                <a:spcPct val="93000"/>
              </a:lnSpc>
              <a:spcAft>
                <a:spcPts val="0"/>
              </a:spcAft>
              <a:buSzPct val="100000"/>
              <a:buFont typeface="+mj-lt"/>
              <a:buAutoNum type="arabicPeriod"/>
              <a:defRPr sz="1100">
                <a:latin typeface="Arial" panose="020B0604020202020204" pitchFamily="34" charset="0"/>
              </a:defRPr>
            </a:lvl4pPr>
            <a:lvl5pPr marL="185738" lvl="4" indent="-185738">
              <a:lnSpc>
                <a:spcPct val="93000"/>
              </a:lnSpc>
              <a:spcAft>
                <a:spcPts val="0"/>
              </a:spcAft>
              <a:buSzPct val="100000"/>
              <a:buFont typeface="+mj-lt"/>
              <a:buAutoNum type="alphaUcPeriod"/>
              <a:defRPr sz="1100" b="0">
                <a:latin typeface="Arial" panose="020B0604020202020204" pitchFamily="34" charset="0"/>
              </a:defRPr>
            </a:lvl5pPr>
          </a:lstStyle>
          <a:p>
            <a:pPr lvl="1">
              <a:buFontTx/>
              <a:buNone/>
            </a:pPr>
            <a:r>
              <a:rPr lang="en-GB" sz="1400" b="1">
                <a:solidFill>
                  <a:srgbClr val="061F32"/>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What [Client] is looking for:</a:t>
            </a:r>
          </a:p>
        </p:txBody>
      </p:sp>
      <p:sp>
        <p:nvSpPr>
          <p:cNvPr id="38" name="TextBox 37">
            <a:extLst>
              <a:ext uri="{FF2B5EF4-FFF2-40B4-BE49-F238E27FC236}">
                <a16:creationId xmlns:a16="http://schemas.microsoft.com/office/drawing/2014/main" id="{9D858D70-20C1-BF59-A4F3-A6B86CA20C30}"/>
              </a:ext>
            </a:extLst>
          </p:cNvPr>
          <p:cNvSpPr txBox="1"/>
          <p:nvPr/>
        </p:nvSpPr>
        <p:spPr>
          <a:xfrm>
            <a:off x="741191" y="4402842"/>
            <a:ext cx="3252057" cy="815608"/>
          </a:xfrm>
          <a:prstGeom prst="rect">
            <a:avLst/>
          </a:prstGeom>
          <a:noFill/>
          <a:ln w="6350" cap="flat" cmpd="sng" algn="ctr">
            <a:noFill/>
            <a:prstDash val="soli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indent="-144000">
              <a:lnSpc>
                <a:spcPct val="93000"/>
              </a:lnSpc>
              <a:spcAft>
                <a:spcPts val="0"/>
              </a:spcAft>
              <a:buSzPct val="100000"/>
              <a:buNone/>
              <a:defRPr sz="1100">
                <a:solidFill>
                  <a:srgbClr val="2F363B"/>
                </a:solidFill>
                <a:latin typeface="Arial" panose="020B0604020202020204" pitchFamily="34" charset="0"/>
              </a:defRPr>
            </a:lvl1pPr>
            <a:lvl2pPr marL="0" lvl="1" indent="0">
              <a:lnSpc>
                <a:spcPct val="93000"/>
              </a:lnSpc>
              <a:spcAft>
                <a:spcPts val="0"/>
              </a:spcAft>
              <a:buSzPct val="100000"/>
              <a:buChar char="​"/>
              <a:defRPr sz="1100">
                <a:solidFill>
                  <a:srgbClr val="2F363B"/>
                </a:solidFill>
                <a:latin typeface="Arial" panose="020B0604020202020204" pitchFamily="34" charset="0"/>
              </a:defRPr>
            </a:lvl2pPr>
            <a:lvl3pPr marL="139303" lvl="2" indent="-139303">
              <a:lnSpc>
                <a:spcPct val="93000"/>
              </a:lnSpc>
              <a:spcAft>
                <a:spcPts val="0"/>
              </a:spcAft>
              <a:buSzPct val="100000"/>
              <a:defRPr sz="1100">
                <a:solidFill>
                  <a:srgbClr val="2F363B"/>
                </a:solidFill>
                <a:latin typeface="Arial" panose="020B0604020202020204" pitchFamily="34" charset="0"/>
              </a:defRPr>
            </a:lvl3pPr>
            <a:lvl4pPr marL="185738" lvl="3" indent="-185738">
              <a:lnSpc>
                <a:spcPct val="93000"/>
              </a:lnSpc>
              <a:spcAft>
                <a:spcPts val="0"/>
              </a:spcAft>
              <a:buSzPct val="100000"/>
              <a:buFont typeface="+mj-lt"/>
              <a:buAutoNum type="arabicPeriod"/>
              <a:defRPr sz="1100">
                <a:solidFill>
                  <a:srgbClr val="2F363B"/>
                </a:solidFill>
                <a:latin typeface="Arial" panose="020B0604020202020204" pitchFamily="34" charset="0"/>
              </a:defRPr>
            </a:lvl4pPr>
            <a:lvl5pPr marL="185738" lvl="4" indent="-185738">
              <a:lnSpc>
                <a:spcPct val="93000"/>
              </a:lnSpc>
              <a:spcAft>
                <a:spcPts val="0"/>
              </a:spcAft>
              <a:buSzPct val="100000"/>
              <a:buFont typeface="+mj-lt"/>
              <a:buAutoNum type="alphaUcPeriod"/>
              <a:defRPr sz="1100" b="0">
                <a:solidFill>
                  <a:srgbClr val="2F363B"/>
                </a:solidFill>
                <a:latin typeface="Arial" panose="020B0604020202020204" pitchFamily="34" charset="0"/>
              </a:defRPr>
            </a:lvl5pPr>
            <a:lvl6pPr>
              <a:defRPr>
                <a:solidFill>
                  <a:schemeClr val="lt1"/>
                </a:solidFill>
                <a:latin typeface="+mn-lt"/>
              </a:defRPr>
            </a:lvl6pPr>
            <a:lvl7pPr>
              <a:defRPr>
                <a:solidFill>
                  <a:schemeClr val="lt1"/>
                </a:solidFill>
              </a:defRPr>
            </a:lvl7pPr>
            <a:lvl8pPr>
              <a:defRPr>
                <a:solidFill>
                  <a:schemeClr val="lt1"/>
                </a:solidFill>
              </a:defRPr>
            </a:lvl8pPr>
            <a:lvl9pPr>
              <a:defRPr>
                <a:solidFill>
                  <a:schemeClr val="lt1"/>
                </a:solidFill>
                <a:latin typeface="+mn-lt"/>
              </a:defRPr>
            </a:lvl9pPr>
          </a:lstStyle>
          <a:p>
            <a:pPr marL="182880" marR="0" lvl="0" indent="-182880" defTabSz="91440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rPr>
              <a:t>[Insert main value propositions that you bring to the table, e.g. experience with similar issues]</a:t>
            </a:r>
          </a:p>
          <a:p>
            <a:pPr marL="182880" marR="0" lvl="0" indent="-182880" defTabSz="91440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rPr>
              <a:t>[Insert main value propositions]</a:t>
            </a:r>
          </a:p>
          <a:p>
            <a:pPr marL="182880" marR="0" lvl="0" indent="-182880" defTabSz="91440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cxnSp>
        <p:nvCxnSpPr>
          <p:cNvPr id="39" name="Straight Connector 38">
            <a:extLst>
              <a:ext uri="{FF2B5EF4-FFF2-40B4-BE49-F238E27FC236}">
                <a16:creationId xmlns:a16="http://schemas.microsoft.com/office/drawing/2014/main" id="{A9049BE1-667C-5D14-3E0C-036EFEC1A76B}"/>
              </a:ext>
            </a:extLst>
          </p:cNvPr>
          <p:cNvCxnSpPr>
            <a:cxnSpLocks/>
          </p:cNvCxnSpPr>
          <p:nvPr/>
        </p:nvCxnSpPr>
        <p:spPr>
          <a:xfrm>
            <a:off x="4240916" y="1959356"/>
            <a:ext cx="0" cy="1610934"/>
          </a:xfrm>
          <a:prstGeom prst="line">
            <a:avLst/>
          </a:prstGeom>
          <a:noFill/>
          <a:ln w="9525" cap="rnd" cmpd="sng" algn="ctr">
            <a:solidFill>
              <a:srgbClr val="061F32"/>
            </a:solidFill>
            <a:prstDash val="dash"/>
            <a:round/>
            <a:headEnd type="none" w="med" len="med"/>
            <a:tailEnd type="none" w="med" len="med"/>
          </a:ln>
          <a:effectLst/>
        </p:spPr>
      </p:cxnSp>
      <p:cxnSp>
        <p:nvCxnSpPr>
          <p:cNvPr id="40" name="Straight Connector 39">
            <a:extLst>
              <a:ext uri="{FF2B5EF4-FFF2-40B4-BE49-F238E27FC236}">
                <a16:creationId xmlns:a16="http://schemas.microsoft.com/office/drawing/2014/main" id="{7C1E2610-65BF-479A-444F-C48E9DA48C8A}"/>
              </a:ext>
            </a:extLst>
          </p:cNvPr>
          <p:cNvCxnSpPr>
            <a:cxnSpLocks/>
          </p:cNvCxnSpPr>
          <p:nvPr/>
        </p:nvCxnSpPr>
        <p:spPr>
          <a:xfrm>
            <a:off x="7988309" y="1960151"/>
            <a:ext cx="0" cy="1609344"/>
          </a:xfrm>
          <a:prstGeom prst="line">
            <a:avLst/>
          </a:prstGeom>
          <a:noFill/>
          <a:ln w="9525" cap="rnd" cmpd="sng" algn="ctr">
            <a:solidFill>
              <a:srgbClr val="061F32"/>
            </a:solidFill>
            <a:prstDash val="dash"/>
            <a:round/>
            <a:headEnd type="none" w="med" len="med"/>
            <a:tailEnd type="none" w="med" len="med"/>
          </a:ln>
          <a:effectLst/>
        </p:spPr>
      </p:cxnSp>
      <p:sp>
        <p:nvSpPr>
          <p:cNvPr id="41" name="TextBox 40">
            <a:extLst>
              <a:ext uri="{FF2B5EF4-FFF2-40B4-BE49-F238E27FC236}">
                <a16:creationId xmlns:a16="http://schemas.microsoft.com/office/drawing/2014/main" id="{B6EAD1AD-234A-4A26-BB1A-717FBFB2DD3B}"/>
              </a:ext>
            </a:extLst>
          </p:cNvPr>
          <p:cNvSpPr txBox="1"/>
          <p:nvPr/>
        </p:nvSpPr>
        <p:spPr>
          <a:xfrm>
            <a:off x="554736" y="4080193"/>
            <a:ext cx="3252057" cy="200376"/>
          </a:xfrm>
          <a:prstGeom prst="rect">
            <a:avLst/>
          </a:prstGeom>
          <a:noFill/>
          <a:ln w="6350">
            <a:noFill/>
            <a:prstDash val="sysDash"/>
          </a:ln>
        </p:spPr>
        <p:txBody>
          <a:bodyPr wrap="square" lIns="0" tIns="0" rIns="0" bIns="0" rtlCol="0">
            <a:spAutoFit/>
          </a:bodyPr>
          <a:lstStyle>
            <a:defPPr>
              <a:defRPr lang="en-US"/>
            </a:defPPr>
            <a:lvl1pPr indent="-144000">
              <a:lnSpc>
                <a:spcPct val="93000"/>
              </a:lnSpc>
              <a:spcAft>
                <a:spcPts val="0"/>
              </a:spcAft>
              <a:buSzPct val="100000"/>
              <a:buNone/>
              <a:defRPr sz="1100">
                <a:latin typeface="Arial" panose="020B0604020202020204" pitchFamily="34" charset="0"/>
              </a:defRPr>
            </a:lvl1pPr>
            <a:lvl2pPr marL="0" lvl="1" indent="0">
              <a:lnSpc>
                <a:spcPct val="93000"/>
              </a:lnSpc>
              <a:spcAft>
                <a:spcPts val="0"/>
              </a:spcAft>
              <a:buSzPct val="100000"/>
              <a:buChar char="​"/>
              <a:defRPr sz="1100">
                <a:latin typeface="Arial" panose="020B0604020202020204" pitchFamily="34" charset="0"/>
              </a:defRPr>
            </a:lvl2pPr>
            <a:lvl3pPr marL="139303" lvl="2" indent="-139303">
              <a:lnSpc>
                <a:spcPct val="93000"/>
              </a:lnSpc>
              <a:spcAft>
                <a:spcPts val="0"/>
              </a:spcAft>
              <a:buSzPct val="100000"/>
              <a:defRPr sz="1100">
                <a:latin typeface="Arial" panose="020B0604020202020204" pitchFamily="34" charset="0"/>
              </a:defRPr>
            </a:lvl3pPr>
            <a:lvl4pPr marL="185738" lvl="3" indent="-185738">
              <a:lnSpc>
                <a:spcPct val="93000"/>
              </a:lnSpc>
              <a:spcAft>
                <a:spcPts val="0"/>
              </a:spcAft>
              <a:buSzPct val="100000"/>
              <a:buFont typeface="+mj-lt"/>
              <a:buAutoNum type="arabicPeriod"/>
              <a:defRPr sz="1100">
                <a:latin typeface="Arial" panose="020B0604020202020204" pitchFamily="34" charset="0"/>
              </a:defRPr>
            </a:lvl4pPr>
            <a:lvl5pPr marL="185738" lvl="4" indent="-185738">
              <a:lnSpc>
                <a:spcPct val="93000"/>
              </a:lnSpc>
              <a:spcAft>
                <a:spcPts val="0"/>
              </a:spcAft>
              <a:buSzPct val="100000"/>
              <a:buFont typeface="+mj-lt"/>
              <a:buAutoNum type="alphaUcPeriod"/>
              <a:defRPr sz="1100" b="0">
                <a:latin typeface="Arial" panose="020B0604020202020204" pitchFamily="34" charset="0"/>
              </a:defRPr>
            </a:lvl5pPr>
          </a:lstStyle>
          <a:p>
            <a:pPr lvl="1">
              <a:buFontTx/>
              <a:buNone/>
            </a:pPr>
            <a:r>
              <a:rPr lang="en-GB" sz="1400" b="1">
                <a:solidFill>
                  <a:srgbClr val="061F32"/>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What we bring:</a:t>
            </a:r>
          </a:p>
        </p:txBody>
      </p:sp>
      <p:sp>
        <p:nvSpPr>
          <p:cNvPr id="48" name="TextBox 47">
            <a:extLst>
              <a:ext uri="{FF2B5EF4-FFF2-40B4-BE49-F238E27FC236}">
                <a16:creationId xmlns:a16="http://schemas.microsoft.com/office/drawing/2014/main" id="{206BEF7B-E18C-F358-4EB9-E89A469C748F}"/>
              </a:ext>
            </a:extLst>
          </p:cNvPr>
          <p:cNvSpPr txBox="1"/>
          <p:nvPr/>
        </p:nvSpPr>
        <p:spPr>
          <a:xfrm>
            <a:off x="4488584" y="4402842"/>
            <a:ext cx="3252057" cy="815608"/>
          </a:xfrm>
          <a:prstGeom prst="rect">
            <a:avLst/>
          </a:prstGeom>
          <a:noFill/>
          <a:ln w="6350" cap="flat" cmpd="sng" algn="ctr">
            <a:noFill/>
            <a:prstDash val="soli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indent="-144000">
              <a:lnSpc>
                <a:spcPct val="93000"/>
              </a:lnSpc>
              <a:spcAft>
                <a:spcPts val="0"/>
              </a:spcAft>
              <a:buSzPct val="100000"/>
              <a:buNone/>
              <a:defRPr sz="1100">
                <a:solidFill>
                  <a:srgbClr val="2F363B"/>
                </a:solidFill>
                <a:latin typeface="Arial" panose="020B0604020202020204" pitchFamily="34" charset="0"/>
              </a:defRPr>
            </a:lvl1pPr>
            <a:lvl2pPr marL="0" lvl="1" indent="0">
              <a:lnSpc>
                <a:spcPct val="93000"/>
              </a:lnSpc>
              <a:spcAft>
                <a:spcPts val="0"/>
              </a:spcAft>
              <a:buSzPct val="100000"/>
              <a:buChar char="​"/>
              <a:defRPr sz="1100">
                <a:solidFill>
                  <a:srgbClr val="2F363B"/>
                </a:solidFill>
                <a:latin typeface="Arial" panose="020B0604020202020204" pitchFamily="34" charset="0"/>
              </a:defRPr>
            </a:lvl2pPr>
            <a:lvl3pPr marL="139303" lvl="2" indent="-139303">
              <a:lnSpc>
                <a:spcPct val="93000"/>
              </a:lnSpc>
              <a:spcAft>
                <a:spcPts val="0"/>
              </a:spcAft>
              <a:buSzPct val="100000"/>
              <a:defRPr sz="1100">
                <a:solidFill>
                  <a:srgbClr val="2F363B"/>
                </a:solidFill>
                <a:latin typeface="Arial" panose="020B0604020202020204" pitchFamily="34" charset="0"/>
              </a:defRPr>
            </a:lvl3pPr>
            <a:lvl4pPr marL="185738" lvl="3" indent="-185738">
              <a:lnSpc>
                <a:spcPct val="93000"/>
              </a:lnSpc>
              <a:spcAft>
                <a:spcPts val="0"/>
              </a:spcAft>
              <a:buSzPct val="100000"/>
              <a:buFont typeface="+mj-lt"/>
              <a:buAutoNum type="arabicPeriod"/>
              <a:defRPr sz="1100">
                <a:solidFill>
                  <a:srgbClr val="2F363B"/>
                </a:solidFill>
                <a:latin typeface="Arial" panose="020B0604020202020204" pitchFamily="34" charset="0"/>
              </a:defRPr>
            </a:lvl4pPr>
            <a:lvl5pPr marL="185738" lvl="4" indent="-185738">
              <a:lnSpc>
                <a:spcPct val="93000"/>
              </a:lnSpc>
              <a:spcAft>
                <a:spcPts val="0"/>
              </a:spcAft>
              <a:buSzPct val="100000"/>
              <a:buFont typeface="+mj-lt"/>
              <a:buAutoNum type="alphaUcPeriod"/>
              <a:defRPr sz="1100" b="0">
                <a:solidFill>
                  <a:srgbClr val="2F363B"/>
                </a:solidFill>
                <a:latin typeface="Arial" panose="020B0604020202020204" pitchFamily="34" charset="0"/>
              </a:defRPr>
            </a:lvl5pPr>
            <a:lvl6pPr>
              <a:defRPr>
                <a:solidFill>
                  <a:schemeClr val="lt1"/>
                </a:solidFill>
                <a:latin typeface="+mn-lt"/>
              </a:defRPr>
            </a:lvl6pPr>
            <a:lvl7pPr>
              <a:defRPr>
                <a:solidFill>
                  <a:schemeClr val="lt1"/>
                </a:solidFill>
              </a:defRPr>
            </a:lvl7pPr>
            <a:lvl8pPr>
              <a:defRPr>
                <a:solidFill>
                  <a:schemeClr val="lt1"/>
                </a:solidFill>
              </a:defRPr>
            </a:lvl8pPr>
            <a:lvl9pPr>
              <a:defRPr>
                <a:solidFill>
                  <a:schemeClr val="lt1"/>
                </a:solidFill>
                <a:latin typeface="+mn-lt"/>
              </a:defRPr>
            </a:lvl9pPr>
          </a:lstStyle>
          <a:p>
            <a:pPr marL="182880" marR="0" lvl="0" indent="-182880" defTabSz="91440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rPr>
              <a:t>[Insert main value propositions that you bring to the table, e.g. experience with similar issues]</a:t>
            </a:r>
          </a:p>
          <a:p>
            <a:pPr marL="182880" marR="0" lvl="0" indent="-182880" defTabSz="91440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rPr>
              <a:t>[Insert main value propositions]</a:t>
            </a:r>
          </a:p>
          <a:p>
            <a:pPr marL="182880" marR="0" lvl="0" indent="-182880" defTabSz="91440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53" name="TextBox 52">
            <a:extLst>
              <a:ext uri="{FF2B5EF4-FFF2-40B4-BE49-F238E27FC236}">
                <a16:creationId xmlns:a16="http://schemas.microsoft.com/office/drawing/2014/main" id="{11F12A00-0295-4654-1A72-0E9140C9B65F}"/>
              </a:ext>
            </a:extLst>
          </p:cNvPr>
          <p:cNvSpPr txBox="1"/>
          <p:nvPr/>
        </p:nvSpPr>
        <p:spPr>
          <a:xfrm>
            <a:off x="741191" y="2838136"/>
            <a:ext cx="3252057" cy="606219"/>
          </a:xfrm>
          <a:prstGeom prst="rect">
            <a:avLst/>
          </a:prstGeom>
          <a:noFill/>
          <a:ln w="6350" cap="flat" cmpd="sng" algn="ctr">
            <a:noFill/>
            <a:prstDash val="soli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indent="-144000">
              <a:lnSpc>
                <a:spcPct val="93000"/>
              </a:lnSpc>
              <a:spcAft>
                <a:spcPts val="0"/>
              </a:spcAft>
              <a:buSzPct val="100000"/>
              <a:buNone/>
              <a:defRPr sz="1100">
                <a:solidFill>
                  <a:srgbClr val="2F363B"/>
                </a:solidFill>
                <a:latin typeface="Arial" panose="020B0604020202020204" pitchFamily="34" charset="0"/>
              </a:defRPr>
            </a:lvl1pPr>
            <a:lvl2pPr marL="0" lvl="1" indent="0">
              <a:lnSpc>
                <a:spcPct val="93000"/>
              </a:lnSpc>
              <a:spcAft>
                <a:spcPts val="0"/>
              </a:spcAft>
              <a:buSzPct val="100000"/>
              <a:buChar char="​"/>
              <a:defRPr sz="1100">
                <a:solidFill>
                  <a:srgbClr val="2F363B"/>
                </a:solidFill>
                <a:latin typeface="Arial" panose="020B0604020202020204" pitchFamily="34" charset="0"/>
              </a:defRPr>
            </a:lvl2pPr>
            <a:lvl3pPr marL="139303" lvl="2" indent="-139303">
              <a:lnSpc>
                <a:spcPct val="93000"/>
              </a:lnSpc>
              <a:spcAft>
                <a:spcPts val="0"/>
              </a:spcAft>
              <a:buSzPct val="100000"/>
              <a:defRPr sz="1100">
                <a:solidFill>
                  <a:srgbClr val="2F363B"/>
                </a:solidFill>
                <a:latin typeface="Arial" panose="020B0604020202020204" pitchFamily="34" charset="0"/>
              </a:defRPr>
            </a:lvl3pPr>
            <a:lvl4pPr marL="185738" lvl="3" indent="-185738">
              <a:lnSpc>
                <a:spcPct val="93000"/>
              </a:lnSpc>
              <a:spcAft>
                <a:spcPts val="0"/>
              </a:spcAft>
              <a:buSzPct val="100000"/>
              <a:buFont typeface="+mj-lt"/>
              <a:buAutoNum type="arabicPeriod"/>
              <a:defRPr sz="1100">
                <a:solidFill>
                  <a:srgbClr val="2F363B"/>
                </a:solidFill>
                <a:latin typeface="Arial" panose="020B0604020202020204" pitchFamily="34" charset="0"/>
              </a:defRPr>
            </a:lvl4pPr>
            <a:lvl5pPr marL="185738" lvl="4" indent="-185738">
              <a:lnSpc>
                <a:spcPct val="93000"/>
              </a:lnSpc>
              <a:spcAft>
                <a:spcPts val="0"/>
              </a:spcAft>
              <a:buSzPct val="100000"/>
              <a:buFont typeface="+mj-lt"/>
              <a:buAutoNum type="alphaUcPeriod"/>
              <a:defRPr sz="1100" b="0">
                <a:solidFill>
                  <a:srgbClr val="2F363B"/>
                </a:solidFill>
                <a:latin typeface="Arial" panose="020B0604020202020204" pitchFamily="34" charset="0"/>
              </a:defRPr>
            </a:lvl5pPr>
            <a:lvl6pPr>
              <a:defRPr>
                <a:solidFill>
                  <a:schemeClr val="lt1"/>
                </a:solidFill>
                <a:latin typeface="+mn-lt"/>
              </a:defRPr>
            </a:lvl6pPr>
            <a:lvl7pPr>
              <a:defRPr>
                <a:solidFill>
                  <a:schemeClr val="lt1"/>
                </a:solidFill>
              </a:defRPr>
            </a:lvl7pPr>
            <a:lvl8pPr>
              <a:defRPr>
                <a:solidFill>
                  <a:schemeClr val="lt1"/>
                </a:solidFill>
              </a:defRPr>
            </a:lvl8pPr>
            <a:lvl9pPr>
              <a:defRPr>
                <a:solidFill>
                  <a:schemeClr val="lt1"/>
                </a:solidFill>
                <a:latin typeface="+mn-lt"/>
              </a:defRPr>
            </a:lvl9pPr>
          </a:lstStyle>
          <a:p>
            <a:pPr marL="0" marR="0" lvl="1" indent="0" defTabSz="914400" eaLnBrk="1" fontAlgn="auto" latinLnBrk="0" hangingPunct="1">
              <a:lnSpc>
                <a:spcPct val="93000"/>
              </a:lnSpc>
              <a:spcBef>
                <a:spcPts val="0"/>
              </a:spcBef>
              <a:spcAft>
                <a:spcPts val="0"/>
              </a:spcAft>
              <a:buClrTx/>
              <a:buSzPct val="100000"/>
              <a:buFontTx/>
              <a:buChar char="​"/>
              <a:tabLst/>
              <a:defRPr/>
            </a:pPr>
            <a:r>
              <a:rPr kumimoji="0" lang="en-GB"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rPr>
              <a:t>[Insert description of main driver of issue e.g. Client has severe issues with profitability levels]…</a:t>
            </a:r>
          </a:p>
        </p:txBody>
      </p:sp>
      <p:sp>
        <p:nvSpPr>
          <p:cNvPr id="54" name="TextBox 53">
            <a:extLst>
              <a:ext uri="{FF2B5EF4-FFF2-40B4-BE49-F238E27FC236}">
                <a16:creationId xmlns:a16="http://schemas.microsoft.com/office/drawing/2014/main" id="{D1045EB6-5EE9-2ED1-D738-841610558EA8}"/>
              </a:ext>
            </a:extLst>
          </p:cNvPr>
          <p:cNvSpPr txBox="1"/>
          <p:nvPr/>
        </p:nvSpPr>
        <p:spPr>
          <a:xfrm>
            <a:off x="4488584" y="2838136"/>
            <a:ext cx="3252057" cy="606219"/>
          </a:xfrm>
          <a:prstGeom prst="rect">
            <a:avLst/>
          </a:prstGeom>
          <a:noFill/>
          <a:ln w="6350" cap="flat" cmpd="sng" algn="ctr">
            <a:noFill/>
            <a:prstDash val="soli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indent="-144000">
              <a:lnSpc>
                <a:spcPct val="93000"/>
              </a:lnSpc>
              <a:spcAft>
                <a:spcPts val="0"/>
              </a:spcAft>
              <a:buSzPct val="100000"/>
              <a:buNone/>
              <a:defRPr sz="1100">
                <a:solidFill>
                  <a:srgbClr val="2F363B"/>
                </a:solidFill>
                <a:latin typeface="Arial" panose="020B0604020202020204" pitchFamily="34" charset="0"/>
              </a:defRPr>
            </a:lvl1pPr>
            <a:lvl2pPr marL="0" lvl="1" indent="0">
              <a:lnSpc>
                <a:spcPct val="93000"/>
              </a:lnSpc>
              <a:spcAft>
                <a:spcPts val="0"/>
              </a:spcAft>
              <a:buSzPct val="100000"/>
              <a:buChar char="​"/>
              <a:defRPr sz="1100">
                <a:solidFill>
                  <a:srgbClr val="2F363B"/>
                </a:solidFill>
                <a:latin typeface="Arial" panose="020B0604020202020204" pitchFamily="34" charset="0"/>
              </a:defRPr>
            </a:lvl2pPr>
            <a:lvl3pPr marL="139303" lvl="2" indent="-139303">
              <a:lnSpc>
                <a:spcPct val="93000"/>
              </a:lnSpc>
              <a:spcAft>
                <a:spcPts val="0"/>
              </a:spcAft>
              <a:buSzPct val="100000"/>
              <a:defRPr sz="1100">
                <a:solidFill>
                  <a:srgbClr val="2F363B"/>
                </a:solidFill>
                <a:latin typeface="Arial" panose="020B0604020202020204" pitchFamily="34" charset="0"/>
              </a:defRPr>
            </a:lvl3pPr>
            <a:lvl4pPr marL="185738" lvl="3" indent="-185738">
              <a:lnSpc>
                <a:spcPct val="93000"/>
              </a:lnSpc>
              <a:spcAft>
                <a:spcPts val="0"/>
              </a:spcAft>
              <a:buSzPct val="100000"/>
              <a:buFont typeface="+mj-lt"/>
              <a:buAutoNum type="arabicPeriod"/>
              <a:defRPr sz="1100">
                <a:solidFill>
                  <a:srgbClr val="2F363B"/>
                </a:solidFill>
                <a:latin typeface="Arial" panose="020B0604020202020204" pitchFamily="34" charset="0"/>
              </a:defRPr>
            </a:lvl4pPr>
            <a:lvl5pPr marL="185738" lvl="4" indent="-185738">
              <a:lnSpc>
                <a:spcPct val="93000"/>
              </a:lnSpc>
              <a:spcAft>
                <a:spcPts val="0"/>
              </a:spcAft>
              <a:buSzPct val="100000"/>
              <a:buFont typeface="+mj-lt"/>
              <a:buAutoNum type="alphaUcPeriod"/>
              <a:defRPr sz="1100" b="0">
                <a:solidFill>
                  <a:srgbClr val="2F363B"/>
                </a:solidFill>
                <a:latin typeface="Arial" panose="020B0604020202020204" pitchFamily="34" charset="0"/>
              </a:defRPr>
            </a:lvl5pPr>
            <a:lvl6pPr>
              <a:defRPr>
                <a:solidFill>
                  <a:schemeClr val="lt1"/>
                </a:solidFill>
                <a:latin typeface="+mn-lt"/>
              </a:defRPr>
            </a:lvl6pPr>
            <a:lvl7pPr>
              <a:defRPr>
                <a:solidFill>
                  <a:schemeClr val="lt1"/>
                </a:solidFill>
              </a:defRPr>
            </a:lvl7pPr>
            <a:lvl8pPr>
              <a:defRPr>
                <a:solidFill>
                  <a:schemeClr val="lt1"/>
                </a:solidFill>
              </a:defRPr>
            </a:lvl8pPr>
            <a:lvl9pPr>
              <a:defRPr>
                <a:solidFill>
                  <a:schemeClr val="lt1"/>
                </a:solidFill>
                <a:latin typeface="+mn-lt"/>
              </a:defRPr>
            </a:lvl9pPr>
          </a:lstStyle>
          <a:p>
            <a:pPr marL="0" marR="0" lvl="0" indent="-144000" defTabSz="914400" eaLnBrk="1" fontAlgn="auto" latinLnBrk="0" hangingPunct="1">
              <a:lnSpc>
                <a:spcPct val="93000"/>
              </a:lnSpc>
              <a:spcBef>
                <a:spcPts val="0"/>
              </a:spcBef>
              <a:spcAft>
                <a:spcPts val="0"/>
              </a:spcAft>
              <a:buClrTx/>
              <a:buSzPct val="100000"/>
              <a:buFontTx/>
              <a:buNone/>
              <a:tabLst/>
              <a:defRPr/>
            </a:pPr>
            <a:r>
              <a:rPr kumimoji="0" lang="en-GB"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rPr>
              <a:t>…[Insert description of main need e.g. resulting in need to streamline costs]…</a:t>
            </a:r>
          </a:p>
        </p:txBody>
      </p:sp>
      <p:sp>
        <p:nvSpPr>
          <p:cNvPr id="55" name="TextBox 54">
            <a:extLst>
              <a:ext uri="{FF2B5EF4-FFF2-40B4-BE49-F238E27FC236}">
                <a16:creationId xmlns:a16="http://schemas.microsoft.com/office/drawing/2014/main" id="{6E17DD13-3B41-8707-0A26-DEEC056F7879}"/>
              </a:ext>
            </a:extLst>
          </p:cNvPr>
          <p:cNvSpPr txBox="1"/>
          <p:nvPr/>
        </p:nvSpPr>
        <p:spPr>
          <a:xfrm>
            <a:off x="8235977" y="2838136"/>
            <a:ext cx="3252057" cy="606219"/>
          </a:xfrm>
          <a:prstGeom prst="rect">
            <a:avLst/>
          </a:prstGeom>
          <a:noFill/>
          <a:ln w="6350" cap="flat" cmpd="sng" algn="ctr">
            <a:noFill/>
            <a:prstDash val="soli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indent="-144000">
              <a:lnSpc>
                <a:spcPct val="93000"/>
              </a:lnSpc>
              <a:spcAft>
                <a:spcPts val="0"/>
              </a:spcAft>
              <a:buSzPct val="100000"/>
              <a:buNone/>
              <a:defRPr sz="1100">
                <a:solidFill>
                  <a:srgbClr val="2F363B"/>
                </a:solidFill>
                <a:latin typeface="Arial" panose="020B0604020202020204" pitchFamily="34" charset="0"/>
              </a:defRPr>
            </a:lvl1pPr>
            <a:lvl2pPr marL="0" lvl="1" indent="0">
              <a:lnSpc>
                <a:spcPct val="93000"/>
              </a:lnSpc>
              <a:spcAft>
                <a:spcPts val="0"/>
              </a:spcAft>
              <a:buSzPct val="100000"/>
              <a:buChar char="​"/>
              <a:defRPr sz="1100">
                <a:solidFill>
                  <a:srgbClr val="2F363B"/>
                </a:solidFill>
                <a:latin typeface="Arial" panose="020B0604020202020204" pitchFamily="34" charset="0"/>
              </a:defRPr>
            </a:lvl2pPr>
            <a:lvl3pPr marL="139303" lvl="2" indent="-139303">
              <a:lnSpc>
                <a:spcPct val="93000"/>
              </a:lnSpc>
              <a:spcAft>
                <a:spcPts val="0"/>
              </a:spcAft>
              <a:buSzPct val="100000"/>
              <a:defRPr sz="1100">
                <a:solidFill>
                  <a:srgbClr val="2F363B"/>
                </a:solidFill>
                <a:latin typeface="Arial" panose="020B0604020202020204" pitchFamily="34" charset="0"/>
              </a:defRPr>
            </a:lvl3pPr>
            <a:lvl4pPr marL="185738" lvl="3" indent="-185738">
              <a:lnSpc>
                <a:spcPct val="93000"/>
              </a:lnSpc>
              <a:spcAft>
                <a:spcPts val="0"/>
              </a:spcAft>
              <a:buSzPct val="100000"/>
              <a:buFont typeface="+mj-lt"/>
              <a:buAutoNum type="arabicPeriod"/>
              <a:defRPr sz="1100">
                <a:solidFill>
                  <a:srgbClr val="2F363B"/>
                </a:solidFill>
                <a:latin typeface="Arial" panose="020B0604020202020204" pitchFamily="34" charset="0"/>
              </a:defRPr>
            </a:lvl4pPr>
            <a:lvl5pPr marL="185738" lvl="4" indent="-185738">
              <a:lnSpc>
                <a:spcPct val="93000"/>
              </a:lnSpc>
              <a:spcAft>
                <a:spcPts val="0"/>
              </a:spcAft>
              <a:buSzPct val="100000"/>
              <a:buFont typeface="+mj-lt"/>
              <a:buAutoNum type="alphaUcPeriod"/>
              <a:defRPr sz="1100" b="0">
                <a:solidFill>
                  <a:srgbClr val="2F363B"/>
                </a:solidFill>
                <a:latin typeface="Arial" panose="020B0604020202020204" pitchFamily="34" charset="0"/>
              </a:defRPr>
            </a:lvl5pPr>
            <a:lvl6pPr>
              <a:defRPr>
                <a:solidFill>
                  <a:schemeClr val="lt1"/>
                </a:solidFill>
                <a:latin typeface="+mn-lt"/>
              </a:defRPr>
            </a:lvl6pPr>
            <a:lvl7pPr>
              <a:defRPr>
                <a:solidFill>
                  <a:schemeClr val="lt1"/>
                </a:solidFill>
              </a:defRPr>
            </a:lvl7pPr>
            <a:lvl8pPr>
              <a:defRPr>
                <a:solidFill>
                  <a:schemeClr val="lt1"/>
                </a:solidFill>
              </a:defRPr>
            </a:lvl8pPr>
            <a:lvl9pPr>
              <a:defRPr>
                <a:solidFill>
                  <a:schemeClr val="lt1"/>
                </a:solidFill>
                <a:latin typeface="+mn-lt"/>
              </a:defRPr>
            </a:lvl9pPr>
          </a:lstStyle>
          <a:p>
            <a:pPr marL="0" marR="0" lvl="0" indent="-144000" defTabSz="914400" eaLnBrk="1" fontAlgn="auto" latinLnBrk="0" hangingPunct="1">
              <a:lnSpc>
                <a:spcPct val="93000"/>
              </a:lnSpc>
              <a:spcBef>
                <a:spcPts val="0"/>
              </a:spcBef>
              <a:spcAft>
                <a:spcPts val="0"/>
              </a:spcAft>
              <a:buClrTx/>
              <a:buSzPct val="100000"/>
              <a:buFontTx/>
              <a:buNone/>
              <a:tabLst/>
              <a:defRPr/>
            </a:pPr>
            <a:r>
              <a:rPr kumimoji="0" lang="en-GB"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rPr>
              <a:t>…[Insert description of added need or benefit e.g. with a focus on fast impact and cross-organizational implementation]</a:t>
            </a:r>
          </a:p>
        </p:txBody>
      </p:sp>
      <p:sp>
        <p:nvSpPr>
          <p:cNvPr id="56" name="TextBox 55">
            <a:extLst>
              <a:ext uri="{FF2B5EF4-FFF2-40B4-BE49-F238E27FC236}">
                <a16:creationId xmlns:a16="http://schemas.microsoft.com/office/drawing/2014/main" id="{890DEC2E-4715-F398-067B-66BBBC05471A}"/>
              </a:ext>
            </a:extLst>
          </p:cNvPr>
          <p:cNvSpPr txBox="1"/>
          <p:nvPr/>
        </p:nvSpPr>
        <p:spPr>
          <a:xfrm>
            <a:off x="8235977" y="4402842"/>
            <a:ext cx="3252057" cy="815608"/>
          </a:xfrm>
          <a:prstGeom prst="rect">
            <a:avLst/>
          </a:prstGeom>
          <a:noFill/>
          <a:ln w="6350" cap="flat" cmpd="sng" algn="ctr">
            <a:noFill/>
            <a:prstDash val="soli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indent="-144000">
              <a:lnSpc>
                <a:spcPct val="93000"/>
              </a:lnSpc>
              <a:spcAft>
                <a:spcPts val="0"/>
              </a:spcAft>
              <a:buSzPct val="100000"/>
              <a:buNone/>
              <a:defRPr sz="1100">
                <a:solidFill>
                  <a:srgbClr val="2F363B"/>
                </a:solidFill>
                <a:latin typeface="Arial" panose="020B0604020202020204" pitchFamily="34" charset="0"/>
              </a:defRPr>
            </a:lvl1pPr>
            <a:lvl2pPr marL="0" lvl="1" indent="0">
              <a:lnSpc>
                <a:spcPct val="93000"/>
              </a:lnSpc>
              <a:spcAft>
                <a:spcPts val="0"/>
              </a:spcAft>
              <a:buSzPct val="100000"/>
              <a:buChar char="​"/>
              <a:defRPr sz="1100">
                <a:solidFill>
                  <a:srgbClr val="2F363B"/>
                </a:solidFill>
                <a:latin typeface="Arial" panose="020B0604020202020204" pitchFamily="34" charset="0"/>
              </a:defRPr>
            </a:lvl2pPr>
            <a:lvl3pPr marL="139303" lvl="2" indent="-139303">
              <a:lnSpc>
                <a:spcPct val="93000"/>
              </a:lnSpc>
              <a:spcAft>
                <a:spcPts val="0"/>
              </a:spcAft>
              <a:buSzPct val="100000"/>
              <a:defRPr sz="1100">
                <a:solidFill>
                  <a:srgbClr val="2F363B"/>
                </a:solidFill>
                <a:latin typeface="Arial" panose="020B0604020202020204" pitchFamily="34" charset="0"/>
              </a:defRPr>
            </a:lvl3pPr>
            <a:lvl4pPr marL="185738" lvl="3" indent="-185738">
              <a:lnSpc>
                <a:spcPct val="93000"/>
              </a:lnSpc>
              <a:spcAft>
                <a:spcPts val="0"/>
              </a:spcAft>
              <a:buSzPct val="100000"/>
              <a:buFont typeface="+mj-lt"/>
              <a:buAutoNum type="arabicPeriod"/>
              <a:defRPr sz="1100">
                <a:solidFill>
                  <a:srgbClr val="2F363B"/>
                </a:solidFill>
                <a:latin typeface="Arial" panose="020B0604020202020204" pitchFamily="34" charset="0"/>
              </a:defRPr>
            </a:lvl4pPr>
            <a:lvl5pPr marL="185738" lvl="4" indent="-185738">
              <a:lnSpc>
                <a:spcPct val="93000"/>
              </a:lnSpc>
              <a:spcAft>
                <a:spcPts val="0"/>
              </a:spcAft>
              <a:buSzPct val="100000"/>
              <a:buFont typeface="+mj-lt"/>
              <a:buAutoNum type="alphaUcPeriod"/>
              <a:defRPr sz="1100" b="0">
                <a:solidFill>
                  <a:srgbClr val="2F363B"/>
                </a:solidFill>
                <a:latin typeface="Arial" panose="020B0604020202020204" pitchFamily="34" charset="0"/>
              </a:defRPr>
            </a:lvl5pPr>
            <a:lvl6pPr>
              <a:defRPr>
                <a:solidFill>
                  <a:schemeClr val="lt1"/>
                </a:solidFill>
                <a:latin typeface="+mn-lt"/>
              </a:defRPr>
            </a:lvl6pPr>
            <a:lvl7pPr>
              <a:defRPr>
                <a:solidFill>
                  <a:schemeClr val="lt1"/>
                </a:solidFill>
              </a:defRPr>
            </a:lvl7pPr>
            <a:lvl8pPr>
              <a:defRPr>
                <a:solidFill>
                  <a:schemeClr val="lt1"/>
                </a:solidFill>
              </a:defRPr>
            </a:lvl8pPr>
            <a:lvl9pPr>
              <a:defRPr>
                <a:solidFill>
                  <a:schemeClr val="lt1"/>
                </a:solidFill>
                <a:latin typeface="+mn-lt"/>
              </a:defRPr>
            </a:lvl9pPr>
          </a:lstStyle>
          <a:p>
            <a:pPr marL="182880" marR="0" lvl="0" indent="-182880" defTabSz="91440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rPr>
              <a:t>[Insert main value propositions that you bring to the table, e.g. experience with similar issues]</a:t>
            </a:r>
          </a:p>
          <a:p>
            <a:pPr marL="182880" marR="0" lvl="0" indent="-182880" defTabSz="91440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rPr>
              <a:t>[Insert main value propositions]</a:t>
            </a:r>
          </a:p>
          <a:p>
            <a:pPr marL="182880" marR="0" lvl="0" indent="-182880" defTabSz="91440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cxnSp>
        <p:nvCxnSpPr>
          <p:cNvPr id="57" name="Straight Connector 56">
            <a:extLst>
              <a:ext uri="{FF2B5EF4-FFF2-40B4-BE49-F238E27FC236}">
                <a16:creationId xmlns:a16="http://schemas.microsoft.com/office/drawing/2014/main" id="{1EF1D346-84EA-8C58-AF64-7D34B80541E5}"/>
              </a:ext>
            </a:extLst>
          </p:cNvPr>
          <p:cNvCxnSpPr>
            <a:cxnSpLocks/>
          </p:cNvCxnSpPr>
          <p:nvPr/>
        </p:nvCxnSpPr>
        <p:spPr>
          <a:xfrm>
            <a:off x="4240916" y="3964178"/>
            <a:ext cx="0" cy="2103120"/>
          </a:xfrm>
          <a:prstGeom prst="line">
            <a:avLst/>
          </a:prstGeom>
          <a:noFill/>
          <a:ln w="9525" cap="rnd" cmpd="sng" algn="ctr">
            <a:solidFill>
              <a:srgbClr val="061F32"/>
            </a:solidFill>
            <a:prstDash val="dash"/>
            <a:round/>
            <a:headEnd type="none" w="med" len="med"/>
            <a:tailEnd type="none" w="med" len="med"/>
          </a:ln>
          <a:effectLst/>
        </p:spPr>
      </p:cxnSp>
      <p:cxnSp>
        <p:nvCxnSpPr>
          <p:cNvPr id="58" name="Straight Connector 57">
            <a:extLst>
              <a:ext uri="{FF2B5EF4-FFF2-40B4-BE49-F238E27FC236}">
                <a16:creationId xmlns:a16="http://schemas.microsoft.com/office/drawing/2014/main" id="{2EF002C0-C549-7C4E-B072-7AEEFDEC82A6}"/>
              </a:ext>
            </a:extLst>
          </p:cNvPr>
          <p:cNvCxnSpPr>
            <a:cxnSpLocks/>
          </p:cNvCxnSpPr>
          <p:nvPr/>
        </p:nvCxnSpPr>
        <p:spPr>
          <a:xfrm>
            <a:off x="7988309" y="3964178"/>
            <a:ext cx="0" cy="2103120"/>
          </a:xfrm>
          <a:prstGeom prst="line">
            <a:avLst/>
          </a:prstGeom>
          <a:noFill/>
          <a:ln w="9525" cap="rnd" cmpd="sng" algn="ctr">
            <a:solidFill>
              <a:srgbClr val="061F32"/>
            </a:solidFill>
            <a:prstDash val="dash"/>
            <a:round/>
            <a:headEnd type="none" w="med" len="med"/>
            <a:tailEnd type="none" w="med" len="med"/>
          </a:ln>
          <a:effectLst/>
        </p:spPr>
      </p:cxnSp>
      <p:sp>
        <p:nvSpPr>
          <p:cNvPr id="59" name="AutoShape 2" descr="Download free Gauge Dashboard 1 PNG, SVG vector icon from Interface Essential set.">
            <a:extLst>
              <a:ext uri="{FF2B5EF4-FFF2-40B4-BE49-F238E27FC236}">
                <a16:creationId xmlns:a16="http://schemas.microsoft.com/office/drawing/2014/main" id="{E0D66543-FD26-4854-03B0-1B56189FA6D0}"/>
              </a:ext>
            </a:extLst>
          </p:cNvPr>
          <p:cNvSpPr>
            <a:spLocks noChangeAspect="1" noChangeArrowheads="1"/>
          </p:cNvSpPr>
          <p:nvPr/>
        </p:nvSpPr>
        <p:spPr bwMode="auto">
          <a:xfrm>
            <a:off x="5943600" y="340555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pic>
        <p:nvPicPr>
          <p:cNvPr id="60" name="Picture 59">
            <a:extLst>
              <a:ext uri="{FF2B5EF4-FFF2-40B4-BE49-F238E27FC236}">
                <a16:creationId xmlns:a16="http://schemas.microsoft.com/office/drawing/2014/main" id="{B4509F33-F051-D5FF-AF96-4448E96E1D88}"/>
              </a:ext>
            </a:extLst>
          </p:cNvPr>
          <p:cNvPicPr>
            <a:picLocks noChangeAspect="1"/>
          </p:cNvPicPr>
          <p:nvPr/>
        </p:nvPicPr>
        <p:blipFill>
          <a:blip r:embed="rId8"/>
          <a:stretch>
            <a:fillRect/>
          </a:stretch>
        </p:blipFill>
        <p:spPr>
          <a:xfrm>
            <a:off x="4488584" y="2106037"/>
            <a:ext cx="464593" cy="464593"/>
          </a:xfrm>
          <a:prstGeom prst="rect">
            <a:avLst/>
          </a:prstGeom>
        </p:spPr>
      </p:pic>
      <p:pic>
        <p:nvPicPr>
          <p:cNvPr id="61" name="Picture 60">
            <a:extLst>
              <a:ext uri="{FF2B5EF4-FFF2-40B4-BE49-F238E27FC236}">
                <a16:creationId xmlns:a16="http://schemas.microsoft.com/office/drawing/2014/main" id="{1248FEFF-B102-66D8-404D-C4608DECDC12}"/>
              </a:ext>
            </a:extLst>
          </p:cNvPr>
          <p:cNvPicPr>
            <a:picLocks noChangeAspect="1"/>
          </p:cNvPicPr>
          <p:nvPr/>
        </p:nvPicPr>
        <p:blipFill>
          <a:blip r:embed="rId9"/>
          <a:stretch>
            <a:fillRect/>
          </a:stretch>
        </p:blipFill>
        <p:spPr>
          <a:xfrm>
            <a:off x="8235977" y="2106037"/>
            <a:ext cx="466344" cy="466344"/>
          </a:xfrm>
          <a:prstGeom prst="rect">
            <a:avLst/>
          </a:prstGeom>
        </p:spPr>
      </p:pic>
      <p:pic>
        <p:nvPicPr>
          <p:cNvPr id="62" name="Picture 61">
            <a:extLst>
              <a:ext uri="{FF2B5EF4-FFF2-40B4-BE49-F238E27FC236}">
                <a16:creationId xmlns:a16="http://schemas.microsoft.com/office/drawing/2014/main" id="{5054CD7C-8036-7777-B128-77DB32F071FB}"/>
              </a:ext>
            </a:extLst>
          </p:cNvPr>
          <p:cNvPicPr>
            <a:picLocks noChangeAspect="1"/>
          </p:cNvPicPr>
          <p:nvPr/>
        </p:nvPicPr>
        <p:blipFill>
          <a:blip r:embed="rId10"/>
          <a:stretch>
            <a:fillRect/>
          </a:stretch>
        </p:blipFill>
        <p:spPr>
          <a:xfrm>
            <a:off x="741191" y="2106037"/>
            <a:ext cx="466344" cy="466344"/>
          </a:xfrm>
          <a:prstGeom prst="rect">
            <a:avLst/>
          </a:prstGeom>
        </p:spPr>
      </p:pic>
    </p:spTree>
    <p:extLst>
      <p:ext uri="{BB962C8B-B14F-4D97-AF65-F5344CB8AC3E}">
        <p14:creationId xmlns:p14="http://schemas.microsoft.com/office/powerpoint/2010/main" val="1860442976"/>
      </p:ext>
    </p:extLst>
  </p:cSld>
  <p:clrMapOvr>
    <a:masterClrMapping/>
  </p:clrMapOvr>
  <p:extLst>
    <p:ext uri="{6950BFC3-D8DA-4A85-94F7-54DA5524770B}">
      <p188:commentRel xmlns:p188="http://schemas.microsoft.com/office/powerpoint/2018/8/main" r:id="rId4"/>
    </p:ext>
  </p:extLs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C4D198-7E38-2AB1-4118-3321DD41A2B6}"/>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AD89DA07-AB2F-FC8D-5592-16301B80C6C4}"/>
              </a:ext>
            </a:extLst>
          </p:cNvPr>
          <p:cNvSpPr>
            <a:spLocks noGrp="1"/>
          </p:cNvSpPr>
          <p:nvPr>
            <p:ph type="body" sz="quarter" idx="10"/>
          </p:nvPr>
        </p:nvSpPr>
        <p:spPr/>
        <p:txBody>
          <a:bodyPr/>
          <a:lstStyle/>
          <a:p>
            <a:r>
              <a:rPr lang="en-US"/>
              <a:t>What Matters for CAVA and it’s investors: how do we evaluate growth  </a:t>
            </a:r>
          </a:p>
        </p:txBody>
      </p:sp>
      <p:sp>
        <p:nvSpPr>
          <p:cNvPr id="4" name="Text Placeholder 3">
            <a:extLst>
              <a:ext uri="{FF2B5EF4-FFF2-40B4-BE49-F238E27FC236}">
                <a16:creationId xmlns:a16="http://schemas.microsoft.com/office/drawing/2014/main" id="{CC98A60F-F2CF-E16C-73DE-04D792BC5C5B}"/>
              </a:ext>
            </a:extLst>
          </p:cNvPr>
          <p:cNvSpPr>
            <a:spLocks noGrp="1"/>
          </p:cNvSpPr>
          <p:nvPr>
            <p:ph type="body" sz="quarter" idx="13"/>
          </p:nvPr>
        </p:nvSpPr>
        <p:spPr/>
        <p:txBody>
          <a:bodyPr/>
          <a:lstStyle/>
          <a:p>
            <a:endParaRPr lang="en-US"/>
          </a:p>
        </p:txBody>
      </p:sp>
      <p:sp>
        <p:nvSpPr>
          <p:cNvPr id="5" name="TextBox 4">
            <a:extLst>
              <a:ext uri="{FF2B5EF4-FFF2-40B4-BE49-F238E27FC236}">
                <a16:creationId xmlns:a16="http://schemas.microsoft.com/office/drawing/2014/main" id="{D2C741DE-7FB2-D378-4764-F0BC9F0372D9}"/>
              </a:ext>
            </a:extLst>
          </p:cNvPr>
          <p:cNvSpPr txBox="1"/>
          <p:nvPr/>
        </p:nvSpPr>
        <p:spPr>
          <a:xfrm>
            <a:off x="452719" y="1178859"/>
            <a:ext cx="6396138" cy="5078313"/>
          </a:xfrm>
          <a:prstGeom prst="rect">
            <a:avLst/>
          </a:prstGeom>
          <a:noFill/>
        </p:spPr>
        <p:txBody>
          <a:bodyPr wrap="square" rtlCol="0">
            <a:spAutoFit/>
          </a:bodyPr>
          <a:lstStyle/>
          <a:p>
            <a:pPr marL="285750" indent="-285750">
              <a:buFontTx/>
              <a:buChar char="-"/>
            </a:pPr>
            <a:r>
              <a:rPr lang="en-US"/>
              <a:t>Store Growth numbers: CAVA trades at a higher multiple compared to peers driven by expected high store growth cadence while maintaining   </a:t>
            </a:r>
          </a:p>
          <a:p>
            <a:pPr marL="285750" indent="-285750">
              <a:buFontTx/>
              <a:buChar char="-"/>
            </a:pPr>
            <a:endParaRPr lang="en-US"/>
          </a:p>
          <a:p>
            <a:pPr marL="285750" indent="-285750">
              <a:buFontTx/>
              <a:buChar char="-"/>
            </a:pPr>
            <a:r>
              <a:rPr lang="en-US"/>
              <a:t>Same Store Sales growth should stay consistent and significant to show maturing new restaurants and better economics</a:t>
            </a:r>
          </a:p>
          <a:p>
            <a:pPr marL="285750" indent="-285750">
              <a:buFontTx/>
              <a:buChar char="-"/>
            </a:pPr>
            <a:endParaRPr lang="en-US"/>
          </a:p>
          <a:p>
            <a:pPr marL="285750" indent="-285750">
              <a:buFontTx/>
              <a:buChar char="-"/>
            </a:pPr>
            <a:r>
              <a:rPr lang="en-US"/>
              <a:t>Sustainability + Consumer preferences + Calories per dollar + food safety : Maintain the healthy , fast casual brand and nutritional value + menu innovation – </a:t>
            </a:r>
          </a:p>
          <a:p>
            <a:pPr marL="285750" indent="-285750">
              <a:buFontTx/>
              <a:buChar char="-"/>
            </a:pPr>
            <a:r>
              <a:rPr lang="en-US"/>
              <a:t>Educate customers about the brand and mediterranean food more to support growth and potential auxiliary services</a:t>
            </a:r>
          </a:p>
          <a:p>
            <a:pPr marL="285750" indent="-285750">
              <a:buFontTx/>
              <a:buChar char="-"/>
            </a:pPr>
            <a:endParaRPr lang="en-US"/>
          </a:p>
          <a:p>
            <a:pPr marL="285750" indent="-285750">
              <a:buFontTx/>
              <a:buChar char="-"/>
            </a:pPr>
            <a:r>
              <a:rPr lang="en-US"/>
              <a:t>Maintain food quality, staff standards, timelines and margins despite regional differences – good supply chain execution (maybe see that in restaurant level profit margins) </a:t>
            </a:r>
          </a:p>
          <a:p>
            <a:pPr marL="285750" indent="-285750">
              <a:buFontTx/>
              <a:buChar char="-"/>
            </a:pPr>
            <a:r>
              <a:rPr lang="en-US"/>
              <a:t>Mediterranean food leadership </a:t>
            </a:r>
          </a:p>
        </p:txBody>
      </p:sp>
      <p:graphicFrame>
        <p:nvGraphicFramePr>
          <p:cNvPr id="6" name="Chart 5">
            <a:extLst>
              <a:ext uri="{FF2B5EF4-FFF2-40B4-BE49-F238E27FC236}">
                <a16:creationId xmlns:a16="http://schemas.microsoft.com/office/drawing/2014/main" id="{5D6FE507-773B-3E01-DE91-AC6EF7D9F491}"/>
              </a:ext>
            </a:extLst>
          </p:cNvPr>
          <p:cNvGraphicFramePr>
            <a:graphicFrameLocks/>
          </p:cNvGraphicFramePr>
          <p:nvPr>
            <p:extLst>
              <p:ext uri="{D42A27DB-BD31-4B8C-83A1-F6EECF244321}">
                <p14:modId xmlns:p14="http://schemas.microsoft.com/office/powerpoint/2010/main" val="1188056703"/>
              </p:ext>
            </p:extLst>
          </p:nvPr>
        </p:nvGraphicFramePr>
        <p:xfrm>
          <a:off x="6910646" y="1178859"/>
          <a:ext cx="4572108" cy="34458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19369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78AE315-17A7-CB5D-8F59-553F6A06B07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0CD6BDD-CC4B-97F0-5249-95C7EC1B5F97}"/>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023670FE-F48C-01DC-CC83-20C6E7FA517A}"/>
              </a:ext>
            </a:extLst>
          </p:cNvPr>
          <p:cNvSpPr>
            <a:spLocks noGrp="1"/>
          </p:cNvSpPr>
          <p:nvPr>
            <p:ph type="body" sz="quarter" idx="10"/>
          </p:nvPr>
        </p:nvSpPr>
        <p:spPr/>
        <p:txBody>
          <a:bodyPr/>
          <a:lstStyle/>
          <a:p>
            <a:r>
              <a:rPr lang="en-US"/>
              <a:t>Recommendations</a:t>
            </a:r>
          </a:p>
        </p:txBody>
      </p:sp>
      <p:sp>
        <p:nvSpPr>
          <p:cNvPr id="4" name="Text Placeholder 3">
            <a:extLst>
              <a:ext uri="{FF2B5EF4-FFF2-40B4-BE49-F238E27FC236}">
                <a16:creationId xmlns:a16="http://schemas.microsoft.com/office/drawing/2014/main" id="{6FFAD307-5425-19DF-3BFC-DF7BCE6A7DA1}"/>
              </a:ext>
            </a:extLst>
          </p:cNvPr>
          <p:cNvSpPr>
            <a:spLocks noGrp="1"/>
          </p:cNvSpPr>
          <p:nvPr>
            <p:ph type="body" sz="quarter" idx="13"/>
          </p:nvPr>
        </p:nvSpPr>
        <p:spPr/>
        <p:txBody>
          <a:bodyPr/>
          <a:lstStyle/>
          <a:p>
            <a:endParaRPr lang="en-US"/>
          </a:p>
        </p:txBody>
      </p:sp>
      <p:sp>
        <p:nvSpPr>
          <p:cNvPr id="5" name="TextBox 4">
            <a:extLst>
              <a:ext uri="{FF2B5EF4-FFF2-40B4-BE49-F238E27FC236}">
                <a16:creationId xmlns:a16="http://schemas.microsoft.com/office/drawing/2014/main" id="{1EB818C4-E731-4500-069B-FDFAC75A3750}"/>
              </a:ext>
            </a:extLst>
          </p:cNvPr>
          <p:cNvSpPr txBox="1"/>
          <p:nvPr/>
        </p:nvSpPr>
        <p:spPr>
          <a:xfrm>
            <a:off x="452719" y="1308625"/>
            <a:ext cx="11169305" cy="3139321"/>
          </a:xfrm>
          <a:prstGeom prst="rect">
            <a:avLst/>
          </a:prstGeom>
          <a:noFill/>
        </p:spPr>
        <p:txBody>
          <a:bodyPr wrap="square" rtlCol="0">
            <a:spAutoFit/>
          </a:bodyPr>
          <a:lstStyle/>
          <a:p>
            <a:pPr marL="285750" indent="-285750">
              <a:buFontTx/>
              <a:buChar char="-"/>
            </a:pPr>
            <a:r>
              <a:rPr lang="en-US"/>
              <a:t>Pursue a conservative , clustered expansion : specific identified clusters to capture biggest opportunity while also reducing distribution costs per store and improve marketing efficiency  </a:t>
            </a:r>
          </a:p>
          <a:p>
            <a:pPr marL="285750" indent="-285750">
              <a:buFontTx/>
              <a:buChar char="-"/>
            </a:pPr>
            <a:endParaRPr lang="en-US"/>
          </a:p>
          <a:p>
            <a:pPr marL="285750" indent="-285750">
              <a:buFontTx/>
              <a:buChar char="-"/>
            </a:pPr>
            <a:r>
              <a:rPr lang="en-US"/>
              <a:t>Better manufacturing presence by building new facilities and expanding supply chain to maintain throughput and speed ( capacity clock anticipating restaurants demand)  which are key strategic pillars for CAVA + CAVA University later? + GS1 Traceability design ( new moat to complete FSQA ) + maybe supplier dev plans </a:t>
            </a:r>
          </a:p>
          <a:p>
            <a:pPr marL="285750" indent="-285750">
              <a:buFontTx/>
              <a:buChar char="-"/>
            </a:pPr>
            <a:endParaRPr lang="en-US"/>
          </a:p>
          <a:p>
            <a:pPr marL="285750" indent="-285750">
              <a:buFontTx/>
              <a:buChar char="-"/>
            </a:pPr>
            <a:r>
              <a:rPr lang="en-US"/>
              <a:t>Improve Loyalty and digital ecosystem : the CAVA Passport initiative. Rewards for trying different foods with different origins and invite to try new menu items </a:t>
            </a:r>
            <a:r>
              <a:rPr lang="en-US" err="1"/>
              <a:t>etc</a:t>
            </a:r>
            <a:r>
              <a:rPr lang="en-US"/>
              <a:t> – can track it online + new menu item customer participation option  + integrate with loyalty program ; Sea Sand sun and community days </a:t>
            </a:r>
          </a:p>
          <a:p>
            <a:endParaRPr lang="en-US"/>
          </a:p>
        </p:txBody>
      </p:sp>
      <p:sp>
        <p:nvSpPr>
          <p:cNvPr id="7" name="TextBox 6">
            <a:extLst>
              <a:ext uri="{FF2B5EF4-FFF2-40B4-BE49-F238E27FC236}">
                <a16:creationId xmlns:a16="http://schemas.microsoft.com/office/drawing/2014/main" id="{EBE40D69-9F34-10EF-0C35-D02BCD7C3BFF}"/>
              </a:ext>
            </a:extLst>
          </p:cNvPr>
          <p:cNvSpPr txBox="1"/>
          <p:nvPr/>
        </p:nvSpPr>
        <p:spPr>
          <a:xfrm>
            <a:off x="452719" y="1043740"/>
            <a:ext cx="998607" cy="369332"/>
          </a:xfrm>
          <a:prstGeom prst="rect">
            <a:avLst/>
          </a:prstGeom>
          <a:solidFill>
            <a:srgbClr val="D8EC5D"/>
          </a:solidFill>
        </p:spPr>
        <p:txBody>
          <a:bodyPr wrap="none" rtlCol="0">
            <a:spAutoFit/>
          </a:bodyPr>
          <a:lstStyle/>
          <a:p>
            <a:r>
              <a:rPr lang="en-US"/>
              <a:t>Primary </a:t>
            </a:r>
          </a:p>
        </p:txBody>
      </p:sp>
      <p:sp>
        <p:nvSpPr>
          <p:cNvPr id="8" name="TextBox 7">
            <a:extLst>
              <a:ext uri="{FF2B5EF4-FFF2-40B4-BE49-F238E27FC236}">
                <a16:creationId xmlns:a16="http://schemas.microsoft.com/office/drawing/2014/main" id="{6B71C478-67F1-842E-FAC3-7F129D104DC1}"/>
              </a:ext>
            </a:extLst>
          </p:cNvPr>
          <p:cNvSpPr txBox="1"/>
          <p:nvPr/>
        </p:nvSpPr>
        <p:spPr>
          <a:xfrm>
            <a:off x="452719" y="4198361"/>
            <a:ext cx="1295804" cy="369332"/>
          </a:xfrm>
          <a:prstGeom prst="rect">
            <a:avLst/>
          </a:prstGeom>
          <a:solidFill>
            <a:srgbClr val="D8EC5D"/>
          </a:solidFill>
        </p:spPr>
        <p:txBody>
          <a:bodyPr wrap="none" rtlCol="0">
            <a:spAutoFit/>
          </a:bodyPr>
          <a:lstStyle/>
          <a:p>
            <a:r>
              <a:rPr lang="en-US"/>
              <a:t>Secondary </a:t>
            </a:r>
          </a:p>
        </p:txBody>
      </p:sp>
      <p:sp>
        <p:nvSpPr>
          <p:cNvPr id="9" name="TextBox 8">
            <a:extLst>
              <a:ext uri="{FF2B5EF4-FFF2-40B4-BE49-F238E27FC236}">
                <a16:creationId xmlns:a16="http://schemas.microsoft.com/office/drawing/2014/main" id="{951D9E9A-6FFF-B72C-AB03-EEA54E9A42B4}"/>
              </a:ext>
            </a:extLst>
          </p:cNvPr>
          <p:cNvSpPr txBox="1"/>
          <p:nvPr/>
        </p:nvSpPr>
        <p:spPr>
          <a:xfrm>
            <a:off x="452719" y="4632576"/>
            <a:ext cx="9660546" cy="2031325"/>
          </a:xfrm>
          <a:prstGeom prst="rect">
            <a:avLst/>
          </a:prstGeom>
          <a:noFill/>
        </p:spPr>
        <p:txBody>
          <a:bodyPr wrap="square" rtlCol="0">
            <a:spAutoFit/>
          </a:bodyPr>
          <a:lstStyle/>
          <a:p>
            <a:pPr marL="285750" indent="-285750">
              <a:buFontTx/>
              <a:buChar char="-"/>
            </a:pPr>
            <a:r>
              <a:rPr lang="en-US"/>
              <a:t>CPG / retail expansion mainly for dips, spreads and dressings to continue pushing brand reach ( Laurel facility expansion supports that already )</a:t>
            </a:r>
          </a:p>
          <a:p>
            <a:pPr marL="285750" indent="-285750">
              <a:buFontTx/>
              <a:buChar char="-"/>
            </a:pPr>
            <a:r>
              <a:rPr lang="en-US"/>
              <a:t>Format diversification : digital kitchens, catering hubs </a:t>
            </a:r>
            <a:r>
              <a:rPr lang="en-US" err="1"/>
              <a:t>etc</a:t>
            </a:r>
            <a:r>
              <a:rPr lang="en-US"/>
              <a:t> ) and partnerships </a:t>
            </a:r>
          </a:p>
          <a:p>
            <a:pPr marL="285750" indent="-285750">
              <a:buFontTx/>
              <a:buChar char="-"/>
            </a:pPr>
            <a:r>
              <a:rPr lang="en-US"/>
              <a:t>M&amp;A to enhance capability , maybe supply chain centered ? </a:t>
            </a:r>
          </a:p>
          <a:p>
            <a:pPr marL="285750" indent="-285750">
              <a:buFontTx/>
              <a:buChar char="-"/>
            </a:pPr>
            <a:r>
              <a:rPr lang="en-US"/>
              <a:t>International expansion preparation ( Best practices for that , for later stages)</a:t>
            </a:r>
          </a:p>
          <a:p>
            <a:pPr marL="285750" indent="-285750">
              <a:buFontTx/>
              <a:buChar char="-"/>
            </a:pPr>
            <a:endParaRPr lang="en-US"/>
          </a:p>
          <a:p>
            <a:pPr marL="285750" indent="-285750">
              <a:buFontTx/>
              <a:buChar char="-"/>
            </a:pPr>
            <a:endParaRPr lang="en-US"/>
          </a:p>
        </p:txBody>
      </p:sp>
    </p:spTree>
    <p:extLst>
      <p:ext uri="{BB962C8B-B14F-4D97-AF65-F5344CB8AC3E}">
        <p14:creationId xmlns:p14="http://schemas.microsoft.com/office/powerpoint/2010/main" val="3363295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ACB845B-9137-34D6-9881-33617FCE20C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BBF6D26-5A27-D2CB-FA0E-DF1FE8025036}"/>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8650BB90-9656-B61F-F563-0BBBB9D3A7D4}"/>
              </a:ext>
            </a:extLst>
          </p:cNvPr>
          <p:cNvSpPr>
            <a:spLocks noGrp="1"/>
          </p:cNvSpPr>
          <p:nvPr>
            <p:ph type="body" sz="quarter" idx="10"/>
          </p:nvPr>
        </p:nvSpPr>
        <p:spPr/>
        <p:txBody>
          <a:bodyPr/>
          <a:lstStyle/>
          <a:p>
            <a:r>
              <a:rPr lang="en-US"/>
              <a:t>Ideas considered but we are not doing or maybe for future</a:t>
            </a:r>
          </a:p>
        </p:txBody>
      </p:sp>
      <p:sp>
        <p:nvSpPr>
          <p:cNvPr id="4" name="Text Placeholder 3">
            <a:extLst>
              <a:ext uri="{FF2B5EF4-FFF2-40B4-BE49-F238E27FC236}">
                <a16:creationId xmlns:a16="http://schemas.microsoft.com/office/drawing/2014/main" id="{63CA58BF-6B22-033D-A815-35C876583B61}"/>
              </a:ext>
            </a:extLst>
          </p:cNvPr>
          <p:cNvSpPr>
            <a:spLocks noGrp="1"/>
          </p:cNvSpPr>
          <p:nvPr>
            <p:ph type="body" sz="quarter" idx="13"/>
          </p:nvPr>
        </p:nvSpPr>
        <p:spPr/>
        <p:txBody>
          <a:bodyPr/>
          <a:lstStyle/>
          <a:p>
            <a:endParaRPr lang="en-US"/>
          </a:p>
        </p:txBody>
      </p:sp>
      <p:sp>
        <p:nvSpPr>
          <p:cNvPr id="5" name="TextBox 4">
            <a:extLst>
              <a:ext uri="{FF2B5EF4-FFF2-40B4-BE49-F238E27FC236}">
                <a16:creationId xmlns:a16="http://schemas.microsoft.com/office/drawing/2014/main" id="{CF44ABEF-36CA-4880-50EC-6FE504BB592B}"/>
              </a:ext>
            </a:extLst>
          </p:cNvPr>
          <p:cNvSpPr txBox="1"/>
          <p:nvPr/>
        </p:nvSpPr>
        <p:spPr>
          <a:xfrm>
            <a:off x="452718" y="1306158"/>
            <a:ext cx="6396138" cy="1200329"/>
          </a:xfrm>
          <a:prstGeom prst="rect">
            <a:avLst/>
          </a:prstGeom>
          <a:noFill/>
        </p:spPr>
        <p:txBody>
          <a:bodyPr wrap="square" rtlCol="0">
            <a:spAutoFit/>
          </a:bodyPr>
          <a:lstStyle/>
          <a:p>
            <a:pPr marL="285750" indent="-285750">
              <a:buFontTx/>
              <a:buChar char="-"/>
            </a:pPr>
            <a:r>
              <a:rPr lang="en-US"/>
              <a:t>Franchising stores</a:t>
            </a:r>
          </a:p>
          <a:p>
            <a:pPr marL="285750" indent="-285750">
              <a:buFontTx/>
              <a:buChar char="-"/>
            </a:pPr>
            <a:r>
              <a:rPr lang="en-US"/>
              <a:t>Tech automation investments , tech enabled prep  </a:t>
            </a:r>
          </a:p>
          <a:p>
            <a:pPr marL="285750" indent="-285750">
              <a:buFontTx/>
              <a:buChar char="-"/>
            </a:pPr>
            <a:endParaRPr lang="en-US"/>
          </a:p>
          <a:p>
            <a:pPr marL="285750" indent="-285750">
              <a:buFontTx/>
              <a:buChar char="-"/>
            </a:pPr>
            <a:endParaRPr lang="en-US"/>
          </a:p>
        </p:txBody>
      </p:sp>
      <p:sp>
        <p:nvSpPr>
          <p:cNvPr id="6" name="TextBox 5">
            <a:extLst>
              <a:ext uri="{FF2B5EF4-FFF2-40B4-BE49-F238E27FC236}">
                <a16:creationId xmlns:a16="http://schemas.microsoft.com/office/drawing/2014/main" id="{10BACE93-57D8-7293-A59D-968F45DEE46E}"/>
              </a:ext>
            </a:extLst>
          </p:cNvPr>
          <p:cNvSpPr txBox="1"/>
          <p:nvPr/>
        </p:nvSpPr>
        <p:spPr>
          <a:xfrm>
            <a:off x="1357746" y="2348347"/>
            <a:ext cx="9989127"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569"/>
              </a:lnSpc>
            </a:pPr>
            <a:r>
              <a:rPr lang="en-US" sz="1200">
                <a:latin typeface="Simplified Arabic"/>
                <a:ea typeface="Segoe UI"/>
                <a:cs typeface="Segoe UI"/>
              </a:rPr>
              <a:t>CAVA should further internalize its supply chain to maximize scaling potential </a:t>
            </a:r>
          </a:p>
          <a:p>
            <a:pPr marL="228600" indent="-228600">
              <a:lnSpc>
                <a:spcPts val="1569"/>
              </a:lnSpc>
              <a:buFont typeface="Simplified Arabic"/>
              <a:buAutoNum type="arabicPeriod"/>
            </a:pPr>
            <a:r>
              <a:rPr lang="en-US" sz="1200">
                <a:latin typeface="Simplified Arabic"/>
                <a:ea typeface="Simplified Arabic"/>
                <a:cs typeface="Simplified Arabic"/>
              </a:rPr>
              <a:t>Market—7% CAGR over 7 years expected for  </a:t>
            </a:r>
          </a:p>
          <a:p>
            <a:pPr marL="228600" lvl="0" indent="-228600" rtl="0">
              <a:lnSpc>
                <a:spcPts val="1569"/>
              </a:lnSpc>
              <a:buFont typeface="Simplified Arabic"/>
              <a:buAutoNum type="arabicPeriod" startAt="2"/>
            </a:pPr>
            <a:r>
              <a:rPr lang="en-US" sz="1200">
                <a:latin typeface="Simplified Arabic"/>
                <a:ea typeface="Simplified Arabic"/>
                <a:cs typeface="Simplified Arabic"/>
              </a:rPr>
              <a:t>Consumer—x% our consumer segment express value for authenticity  </a:t>
            </a:r>
          </a:p>
          <a:p>
            <a:pPr marL="228600" indent="-228600">
              <a:lnSpc>
                <a:spcPts val="1569"/>
              </a:lnSpc>
              <a:buFont typeface="Simplified Arabic"/>
              <a:buAutoNum type="arabicPeriod" startAt="3"/>
            </a:pPr>
            <a:r>
              <a:rPr lang="en-US" sz="1200">
                <a:latin typeface="Simplified Arabic"/>
                <a:ea typeface="Simplified Arabic"/>
                <a:cs typeface="Simplified Arabic"/>
              </a:rPr>
              <a:t>Capabilities—</a:t>
            </a:r>
          </a:p>
          <a:p>
            <a:pPr marL="685800" lvl="1" indent="-228600">
              <a:lnSpc>
                <a:spcPts val="1569"/>
              </a:lnSpc>
              <a:buFont typeface="Courier New"/>
              <a:buChar char="o"/>
            </a:pPr>
            <a:r>
              <a:rPr lang="en-US" sz="1200">
                <a:latin typeface="Simplified Arabic"/>
                <a:ea typeface="Simplified Arabic"/>
                <a:cs typeface="Simplified Arabic"/>
              </a:rPr>
              <a:t>centralized production of proprietary items </a:t>
            </a:r>
            <a:endParaRPr lang="en-US"/>
          </a:p>
          <a:p>
            <a:pPr marL="228600" lvl="0" indent="-228600" rtl="0">
              <a:lnSpc>
                <a:spcPts val="1569"/>
              </a:lnSpc>
              <a:buFont typeface="Simplified Arabic"/>
              <a:buAutoNum type="arabicPeriod" startAt="4"/>
            </a:pPr>
            <a:r>
              <a:rPr lang="en-US" sz="1200">
                <a:latin typeface="Simplified Arabic"/>
                <a:ea typeface="Simplified Arabic"/>
                <a:cs typeface="Simplified Arabic"/>
              </a:rPr>
              <a:t>Competitive analysis—Chipotle during this growth stage had fully internalized its operations  </a:t>
            </a:r>
          </a:p>
          <a:p>
            <a:pPr algn="ctr"/>
            <a:endParaRPr lang="en-US"/>
          </a:p>
        </p:txBody>
      </p:sp>
    </p:spTree>
    <p:extLst>
      <p:ext uri="{BB962C8B-B14F-4D97-AF65-F5344CB8AC3E}">
        <p14:creationId xmlns:p14="http://schemas.microsoft.com/office/powerpoint/2010/main" val="4256343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E7F7BE-4EF5-63B4-02A2-9D7B38835123}"/>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A0BBED12-71E5-3CE7-0DB5-F6DEC32A32CD}"/>
              </a:ext>
            </a:extLst>
          </p:cNvPr>
          <p:cNvSpPr>
            <a:spLocks noGrp="1"/>
          </p:cNvSpPr>
          <p:nvPr>
            <p:ph type="body" sz="quarter" idx="10"/>
          </p:nvPr>
        </p:nvSpPr>
        <p:spPr/>
        <p:txBody>
          <a:bodyPr/>
          <a:lstStyle/>
          <a:p>
            <a:r>
              <a:rPr lang="en-US"/>
              <a:t>Recommendation</a:t>
            </a:r>
          </a:p>
        </p:txBody>
      </p:sp>
      <p:sp>
        <p:nvSpPr>
          <p:cNvPr id="4" name="Text Placeholder 3">
            <a:extLst>
              <a:ext uri="{FF2B5EF4-FFF2-40B4-BE49-F238E27FC236}">
                <a16:creationId xmlns:a16="http://schemas.microsoft.com/office/drawing/2014/main" id="{BA091A83-DEAB-C2CD-E1AA-42D347A54244}"/>
              </a:ext>
            </a:extLst>
          </p:cNvPr>
          <p:cNvSpPr>
            <a:spLocks noGrp="1"/>
          </p:cNvSpPr>
          <p:nvPr>
            <p:ph type="body" sz="quarter" idx="13"/>
          </p:nvPr>
        </p:nvSpPr>
        <p:spPr/>
        <p:txBody>
          <a:bodyPr/>
          <a:lstStyle/>
          <a:p>
            <a:endParaRPr lang="en-US"/>
          </a:p>
        </p:txBody>
      </p:sp>
      <p:pic>
        <p:nvPicPr>
          <p:cNvPr id="2050" name="Picture 2" descr="People Process Technology Model Of Process Improvement Ppt Slide Design |  PowerPoint Presentation Pictures | PPT Slide Template | PPT Examples  Professional">
            <a:extLst>
              <a:ext uri="{FF2B5EF4-FFF2-40B4-BE49-F238E27FC236}">
                <a16:creationId xmlns:a16="http://schemas.microsoft.com/office/drawing/2014/main" id="{D5C2378B-AD9B-41E8-A39E-8AB83E2B3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302" y="1443499"/>
            <a:ext cx="7068996" cy="397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207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0B69A0D-CE50-E7D5-441B-DE159323FA0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AE4F463-FEC6-464C-7F8B-02D6FFE2E9EE}"/>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7FC02B93-2E14-598D-FEF5-967885315E47}"/>
              </a:ext>
            </a:extLst>
          </p:cNvPr>
          <p:cNvSpPr>
            <a:spLocks noGrp="1"/>
          </p:cNvSpPr>
          <p:nvPr>
            <p:ph type="body" sz="quarter" idx="10"/>
          </p:nvPr>
        </p:nvSpPr>
        <p:spPr/>
        <p:txBody>
          <a:bodyPr/>
          <a:lstStyle/>
          <a:p>
            <a:r>
              <a:rPr lang="en-US"/>
              <a:t>Passport </a:t>
            </a:r>
          </a:p>
        </p:txBody>
      </p:sp>
      <p:sp>
        <p:nvSpPr>
          <p:cNvPr id="4" name="Text Placeholder 3">
            <a:extLst>
              <a:ext uri="{FF2B5EF4-FFF2-40B4-BE49-F238E27FC236}">
                <a16:creationId xmlns:a16="http://schemas.microsoft.com/office/drawing/2014/main" id="{DDF92FF4-507B-B9A5-EB52-FFE81DC5FDC6}"/>
              </a:ext>
            </a:extLst>
          </p:cNvPr>
          <p:cNvSpPr>
            <a:spLocks noGrp="1"/>
          </p:cNvSpPr>
          <p:nvPr>
            <p:ph type="body" sz="quarter" idx="13"/>
          </p:nvPr>
        </p:nvSpPr>
        <p:spPr/>
        <p:txBody>
          <a:bodyPr/>
          <a:lstStyle/>
          <a:p>
            <a:endParaRPr lang="en-US"/>
          </a:p>
        </p:txBody>
      </p:sp>
      <p:sp>
        <p:nvSpPr>
          <p:cNvPr id="5" name="TextBox 4">
            <a:extLst>
              <a:ext uri="{FF2B5EF4-FFF2-40B4-BE49-F238E27FC236}">
                <a16:creationId xmlns:a16="http://schemas.microsoft.com/office/drawing/2014/main" id="{F58F9A21-6171-0872-1BA4-C2B2BCABA228}"/>
              </a:ext>
            </a:extLst>
          </p:cNvPr>
          <p:cNvSpPr txBox="1"/>
          <p:nvPr/>
        </p:nvSpPr>
        <p:spPr>
          <a:xfrm>
            <a:off x="452718" y="1306158"/>
            <a:ext cx="10688894" cy="3139321"/>
          </a:xfrm>
          <a:prstGeom prst="rect">
            <a:avLst/>
          </a:prstGeom>
          <a:noFill/>
        </p:spPr>
        <p:txBody>
          <a:bodyPr wrap="square" rtlCol="0">
            <a:spAutoFit/>
          </a:bodyPr>
          <a:lstStyle/>
          <a:p>
            <a:endParaRPr lang="en-US"/>
          </a:p>
          <a:p>
            <a:r>
              <a:rPr lang="en-US" b="1"/>
              <a:t>Playbook module: “Passport = Learn, Explore, Repeat” Make Passport more than points:</a:t>
            </a:r>
          </a:p>
          <a:p>
            <a:endParaRPr lang="en-US" b="1"/>
          </a:p>
          <a:p>
            <a:r>
              <a:rPr lang="en-US"/>
              <a:t>Mediterranean Trails: reward trying “origins” (Levant / Aegean / North Africa / etc.) and new ingredients; this drives education and menu discovery.</a:t>
            </a:r>
          </a:p>
          <a:p>
            <a:r>
              <a:rPr lang="en-US"/>
              <a:t>New-market onboarding journeys: when CAVA enters a new market, the app triggers a 30-day journey (3 visits, guided exploration, small rewards) tied to Community Days. </a:t>
            </a:r>
          </a:p>
          <a:p>
            <a:r>
              <a:rPr lang="en-US"/>
              <a:t>Shift from 3P to first-party: create Passport benefits that work best with pickup (priority pickup windows, exclusive bundles, catering perks), reducing dependency on marketplaces which CAVA lists as a </a:t>
            </a:r>
            <a:r>
              <a:rPr lang="en-US" err="1"/>
              <a:t>ris</a:t>
            </a:r>
            <a:endParaRPr lang="en-US"/>
          </a:p>
          <a:p>
            <a:pPr marL="285750" indent="-285750">
              <a:buFontTx/>
              <a:buChar char="-"/>
            </a:pPr>
            <a:endParaRPr lang="en-US"/>
          </a:p>
          <a:p>
            <a:pPr marL="285750" indent="-285750">
              <a:buFontTx/>
              <a:buChar char="-"/>
            </a:pPr>
            <a:endParaRPr lang="en-US"/>
          </a:p>
        </p:txBody>
      </p:sp>
      <p:sp>
        <p:nvSpPr>
          <p:cNvPr id="6" name="AutoShape 2" descr="Uploaded image">
            <a:extLst>
              <a:ext uri="{FF2B5EF4-FFF2-40B4-BE49-F238E27FC236}">
                <a16:creationId xmlns:a16="http://schemas.microsoft.com/office/drawing/2014/main" id="{EBF59737-31BC-2653-C3D2-4C97A370C48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25350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F8CBB5-9FFC-B42B-6D1B-43592B75EE80}"/>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404931B0-C59B-740F-7A08-A9984BDF08F2}"/>
              </a:ext>
            </a:extLst>
          </p:cNvPr>
          <p:cNvSpPr>
            <a:spLocks noGrp="1"/>
          </p:cNvSpPr>
          <p:nvPr>
            <p:ph type="body" sz="quarter" idx="10"/>
          </p:nvPr>
        </p:nvSpPr>
        <p:spPr/>
        <p:txBody>
          <a:bodyPr/>
          <a:lstStyle/>
          <a:p>
            <a:r>
              <a:rPr lang="en-US"/>
              <a:t>Chipotle as the growth Benchmark </a:t>
            </a:r>
          </a:p>
        </p:txBody>
      </p:sp>
      <p:sp>
        <p:nvSpPr>
          <p:cNvPr id="4" name="Text Placeholder 3">
            <a:extLst>
              <a:ext uri="{FF2B5EF4-FFF2-40B4-BE49-F238E27FC236}">
                <a16:creationId xmlns:a16="http://schemas.microsoft.com/office/drawing/2014/main" id="{35A3F7D5-842D-049D-E697-092A061A18CC}"/>
              </a:ext>
            </a:extLst>
          </p:cNvPr>
          <p:cNvSpPr>
            <a:spLocks noGrp="1"/>
          </p:cNvSpPr>
          <p:nvPr>
            <p:ph type="body" sz="quarter" idx="13"/>
          </p:nvPr>
        </p:nvSpPr>
        <p:spPr/>
        <p:txBody>
          <a:bodyPr/>
          <a:lstStyle/>
          <a:p>
            <a:endParaRPr lang="en-US"/>
          </a:p>
        </p:txBody>
      </p:sp>
      <p:pic>
        <p:nvPicPr>
          <p:cNvPr id="6" name="Picture 5">
            <a:extLst>
              <a:ext uri="{FF2B5EF4-FFF2-40B4-BE49-F238E27FC236}">
                <a16:creationId xmlns:a16="http://schemas.microsoft.com/office/drawing/2014/main" id="{8F9F4B5C-8EC2-DD5C-02A9-B72D8E92BD1B}"/>
              </a:ext>
            </a:extLst>
          </p:cNvPr>
          <p:cNvPicPr>
            <a:picLocks noChangeAspect="1"/>
          </p:cNvPicPr>
          <p:nvPr/>
        </p:nvPicPr>
        <p:blipFill>
          <a:blip r:embed="rId2"/>
          <a:stretch>
            <a:fillRect/>
          </a:stretch>
        </p:blipFill>
        <p:spPr>
          <a:xfrm>
            <a:off x="638495" y="1223065"/>
            <a:ext cx="5868849" cy="2807274"/>
          </a:xfrm>
          <a:prstGeom prst="rect">
            <a:avLst/>
          </a:prstGeom>
        </p:spPr>
      </p:pic>
      <p:sp>
        <p:nvSpPr>
          <p:cNvPr id="7" name="TextBox 6">
            <a:extLst>
              <a:ext uri="{FF2B5EF4-FFF2-40B4-BE49-F238E27FC236}">
                <a16:creationId xmlns:a16="http://schemas.microsoft.com/office/drawing/2014/main" id="{BBDD8069-E4F5-8092-67DF-CA982C472D77}"/>
              </a:ext>
            </a:extLst>
          </p:cNvPr>
          <p:cNvSpPr txBox="1"/>
          <p:nvPr/>
        </p:nvSpPr>
        <p:spPr>
          <a:xfrm>
            <a:off x="452719" y="4074546"/>
            <a:ext cx="10964812" cy="2308324"/>
          </a:xfrm>
          <a:prstGeom prst="rect">
            <a:avLst/>
          </a:prstGeom>
          <a:noFill/>
        </p:spPr>
        <p:txBody>
          <a:bodyPr wrap="square">
            <a:spAutoFit/>
          </a:bodyPr>
          <a:lstStyle/>
          <a:p>
            <a:pPr marL="285750" indent="-285750">
              <a:buFont typeface="Arial" panose="020B0604020202020204" pitchFamily="34" charset="0"/>
              <a:buChar char="•"/>
            </a:pPr>
            <a:r>
              <a:rPr lang="en-US"/>
              <a:t>Chipotle successfully scaled from a regional concept to 4,000+ restaurants while maintaining company ownership and operational consistency</a:t>
            </a:r>
          </a:p>
          <a:p>
            <a:pPr marL="285750" indent="-285750">
              <a:buFont typeface="Arial" panose="020B0604020202020204" pitchFamily="34" charset="0"/>
              <a:buChar char="•"/>
            </a:pPr>
            <a:r>
              <a:rPr lang="en-US"/>
              <a:t>The brand demonstrated how clustered expansion and disciplined real estate strategy enable efficient market entry</a:t>
            </a:r>
          </a:p>
          <a:p>
            <a:pPr marL="285750" indent="-285750">
              <a:buFont typeface="Arial" panose="020B0604020202020204" pitchFamily="34" charset="0"/>
              <a:buChar char="•"/>
            </a:pPr>
            <a:r>
              <a:rPr lang="en-US"/>
              <a:t>Chipotle built operational infrastructure (supply chain, training systems, and standardized store formats) that allowed rapid national scaling</a:t>
            </a:r>
          </a:p>
          <a:p>
            <a:pPr marL="285750" indent="-285750">
              <a:buFont typeface="Arial" panose="020B0604020202020204" pitchFamily="34" charset="0"/>
              <a:buChar char="•"/>
            </a:pPr>
            <a:r>
              <a:rPr lang="en-US"/>
              <a:t>The company sustained strong unit economics and throughput, making expansion financially self-reinforcing</a:t>
            </a:r>
          </a:p>
        </p:txBody>
      </p:sp>
    </p:spTree>
    <p:extLst>
      <p:ext uri="{BB962C8B-B14F-4D97-AF65-F5344CB8AC3E}">
        <p14:creationId xmlns:p14="http://schemas.microsoft.com/office/powerpoint/2010/main" val="1678372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C81FC6-D697-F47F-99FA-31A8D6498521}"/>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136F391F-F489-C178-0C3F-02635BB30960}"/>
              </a:ext>
            </a:extLst>
          </p:cNvPr>
          <p:cNvSpPr>
            <a:spLocks noGrp="1"/>
          </p:cNvSpPr>
          <p:nvPr>
            <p:ph type="body" sz="quarter" idx="10"/>
          </p:nvPr>
        </p:nvSpPr>
        <p:spPr/>
        <p:txBody>
          <a:bodyPr/>
          <a:lstStyle/>
          <a:p>
            <a:r>
              <a:rPr lang="en-US"/>
              <a:t>CAVA University </a:t>
            </a:r>
          </a:p>
        </p:txBody>
      </p:sp>
      <p:sp>
        <p:nvSpPr>
          <p:cNvPr id="4" name="Text Placeholder 3">
            <a:extLst>
              <a:ext uri="{FF2B5EF4-FFF2-40B4-BE49-F238E27FC236}">
                <a16:creationId xmlns:a16="http://schemas.microsoft.com/office/drawing/2014/main" id="{B8E0AEDA-3646-AE6E-5A38-F6F8F4AB2D07}"/>
              </a:ext>
            </a:extLst>
          </p:cNvPr>
          <p:cNvSpPr>
            <a:spLocks noGrp="1"/>
          </p:cNvSpPr>
          <p:nvPr>
            <p:ph type="body" sz="quarter" idx="13"/>
          </p:nvPr>
        </p:nvSpPr>
        <p:spPr/>
        <p:txBody>
          <a:bodyPr/>
          <a:lstStyle/>
          <a:p>
            <a:endParaRPr lang="en-US"/>
          </a:p>
        </p:txBody>
      </p:sp>
      <p:sp>
        <p:nvSpPr>
          <p:cNvPr id="5" name="Rectangle 4">
            <a:extLst>
              <a:ext uri="{FF2B5EF4-FFF2-40B4-BE49-F238E27FC236}">
                <a16:creationId xmlns:a16="http://schemas.microsoft.com/office/drawing/2014/main" id="{7D935671-0F2F-4B5E-81EA-43A80B0BBFF8}"/>
              </a:ext>
            </a:extLst>
          </p:cNvPr>
          <p:cNvSpPr/>
          <p:nvPr/>
        </p:nvSpPr>
        <p:spPr>
          <a:xfrm>
            <a:off x="493719" y="1427419"/>
            <a:ext cx="5602282" cy="352674"/>
          </a:xfrm>
          <a:prstGeom prst="rect">
            <a:avLst/>
          </a:prstGeom>
          <a:solidFill>
            <a:srgbClr val="F9D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Program Details </a:t>
            </a:r>
          </a:p>
        </p:txBody>
      </p:sp>
      <p:sp>
        <p:nvSpPr>
          <p:cNvPr id="6" name="Rectangle 5">
            <a:extLst>
              <a:ext uri="{FF2B5EF4-FFF2-40B4-BE49-F238E27FC236}">
                <a16:creationId xmlns:a16="http://schemas.microsoft.com/office/drawing/2014/main" id="{FD0D47DA-6208-9450-C166-6086337CAEBA}"/>
              </a:ext>
            </a:extLst>
          </p:cNvPr>
          <p:cNvSpPr/>
          <p:nvPr/>
        </p:nvSpPr>
        <p:spPr>
          <a:xfrm>
            <a:off x="6388551" y="1427419"/>
            <a:ext cx="5602282" cy="352674"/>
          </a:xfrm>
          <a:prstGeom prst="rect">
            <a:avLst/>
          </a:prstGeom>
          <a:solidFill>
            <a:srgbClr val="F9D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Other Examples</a:t>
            </a:r>
          </a:p>
        </p:txBody>
      </p:sp>
      <p:pic>
        <p:nvPicPr>
          <p:cNvPr id="1026" name="Picture 2" descr="Inside McDonald's Hamburger University - Business Insider">
            <a:extLst>
              <a:ext uri="{FF2B5EF4-FFF2-40B4-BE49-F238E27FC236}">
                <a16:creationId xmlns:a16="http://schemas.microsoft.com/office/drawing/2014/main" id="{E70E89DB-0014-B995-953E-7C2E5150DC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2348" y="1993490"/>
            <a:ext cx="2871019" cy="1435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220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1154A2-1B85-B64D-2CE8-43DD41D01122}"/>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D4305451-62AF-D02B-3017-F197D0CBB1CD}"/>
              </a:ext>
            </a:extLst>
          </p:cNvPr>
          <p:cNvSpPr>
            <a:spLocks noGrp="1"/>
          </p:cNvSpPr>
          <p:nvPr>
            <p:ph type="body" sz="quarter" idx="10"/>
          </p:nvPr>
        </p:nvSpPr>
        <p:spPr>
          <a:xfrm>
            <a:off x="452719" y="736476"/>
            <a:ext cx="9384008" cy="971357"/>
          </a:xfrm>
        </p:spPr>
        <p:txBody>
          <a:bodyPr/>
          <a:lstStyle/>
          <a:p>
            <a:r>
              <a:rPr lang="en-US" sz="3000">
                <a:solidFill>
                  <a:srgbClr val="000000"/>
                </a:solidFill>
                <a:highlight>
                  <a:srgbClr val="FFFFFF"/>
                </a:highlight>
                <a:latin typeface="Simplified Arabic"/>
                <a:ea typeface="Calibri"/>
                <a:cs typeface="Simplified Arabic"/>
              </a:rPr>
              <a:t>Cava should scale regional expansion while ... </a:t>
            </a:r>
            <a:endParaRPr lang="en-US"/>
          </a:p>
        </p:txBody>
      </p:sp>
      <p:sp>
        <p:nvSpPr>
          <p:cNvPr id="4" name="Text Placeholder 3">
            <a:extLst>
              <a:ext uri="{FF2B5EF4-FFF2-40B4-BE49-F238E27FC236}">
                <a16:creationId xmlns:a16="http://schemas.microsoft.com/office/drawing/2014/main" id="{90F0544C-05B1-C63E-D7DD-5133AFBBB0A2}"/>
              </a:ext>
            </a:extLst>
          </p:cNvPr>
          <p:cNvSpPr>
            <a:spLocks noGrp="1"/>
          </p:cNvSpPr>
          <p:nvPr>
            <p:ph type="body" sz="quarter" idx="13"/>
          </p:nvPr>
        </p:nvSpPr>
        <p:spPr/>
        <p:txBody>
          <a:bodyPr/>
          <a:lstStyle/>
          <a:p>
            <a:endParaRPr lang="en-US"/>
          </a:p>
        </p:txBody>
      </p:sp>
      <p:sp>
        <p:nvSpPr>
          <p:cNvPr id="5" name="TextBox 4">
            <a:extLst>
              <a:ext uri="{FF2B5EF4-FFF2-40B4-BE49-F238E27FC236}">
                <a16:creationId xmlns:a16="http://schemas.microsoft.com/office/drawing/2014/main" id="{BFD866CA-0BA2-A535-49EF-1A250F2340A3}"/>
              </a:ext>
            </a:extLst>
          </p:cNvPr>
          <p:cNvSpPr txBox="1"/>
          <p:nvPr/>
        </p:nvSpPr>
        <p:spPr>
          <a:xfrm>
            <a:off x="643161" y="2324181"/>
            <a:ext cx="1097703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Market insight- further </a:t>
            </a:r>
            <a:r>
              <a:rPr lang="en-US" sz="2000" err="1"/>
              <a:t>marke</a:t>
            </a:r>
            <a:r>
              <a:rPr lang="en-US" sz="2000"/>
              <a:t>t penetration in </a:t>
            </a:r>
            <a:r>
              <a:rPr lang="en-US" sz="2000" err="1"/>
              <a:t>midwest</a:t>
            </a:r>
            <a:r>
              <a:rPr lang="en-US" sz="2000"/>
              <a:t> and </a:t>
            </a:r>
            <a:r>
              <a:rPr lang="en-US" sz="2000" err="1"/>
              <a:t>expanison</a:t>
            </a:r>
            <a:r>
              <a:rPr lang="en-US" sz="2000"/>
              <a:t> to states in the west</a:t>
            </a:r>
          </a:p>
          <a:p>
            <a:r>
              <a:rPr lang="en-US" sz="2000"/>
              <a:t>Customer insight- </a:t>
            </a:r>
          </a:p>
          <a:p>
            <a:r>
              <a:rPr lang="en-US" sz="2000"/>
              <a:t>Competitive landscape insight- Keeping 100 calories/dollar, average transaction value vs. Chipotle</a:t>
            </a:r>
          </a:p>
          <a:p>
            <a:endParaRPr lang="en-US" sz="2000"/>
          </a:p>
          <a:p>
            <a:r>
              <a:rPr lang="en-US" sz="2000"/>
              <a:t>Company capabilities- Proven ability to maintain restaurant and commercial growth through vertical integration of manufacturing  </a:t>
            </a:r>
            <a:endParaRPr lang="en-US"/>
          </a:p>
        </p:txBody>
      </p:sp>
      <p:sp>
        <p:nvSpPr>
          <p:cNvPr id="6" name="TextBox 5">
            <a:extLst>
              <a:ext uri="{FF2B5EF4-FFF2-40B4-BE49-F238E27FC236}">
                <a16:creationId xmlns:a16="http://schemas.microsoft.com/office/drawing/2014/main" id="{380ACD20-BD1B-2B87-A9C3-06FEA060D251}"/>
              </a:ext>
            </a:extLst>
          </p:cNvPr>
          <p:cNvSpPr txBox="1"/>
          <p:nvPr/>
        </p:nvSpPr>
        <p:spPr>
          <a:xfrm>
            <a:off x="332509" y="4648201"/>
            <a:ext cx="418407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gn="l" rtl="0">
              <a:buFont typeface="Arial"/>
              <a:buChar char="•"/>
            </a:pPr>
            <a:r>
              <a:rPr lang="en-US" sz="1800" kern="1200">
                <a:solidFill>
                  <a:schemeClr val="tx1"/>
                </a:solidFill>
                <a:latin typeface="Aptos"/>
                <a:ea typeface="+mn-ea"/>
                <a:cs typeface="+mn-cs"/>
              </a:rPr>
              <a:t>Austin – South Congress</a:t>
            </a:r>
          </a:p>
          <a:p>
            <a:pPr marL="228600" indent="-228600" algn="l" rtl="0">
              <a:buFont typeface="Arial"/>
              <a:buChar char="•"/>
            </a:pPr>
            <a:r>
              <a:rPr lang="en-US" sz="1800" kern="1200">
                <a:solidFill>
                  <a:schemeClr val="tx1"/>
                </a:solidFill>
                <a:latin typeface="Aptos"/>
                <a:ea typeface="+mn-ea"/>
                <a:cs typeface="+mn-cs"/>
              </a:rPr>
              <a:t>Seattle – Capitol Hill</a:t>
            </a:r>
          </a:p>
          <a:p>
            <a:pPr marL="228600" indent="-228600" algn="l" rtl="0">
              <a:buFont typeface="Arial"/>
              <a:buChar char="•"/>
            </a:pPr>
            <a:r>
              <a:rPr lang="en-US" sz="1800" kern="1200">
                <a:solidFill>
                  <a:schemeClr val="tx1"/>
                </a:solidFill>
                <a:latin typeface="Aptos"/>
                <a:ea typeface="+mn-ea"/>
                <a:cs typeface="+mn-cs"/>
              </a:rPr>
              <a:t>Miami – Brickell</a:t>
            </a:r>
          </a:p>
          <a:p>
            <a:pPr marL="228600" indent="-228600" algn="l" rtl="0">
              <a:buFont typeface="Arial"/>
              <a:buChar char="•"/>
            </a:pPr>
            <a:r>
              <a:rPr lang="en-US" sz="1800" kern="1200">
                <a:solidFill>
                  <a:schemeClr val="tx1"/>
                </a:solidFill>
                <a:latin typeface="Aptos"/>
                <a:ea typeface="+mn-ea"/>
                <a:cs typeface="+mn-cs"/>
              </a:rPr>
              <a:t>LA – Silver Lake / Santa Monica</a:t>
            </a:r>
          </a:p>
          <a:p>
            <a:pPr algn="ctr"/>
            <a:endParaRPr lang="en-US"/>
          </a:p>
        </p:txBody>
      </p:sp>
      <p:pic>
        <p:nvPicPr>
          <p:cNvPr id="8" name="Picture 7">
            <a:extLst>
              <a:ext uri="{FF2B5EF4-FFF2-40B4-BE49-F238E27FC236}">
                <a16:creationId xmlns:a16="http://schemas.microsoft.com/office/drawing/2014/main" id="{00063FBD-3322-BDA9-339B-4F3118BF5C03}"/>
              </a:ext>
            </a:extLst>
          </p:cNvPr>
          <p:cNvPicPr>
            <a:picLocks noChangeAspect="1"/>
          </p:cNvPicPr>
          <p:nvPr/>
        </p:nvPicPr>
        <p:blipFill>
          <a:blip r:embed="rId2"/>
          <a:stretch>
            <a:fillRect/>
          </a:stretch>
        </p:blipFill>
        <p:spPr>
          <a:xfrm>
            <a:off x="7620830" y="2060354"/>
            <a:ext cx="4413109" cy="4420832"/>
          </a:xfrm>
          <a:prstGeom prst="rect">
            <a:avLst/>
          </a:prstGeom>
        </p:spPr>
      </p:pic>
    </p:spTree>
    <p:extLst>
      <p:ext uri="{BB962C8B-B14F-4D97-AF65-F5344CB8AC3E}">
        <p14:creationId xmlns:p14="http://schemas.microsoft.com/office/powerpoint/2010/main" val="2641225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5EEA14E-E1C9-6911-46CC-E14770526C27}"/>
            </a:ext>
          </a:extLst>
        </p:cNvPr>
        <p:cNvGrpSpPr/>
        <p:nvPr/>
      </p:nvGrpSpPr>
      <p:grpSpPr>
        <a:xfrm>
          <a:off x="0" y="0"/>
          <a:ext cx="0" cy="0"/>
          <a:chOff x="0" y="0"/>
          <a:chExt cx="0" cy="0"/>
        </a:xfrm>
      </p:grpSpPr>
      <p:graphicFrame>
        <p:nvGraphicFramePr>
          <p:cNvPr id="45" name="think-cell data - do not delete" hidden="1">
            <a:extLst>
              <a:ext uri="{FF2B5EF4-FFF2-40B4-BE49-F238E27FC236}">
                <a16:creationId xmlns:a16="http://schemas.microsoft.com/office/drawing/2014/main" id="{031E9916-D1DA-E6A9-1B70-D4D8895D3852}"/>
              </a:ext>
            </a:extLst>
          </p:cNvPr>
          <p:cNvGraphicFramePr>
            <a:graphicFrameLocks/>
          </p:cNvGraphicFramePr>
          <p:nvPr>
            <p:custDataLst>
              <p:tags r:id="rId1"/>
            </p:custDataLst>
            <p:extLst>
              <p:ext uri="{D42A27DB-BD31-4B8C-83A1-F6EECF244321}">
                <p14:modId xmlns:p14="http://schemas.microsoft.com/office/powerpoint/2010/main" val="36258135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5" name="think-cell data - do not delete" hidden="1">
                        <a:extLst>
                          <a:ext uri="{FF2B5EF4-FFF2-40B4-BE49-F238E27FC236}">
                            <a16:creationId xmlns:a16="http://schemas.microsoft.com/office/drawing/2014/main" id="{031E9916-D1DA-E6A9-1B70-D4D8895D385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3CF211BC-FBBA-4689-B5C4-CF42FD6D9686}"/>
              </a:ext>
            </a:extLst>
          </p:cNvPr>
          <p:cNvSpPr>
            <a:spLocks noGrp="1"/>
          </p:cNvSpPr>
          <p:nvPr>
            <p:ph type="body" sz="quarter" idx="13"/>
          </p:nvPr>
        </p:nvSpPr>
        <p:spPr/>
        <p:txBody>
          <a:bodyPr/>
          <a:lstStyle/>
          <a:p>
            <a:endParaRPr lang="en-US"/>
          </a:p>
        </p:txBody>
      </p:sp>
      <p:sp>
        <p:nvSpPr>
          <p:cNvPr id="8" name="Text Placeholder 1">
            <a:extLst>
              <a:ext uri="{FF2B5EF4-FFF2-40B4-BE49-F238E27FC236}">
                <a16:creationId xmlns:a16="http://schemas.microsoft.com/office/drawing/2014/main" id="{8600979C-64A0-F528-8A2C-CA43BC4EBBE6}"/>
              </a:ext>
            </a:extLst>
          </p:cNvPr>
          <p:cNvSpPr>
            <a:spLocks noGrp="1"/>
          </p:cNvSpPr>
          <p:nvPr>
            <p:ph type="body" sz="quarter" idx="11"/>
          </p:nvPr>
        </p:nvSpPr>
        <p:spPr>
          <a:xfrm>
            <a:off x="452719" y="228600"/>
            <a:ext cx="9384007" cy="228600"/>
          </a:xfrm>
          <a:solidFill>
            <a:schemeClr val="bg1"/>
          </a:solidFill>
        </p:spPr>
        <p:txBody>
          <a:bodyPr/>
          <a:lstStyle/>
          <a:p>
            <a:r>
              <a:rPr lang="en-US">
                <a:solidFill>
                  <a:schemeClr val="tx1"/>
                </a:solidFill>
              </a:rPr>
              <a:t>CURRENT GROWTH STRATEGY</a:t>
            </a:r>
          </a:p>
        </p:txBody>
      </p:sp>
      <p:sp>
        <p:nvSpPr>
          <p:cNvPr id="9" name="Text Placeholder 2">
            <a:extLst>
              <a:ext uri="{FF2B5EF4-FFF2-40B4-BE49-F238E27FC236}">
                <a16:creationId xmlns:a16="http://schemas.microsoft.com/office/drawing/2014/main" id="{D14D8117-A1FC-2895-A109-CA35DD125C93}"/>
              </a:ext>
            </a:extLst>
          </p:cNvPr>
          <p:cNvSpPr>
            <a:spLocks noGrp="1"/>
          </p:cNvSpPr>
          <p:nvPr>
            <p:ph type="body" sz="quarter" idx="10"/>
          </p:nvPr>
        </p:nvSpPr>
        <p:spPr>
          <a:xfrm>
            <a:off x="452719" y="493059"/>
            <a:ext cx="9384008" cy="685800"/>
          </a:xfrm>
          <a:solidFill>
            <a:srgbClr val="F9D000"/>
          </a:solidFill>
        </p:spPr>
        <p:txBody>
          <a:bodyPr/>
          <a:lstStyle/>
          <a:p>
            <a:r>
              <a:rPr lang="en-US">
                <a:solidFill>
                  <a:schemeClr val="tx1"/>
                </a:solidFill>
              </a:rPr>
              <a:t>CAVA’s current growth plan proses human capital and operational risk</a:t>
            </a:r>
          </a:p>
        </p:txBody>
      </p:sp>
      <p:pic>
        <p:nvPicPr>
          <p:cNvPr id="21" name="Picture 20">
            <a:extLst>
              <a:ext uri="{FF2B5EF4-FFF2-40B4-BE49-F238E27FC236}">
                <a16:creationId xmlns:a16="http://schemas.microsoft.com/office/drawing/2014/main" id="{4ECDC803-5C02-365F-734F-CFDDCB9410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44400" y="2960370"/>
            <a:ext cx="2214263" cy="3321395"/>
          </a:xfrm>
          <a:prstGeom prst="rect">
            <a:avLst/>
          </a:prstGeom>
        </p:spPr>
      </p:pic>
      <p:sp>
        <p:nvSpPr>
          <p:cNvPr id="70" name="Text Placeholder 2">
            <a:extLst>
              <a:ext uri="{FF2B5EF4-FFF2-40B4-BE49-F238E27FC236}">
                <a16:creationId xmlns:a16="http://schemas.microsoft.com/office/drawing/2014/main" id="{D24DFDEC-92BA-7E64-635B-28C18F07F32C}"/>
              </a:ext>
            </a:extLst>
          </p:cNvPr>
          <p:cNvSpPr txBox="1">
            <a:spLocks/>
          </p:cNvSpPr>
          <p:nvPr/>
        </p:nvSpPr>
        <p:spPr>
          <a:xfrm>
            <a:off x="8097049" y="6063805"/>
            <a:ext cx="3660960" cy="874698"/>
          </a:xfrm>
          <a:prstGeom prst="rect">
            <a:avLst/>
          </a:prstGeom>
        </p:spPr>
        <p:txBody>
          <a:bodyPr lIns="0" tIns="0" rIns="0" bIns="0" anchor="ctr" anchorCtr="0"/>
          <a:lstStyle>
            <a:lvl1pPr marL="0" indent="0" algn="l" defTabSz="914400" rtl="0" eaLnBrk="1" latinLnBrk="0" hangingPunct="1">
              <a:lnSpc>
                <a:spcPts val="2400"/>
              </a:lnSpc>
              <a:spcBef>
                <a:spcPts val="1000"/>
              </a:spcBef>
              <a:buFont typeface="Arial" panose="020B0604020202020204" pitchFamily="34" charset="0"/>
              <a:buNone/>
              <a:defRPr sz="2400" kern="120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600">
              <a:solidFill>
                <a:schemeClr val="tx2"/>
              </a:solidFill>
            </a:endParaRPr>
          </a:p>
        </p:txBody>
      </p:sp>
      <p:sp>
        <p:nvSpPr>
          <p:cNvPr id="19" name="Rectangle 18">
            <a:extLst>
              <a:ext uri="{FF2B5EF4-FFF2-40B4-BE49-F238E27FC236}">
                <a16:creationId xmlns:a16="http://schemas.microsoft.com/office/drawing/2014/main" id="{1C4685FF-8252-660A-EFD2-2E9B1841F662}"/>
              </a:ext>
            </a:extLst>
          </p:cNvPr>
          <p:cNvSpPr/>
          <p:nvPr/>
        </p:nvSpPr>
        <p:spPr>
          <a:xfrm>
            <a:off x="452718" y="1422605"/>
            <a:ext cx="1998933" cy="1095307"/>
          </a:xfrm>
          <a:prstGeom prst="rect">
            <a:avLst/>
          </a:prstGeom>
          <a:solidFill>
            <a:srgbClr val="D8EC5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Calibri" panose="020F0502020204030204" pitchFamily="34" charset="0"/>
              <a:ea typeface="Calibri" panose="020F0502020204030204" pitchFamily="34" charset="0"/>
              <a:cs typeface="Calibri" panose="020F0502020204030204" pitchFamily="34" charset="0"/>
            </a:endParaRPr>
          </a:p>
          <a:p>
            <a:pPr algn="ctr"/>
            <a:endParaRPr lang="en-US" sz="1400">
              <a:latin typeface="Calibri" panose="020F0502020204030204" pitchFamily="34" charset="0"/>
              <a:ea typeface="Calibri" panose="020F0502020204030204" pitchFamily="34" charset="0"/>
              <a:cs typeface="Calibri" panose="020F0502020204030204" pitchFamily="34" charset="0"/>
            </a:endParaRPr>
          </a:p>
          <a:p>
            <a:pPr algn="ctr"/>
            <a:endParaRPr lang="en-US" sz="1400">
              <a:latin typeface="Calibri" panose="020F0502020204030204" pitchFamily="34" charset="0"/>
              <a:ea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B184189D-DDD8-4AD8-4DAC-E359ECB48316}"/>
              </a:ext>
            </a:extLst>
          </p:cNvPr>
          <p:cNvSpPr/>
          <p:nvPr/>
        </p:nvSpPr>
        <p:spPr>
          <a:xfrm>
            <a:off x="452718" y="3885834"/>
            <a:ext cx="1998933" cy="1095307"/>
          </a:xfrm>
          <a:prstGeom prst="rect">
            <a:avLst/>
          </a:prstGeom>
          <a:solidFill>
            <a:srgbClr val="D8EC5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Complications</a:t>
            </a:r>
          </a:p>
          <a:p>
            <a:pPr algn="ctr"/>
            <a:endParaRPr lang="en-US" sz="1400">
              <a:latin typeface="Calibri" panose="020F0502020204030204" pitchFamily="34" charset="0"/>
              <a:ea typeface="Calibri" panose="020F0502020204030204" pitchFamily="34" charset="0"/>
              <a:cs typeface="Calibri" panose="020F0502020204030204" pitchFamily="34" charset="0"/>
            </a:endParaRPr>
          </a:p>
          <a:p>
            <a:pPr algn="ctr"/>
            <a:endParaRPr lang="en-US" sz="1400">
              <a:latin typeface="Calibri" panose="020F0502020204030204" pitchFamily="34" charset="0"/>
              <a:ea typeface="Calibri" panose="020F0502020204030204" pitchFamily="34" charset="0"/>
              <a:cs typeface="Calibri" panose="020F0502020204030204" pitchFamily="34" charset="0"/>
            </a:endParaRPr>
          </a:p>
          <a:p>
            <a:pPr algn="ctr"/>
            <a:endParaRPr lang="en-US" sz="1400">
              <a:latin typeface="Calibri" panose="020F0502020204030204" pitchFamily="34" charset="0"/>
              <a:ea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FE5E005D-5A6A-40A6-3B3F-5143E46E44BE}"/>
              </a:ext>
            </a:extLst>
          </p:cNvPr>
          <p:cNvSpPr/>
          <p:nvPr/>
        </p:nvSpPr>
        <p:spPr>
          <a:xfrm>
            <a:off x="462166" y="5112871"/>
            <a:ext cx="1998933" cy="1095307"/>
          </a:xfrm>
          <a:prstGeom prst="rect">
            <a:avLst/>
          </a:prstGeom>
          <a:solidFill>
            <a:srgbClr val="D8EC5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Key Question</a:t>
            </a:r>
          </a:p>
          <a:p>
            <a:pPr algn="ctr"/>
            <a:endParaRPr lang="en-US" sz="1400">
              <a:latin typeface="Calibri" panose="020F0502020204030204" pitchFamily="34" charset="0"/>
              <a:ea typeface="Calibri" panose="020F0502020204030204" pitchFamily="34" charset="0"/>
              <a:cs typeface="Calibri" panose="020F0502020204030204" pitchFamily="34" charset="0"/>
            </a:endParaRPr>
          </a:p>
          <a:p>
            <a:pPr algn="ctr"/>
            <a:endParaRPr lang="en-US" sz="1400">
              <a:latin typeface="Calibri" panose="020F0502020204030204" pitchFamily="34" charset="0"/>
              <a:ea typeface="Calibri" panose="020F0502020204030204" pitchFamily="34" charset="0"/>
              <a:cs typeface="Calibri" panose="020F0502020204030204" pitchFamily="34" charset="0"/>
            </a:endParaRPr>
          </a:p>
          <a:p>
            <a:pPr algn="ctr"/>
            <a:endParaRPr lang="en-US" sz="1400">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F81ABFD7-6814-BA65-DB7A-595626780F98}"/>
              </a:ext>
            </a:extLst>
          </p:cNvPr>
          <p:cNvSpPr/>
          <p:nvPr/>
        </p:nvSpPr>
        <p:spPr>
          <a:xfrm>
            <a:off x="452718" y="2649643"/>
            <a:ext cx="1998933" cy="1095307"/>
          </a:xfrm>
          <a:prstGeom prst="rect">
            <a:avLst/>
          </a:prstGeom>
          <a:solidFill>
            <a:srgbClr val="D8EC5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Current Methodology </a:t>
            </a:r>
          </a:p>
          <a:p>
            <a:pPr algn="ctr"/>
            <a:endParaRPr lang="en-US" sz="1400">
              <a:latin typeface="Calibri" panose="020F0502020204030204" pitchFamily="34" charset="0"/>
              <a:ea typeface="Calibri" panose="020F0502020204030204" pitchFamily="34" charset="0"/>
              <a:cs typeface="Calibri" panose="020F0502020204030204" pitchFamily="34" charset="0"/>
            </a:endParaRPr>
          </a:p>
          <a:p>
            <a:pPr algn="ctr"/>
            <a:endParaRPr lang="en-US" sz="1400">
              <a:latin typeface="Calibri" panose="020F0502020204030204" pitchFamily="34" charset="0"/>
              <a:ea typeface="Calibri" panose="020F0502020204030204" pitchFamily="34" charset="0"/>
              <a:cs typeface="Calibri" panose="020F0502020204030204" pitchFamily="34" charset="0"/>
            </a:endParaRPr>
          </a:p>
          <a:p>
            <a:pPr algn="ctr"/>
            <a:endParaRPr lang="en-US" sz="1400">
              <a:latin typeface="Calibri" panose="020F0502020204030204" pitchFamily="34" charset="0"/>
              <a:ea typeface="Calibri" panose="020F0502020204030204" pitchFamily="34" charset="0"/>
              <a:cs typeface="Calibri" panose="020F0502020204030204" pitchFamily="34" charset="0"/>
            </a:endParaRPr>
          </a:p>
        </p:txBody>
      </p:sp>
      <p:pic>
        <p:nvPicPr>
          <p:cNvPr id="24" name="Graphic 23" descr="Puzzle with solid fill">
            <a:extLst>
              <a:ext uri="{FF2B5EF4-FFF2-40B4-BE49-F238E27FC236}">
                <a16:creationId xmlns:a16="http://schemas.microsoft.com/office/drawing/2014/main" id="{A6C40C7B-88A6-B8FA-BB3D-465C719FAD9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220938" y="3141299"/>
            <a:ext cx="457200" cy="457200"/>
          </a:xfrm>
          <a:prstGeom prst="rect">
            <a:avLst/>
          </a:prstGeom>
        </p:spPr>
      </p:pic>
      <p:pic>
        <p:nvPicPr>
          <p:cNvPr id="25" name="Graphic 24" descr="Question mark with solid fill">
            <a:extLst>
              <a:ext uri="{FF2B5EF4-FFF2-40B4-BE49-F238E27FC236}">
                <a16:creationId xmlns:a16="http://schemas.microsoft.com/office/drawing/2014/main" id="{F12CD1D8-A92F-C24B-DCDB-84857C6DC48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951715" y="5776470"/>
            <a:ext cx="457200" cy="457200"/>
          </a:xfrm>
          <a:prstGeom prst="rect">
            <a:avLst/>
          </a:prstGeom>
        </p:spPr>
      </p:pic>
      <p:pic>
        <p:nvPicPr>
          <p:cNvPr id="26" name="Graphic 25" descr="Lightning with solid fill">
            <a:extLst>
              <a:ext uri="{FF2B5EF4-FFF2-40B4-BE49-F238E27FC236}">
                <a16:creationId xmlns:a16="http://schemas.microsoft.com/office/drawing/2014/main" id="{8B369F3C-5647-4976-03A1-19509D89F45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219007" y="4375856"/>
            <a:ext cx="457200" cy="457200"/>
          </a:xfrm>
          <a:prstGeom prst="rect">
            <a:avLst/>
          </a:prstGeom>
        </p:spPr>
      </p:pic>
      <p:sp>
        <p:nvSpPr>
          <p:cNvPr id="28" name="Rectangle 27">
            <a:extLst>
              <a:ext uri="{FF2B5EF4-FFF2-40B4-BE49-F238E27FC236}">
                <a16:creationId xmlns:a16="http://schemas.microsoft.com/office/drawing/2014/main" id="{7B90EA3B-66BF-3B87-7F8F-A7C256274FFD}"/>
              </a:ext>
            </a:extLst>
          </p:cNvPr>
          <p:cNvSpPr/>
          <p:nvPr/>
        </p:nvSpPr>
        <p:spPr>
          <a:xfrm>
            <a:off x="2451650" y="1422605"/>
            <a:ext cx="9280909" cy="1095307"/>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5760" rtlCol="0" anchor="ctr"/>
          <a:lstStyle/>
          <a:p>
            <a:r>
              <a:rPr lang="en-US" sz="14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[Context of the client as it relates to the issue at hand]</a:t>
            </a:r>
          </a:p>
        </p:txBody>
      </p:sp>
      <p:sp>
        <p:nvSpPr>
          <p:cNvPr id="29" name="Rectangle 28">
            <a:extLst>
              <a:ext uri="{FF2B5EF4-FFF2-40B4-BE49-F238E27FC236}">
                <a16:creationId xmlns:a16="http://schemas.microsoft.com/office/drawing/2014/main" id="{3B9DCB09-639F-1773-825B-C86E1F8D024F}"/>
              </a:ext>
            </a:extLst>
          </p:cNvPr>
          <p:cNvSpPr/>
          <p:nvPr/>
        </p:nvSpPr>
        <p:spPr>
          <a:xfrm>
            <a:off x="2446145" y="5112870"/>
            <a:ext cx="9280909" cy="1095307"/>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5760" rtlCol="0" anchor="ctr"/>
          <a:lstStyle/>
          <a:p>
            <a:r>
              <a:rPr lang="en-US" sz="14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[Goal of the client with important considerations]</a:t>
            </a:r>
          </a:p>
        </p:txBody>
      </p:sp>
      <p:sp>
        <p:nvSpPr>
          <p:cNvPr id="30" name="Rectangle 29">
            <a:extLst>
              <a:ext uri="{FF2B5EF4-FFF2-40B4-BE49-F238E27FC236}">
                <a16:creationId xmlns:a16="http://schemas.microsoft.com/office/drawing/2014/main" id="{237E681E-3E42-26E6-E7DD-1A5E1EE1FD94}"/>
              </a:ext>
            </a:extLst>
          </p:cNvPr>
          <p:cNvSpPr/>
          <p:nvPr/>
        </p:nvSpPr>
        <p:spPr>
          <a:xfrm>
            <a:off x="2448288" y="2649642"/>
            <a:ext cx="3090672" cy="1095307"/>
          </a:xfrm>
          <a:prstGeom prst="rect">
            <a:avLst/>
          </a:prstGeom>
          <a:solidFill>
            <a:schemeClr val="bg1"/>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1. Identify </a:t>
            </a:r>
          </a:p>
          <a:p>
            <a:pPr algn="ctr"/>
            <a:r>
              <a:rPr lang="en-US" sz="14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Third party optimization model pin-points locations based on internal data</a:t>
            </a:r>
          </a:p>
        </p:txBody>
      </p:sp>
      <p:sp>
        <p:nvSpPr>
          <p:cNvPr id="31" name="Rectangle 30">
            <a:extLst>
              <a:ext uri="{FF2B5EF4-FFF2-40B4-BE49-F238E27FC236}">
                <a16:creationId xmlns:a16="http://schemas.microsoft.com/office/drawing/2014/main" id="{CF33BD1A-75BF-7FBA-2296-209FB1B011BD}"/>
              </a:ext>
            </a:extLst>
          </p:cNvPr>
          <p:cNvSpPr/>
          <p:nvPr/>
        </p:nvSpPr>
        <p:spPr>
          <a:xfrm>
            <a:off x="5545088" y="2649642"/>
            <a:ext cx="3090672" cy="1095307"/>
          </a:xfrm>
          <a:prstGeom prst="rect">
            <a:avLst/>
          </a:prstGeom>
          <a:solidFill>
            <a:schemeClr val="bg1"/>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2. Adapt</a:t>
            </a:r>
          </a:p>
          <a:p>
            <a:pPr algn="ctr"/>
            <a:r>
              <a:rPr lang="en-US" sz="14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Local “deal-makers” mold the third party model’s recommendations</a:t>
            </a:r>
          </a:p>
        </p:txBody>
      </p:sp>
      <p:sp>
        <p:nvSpPr>
          <p:cNvPr id="32" name="Rectangle 31">
            <a:extLst>
              <a:ext uri="{FF2B5EF4-FFF2-40B4-BE49-F238E27FC236}">
                <a16:creationId xmlns:a16="http://schemas.microsoft.com/office/drawing/2014/main" id="{277D5ECD-67F1-D648-E962-F07D2017F181}"/>
              </a:ext>
            </a:extLst>
          </p:cNvPr>
          <p:cNvSpPr/>
          <p:nvPr/>
        </p:nvSpPr>
        <p:spPr>
          <a:xfrm>
            <a:off x="8641887" y="2649642"/>
            <a:ext cx="3090672" cy="1095307"/>
          </a:xfrm>
          <a:prstGeom prst="rect">
            <a:avLst/>
          </a:prstGeom>
          <a:solidFill>
            <a:schemeClr val="bg1"/>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3. Plan</a:t>
            </a:r>
          </a:p>
          <a:p>
            <a:pPr algn="ctr"/>
            <a:r>
              <a:rPr lang="en-US" sz="14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Future targets are put into a 2-year execution pipeline </a:t>
            </a:r>
          </a:p>
        </p:txBody>
      </p:sp>
      <p:sp>
        <p:nvSpPr>
          <p:cNvPr id="33" name="Rectangle 32">
            <a:extLst>
              <a:ext uri="{FF2B5EF4-FFF2-40B4-BE49-F238E27FC236}">
                <a16:creationId xmlns:a16="http://schemas.microsoft.com/office/drawing/2014/main" id="{F7CBF362-D257-D49B-53FB-73BEFE118335}"/>
              </a:ext>
            </a:extLst>
          </p:cNvPr>
          <p:cNvSpPr/>
          <p:nvPr/>
        </p:nvSpPr>
        <p:spPr>
          <a:xfrm>
            <a:off x="2448288" y="3885834"/>
            <a:ext cx="4645958" cy="1095307"/>
          </a:xfrm>
          <a:prstGeom prst="rect">
            <a:avLst/>
          </a:prstGeom>
          <a:solidFill>
            <a:schemeClr val="bg1"/>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C00000"/>
                </a:solidFill>
                <a:latin typeface="Calibri"/>
                <a:ea typeface="Calibri"/>
                <a:cs typeface="Calibri"/>
              </a:rPr>
              <a:t>Misaligned People</a:t>
            </a:r>
          </a:p>
          <a:p>
            <a:pPr algn="ctr"/>
            <a:r>
              <a:rPr lang="en-US" sz="1400">
                <a:solidFill>
                  <a:schemeClr val="tx1">
                    <a:lumMod val="95000"/>
                    <a:lumOff val="5000"/>
                  </a:schemeClr>
                </a:solidFill>
                <a:latin typeface="Calibri"/>
                <a:ea typeface="Calibri"/>
                <a:cs typeface="Calibri"/>
              </a:rPr>
              <a:t>Sustaining “Mediterranean Hospitality,” the core philosophy of CAVA, through scale is nearly impossible if training is rushed or flawed</a:t>
            </a:r>
          </a:p>
        </p:txBody>
      </p:sp>
      <p:sp>
        <p:nvSpPr>
          <p:cNvPr id="34" name="Rectangle 33">
            <a:extLst>
              <a:ext uri="{FF2B5EF4-FFF2-40B4-BE49-F238E27FC236}">
                <a16:creationId xmlns:a16="http://schemas.microsoft.com/office/drawing/2014/main" id="{D956A71A-6371-A3C0-767E-D7A19A910436}"/>
              </a:ext>
            </a:extLst>
          </p:cNvPr>
          <p:cNvSpPr/>
          <p:nvPr/>
        </p:nvSpPr>
        <p:spPr>
          <a:xfrm>
            <a:off x="7086600" y="3885834"/>
            <a:ext cx="4645958" cy="1095307"/>
          </a:xfrm>
          <a:prstGeom prst="rect">
            <a:avLst/>
          </a:prstGeom>
          <a:solidFill>
            <a:schemeClr val="bg1"/>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C00000"/>
                </a:solidFill>
                <a:latin typeface="Calibri"/>
                <a:ea typeface="Calibri"/>
                <a:cs typeface="Calibri"/>
              </a:rPr>
              <a:t>Misaligned Operations</a:t>
            </a:r>
          </a:p>
          <a:p>
            <a:pPr algn="ctr"/>
            <a:r>
              <a:rPr lang="en-US" sz="14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As the primary operational hub is located in the D.C. area, westward expansion poses serious quality and timeliness risks </a:t>
            </a:r>
          </a:p>
        </p:txBody>
      </p:sp>
      <p:pic>
        <p:nvPicPr>
          <p:cNvPr id="9218" name="Picture 2" descr="Jeff Gaul Chief Development Officer Headshot">
            <a:extLst>
              <a:ext uri="{FF2B5EF4-FFF2-40B4-BE49-F238E27FC236}">
                <a16:creationId xmlns:a16="http://schemas.microsoft.com/office/drawing/2014/main" id="{6E070356-9889-65DE-F24A-CBE3790B27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00" y="1524000"/>
            <a:ext cx="842124" cy="889133"/>
          </a:xfrm>
          <a:prstGeom prst="rect">
            <a:avLst/>
          </a:prstGeom>
          <a:noFill/>
          <a:extLst>
            <a:ext uri="{909E8E84-426E-40DD-AFC4-6F175D3DCCD1}">
              <a14:hiddenFill xmlns:a14="http://schemas.microsoft.com/office/drawing/2010/main">
                <a:solidFill>
                  <a:srgbClr val="FFFFFF"/>
                </a:solidFill>
              </a14:hiddenFill>
            </a:ext>
          </a:extLst>
        </p:spPr>
      </p:pic>
      <p:pic>
        <p:nvPicPr>
          <p:cNvPr id="36" name="Graphic 35" descr="Question mark with solid fill">
            <a:extLst>
              <a:ext uri="{FF2B5EF4-FFF2-40B4-BE49-F238E27FC236}">
                <a16:creationId xmlns:a16="http://schemas.microsoft.com/office/drawing/2014/main" id="{9B79F787-EE4F-ECE5-A71F-6246F9FB81F2}"/>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1219007" y="5562600"/>
            <a:ext cx="457200" cy="457200"/>
          </a:xfrm>
          <a:prstGeom prst="rect">
            <a:avLst/>
          </a:prstGeom>
        </p:spPr>
      </p:pic>
    </p:spTree>
    <p:extLst>
      <p:ext uri="{BB962C8B-B14F-4D97-AF65-F5344CB8AC3E}">
        <p14:creationId xmlns:p14="http://schemas.microsoft.com/office/powerpoint/2010/main" val="3323271277"/>
      </p:ext>
    </p:extLst>
  </p:cSld>
  <p:clrMapOvr>
    <a:masterClrMapping/>
  </p:clrMapOvr>
  <p:extLst>
    <p:ext uri="{6950BFC3-D8DA-4A85-94F7-54DA5524770B}">
      <p188:commentRel xmlns:p188="http://schemas.microsoft.com/office/powerpoint/2018/8/main" r:id="rId4"/>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85DD3-7571-23F2-56C2-8B0B5A15AA4A}"/>
            </a:ext>
          </a:extLst>
        </p:cNvPr>
        <p:cNvGrpSpPr/>
        <p:nvPr/>
      </p:nvGrpSpPr>
      <p:grpSpPr>
        <a:xfrm>
          <a:off x="0" y="0"/>
          <a:ext cx="0" cy="0"/>
          <a:chOff x="0" y="0"/>
          <a:chExt cx="0" cy="0"/>
        </a:xfrm>
      </p:grpSpPr>
      <p:graphicFrame>
        <p:nvGraphicFramePr>
          <p:cNvPr id="45" name="think-cell data - do not delete" hidden="1">
            <a:extLst>
              <a:ext uri="{FF2B5EF4-FFF2-40B4-BE49-F238E27FC236}">
                <a16:creationId xmlns:a16="http://schemas.microsoft.com/office/drawing/2014/main" id="{753D5DA9-D445-449F-5B83-ECB835D8DC04}"/>
              </a:ext>
            </a:extLst>
          </p:cNvPr>
          <p:cNvGraphicFramePr>
            <a:graphicFrameLocks/>
          </p:cNvGraphicFramePr>
          <p:nvPr>
            <p:custDataLst>
              <p:tags r:id="rId1"/>
            </p:custDataLst>
            <p:extLst>
              <p:ext uri="{D42A27DB-BD31-4B8C-83A1-F6EECF244321}">
                <p14:modId xmlns:p14="http://schemas.microsoft.com/office/powerpoint/2010/main" val="2751810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5" name="think-cell data - do not delete" hidden="1">
                        <a:extLst>
                          <a:ext uri="{FF2B5EF4-FFF2-40B4-BE49-F238E27FC236}">
                            <a16:creationId xmlns:a16="http://schemas.microsoft.com/office/drawing/2014/main" id="{753D5DA9-D445-449F-5B83-ECB835D8DC0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8" name="Rectangle 117">
            <a:extLst>
              <a:ext uri="{FF2B5EF4-FFF2-40B4-BE49-F238E27FC236}">
                <a16:creationId xmlns:a16="http://schemas.microsoft.com/office/drawing/2014/main" id="{6AC0CFD6-8097-9017-61B1-85F1152106F4}"/>
              </a:ext>
            </a:extLst>
          </p:cNvPr>
          <p:cNvSpPr/>
          <p:nvPr/>
        </p:nvSpPr>
        <p:spPr>
          <a:xfrm>
            <a:off x="3910865" y="2659817"/>
            <a:ext cx="7768868" cy="2550328"/>
          </a:xfrm>
          <a:prstGeom prst="rect">
            <a:avLst/>
          </a:prstGeom>
          <a:noFill/>
          <a:ln w="9525">
            <a:solidFill>
              <a:srgbClr val="7F7F7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5B739F8E-6412-1E53-7524-F597A13D32A6}"/>
              </a:ext>
            </a:extLst>
          </p:cNvPr>
          <p:cNvSpPr>
            <a:spLocks noGrp="1"/>
          </p:cNvSpPr>
          <p:nvPr>
            <p:ph type="body" sz="quarter" idx="13"/>
          </p:nvPr>
        </p:nvSpPr>
        <p:spPr/>
        <p:txBody>
          <a:bodyPr/>
          <a:lstStyle/>
          <a:p>
            <a:r>
              <a:rPr lang="en-US"/>
              <a:t>Internal analysis</a:t>
            </a:r>
          </a:p>
        </p:txBody>
      </p:sp>
      <p:sp>
        <p:nvSpPr>
          <p:cNvPr id="8" name="Text Placeholder 1">
            <a:extLst>
              <a:ext uri="{FF2B5EF4-FFF2-40B4-BE49-F238E27FC236}">
                <a16:creationId xmlns:a16="http://schemas.microsoft.com/office/drawing/2014/main" id="{CD5D572F-8FA3-6A2C-0AB6-0D0A49C20399}"/>
              </a:ext>
            </a:extLst>
          </p:cNvPr>
          <p:cNvSpPr>
            <a:spLocks noGrp="1"/>
          </p:cNvSpPr>
          <p:nvPr>
            <p:ph type="body" sz="quarter" idx="11"/>
          </p:nvPr>
        </p:nvSpPr>
        <p:spPr>
          <a:xfrm>
            <a:off x="452719" y="228600"/>
            <a:ext cx="9384007" cy="228600"/>
          </a:xfrm>
          <a:solidFill>
            <a:schemeClr val="bg1"/>
          </a:solidFill>
        </p:spPr>
        <p:txBody>
          <a:bodyPr/>
          <a:lstStyle/>
          <a:p>
            <a:r>
              <a:rPr lang="en-US">
                <a:solidFill>
                  <a:schemeClr val="tx1"/>
                </a:solidFill>
              </a:rPr>
              <a:t>EXECUTIVE SUMMARY</a:t>
            </a:r>
          </a:p>
        </p:txBody>
      </p:sp>
      <p:sp>
        <p:nvSpPr>
          <p:cNvPr id="9" name="Text Placeholder 2">
            <a:extLst>
              <a:ext uri="{FF2B5EF4-FFF2-40B4-BE49-F238E27FC236}">
                <a16:creationId xmlns:a16="http://schemas.microsoft.com/office/drawing/2014/main" id="{B09F591B-5A3A-9069-DAB5-392504E2F697}"/>
              </a:ext>
            </a:extLst>
          </p:cNvPr>
          <p:cNvSpPr>
            <a:spLocks noGrp="1"/>
          </p:cNvSpPr>
          <p:nvPr>
            <p:ph type="body" sz="quarter" idx="10"/>
          </p:nvPr>
        </p:nvSpPr>
        <p:spPr>
          <a:xfrm>
            <a:off x="452719" y="493059"/>
            <a:ext cx="9384008" cy="685800"/>
          </a:xfrm>
          <a:solidFill>
            <a:srgbClr val="F9D000"/>
          </a:solidFill>
        </p:spPr>
        <p:txBody>
          <a:bodyPr/>
          <a:lstStyle/>
          <a:p>
            <a:r>
              <a:rPr lang="en-US" dirty="0">
                <a:solidFill>
                  <a:schemeClr val="tx1"/>
                </a:solidFill>
              </a:rPr>
              <a:t>CAVA must implement the </a:t>
            </a:r>
            <a:r>
              <a:rPr lang="en-US" i="1" dirty="0" err="1">
                <a:solidFill>
                  <a:schemeClr val="tx1"/>
                </a:solidFill>
              </a:rPr>
              <a:t>Harrisa</a:t>
            </a:r>
            <a:r>
              <a:rPr lang="en-US" i="1" dirty="0">
                <a:solidFill>
                  <a:schemeClr val="tx1"/>
                </a:solidFill>
              </a:rPr>
              <a:t> Strategy </a:t>
            </a:r>
            <a:r>
              <a:rPr lang="en-US" dirty="0">
                <a:solidFill>
                  <a:schemeClr val="tx1"/>
                </a:solidFill>
              </a:rPr>
              <a:t>to reach their existing 1000+ store goal by 2031 with better operating margins </a:t>
            </a:r>
            <a:endParaRPr lang="en-US" i="1" dirty="0">
              <a:solidFill>
                <a:schemeClr val="tx1"/>
              </a:solidFill>
            </a:endParaRPr>
          </a:p>
        </p:txBody>
      </p:sp>
      <p:pic>
        <p:nvPicPr>
          <p:cNvPr id="21" name="Picture 20">
            <a:extLst>
              <a:ext uri="{FF2B5EF4-FFF2-40B4-BE49-F238E27FC236}">
                <a16:creationId xmlns:a16="http://schemas.microsoft.com/office/drawing/2014/main" id="{236F2456-5377-998C-3EC9-8EF2C49680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44400" y="2960370"/>
            <a:ext cx="2214263" cy="3321395"/>
          </a:xfrm>
          <a:prstGeom prst="rect">
            <a:avLst/>
          </a:prstGeom>
        </p:spPr>
      </p:pic>
      <p:sp>
        <p:nvSpPr>
          <p:cNvPr id="70" name="Text Placeholder 2">
            <a:extLst>
              <a:ext uri="{FF2B5EF4-FFF2-40B4-BE49-F238E27FC236}">
                <a16:creationId xmlns:a16="http://schemas.microsoft.com/office/drawing/2014/main" id="{AD76EB71-40B6-BCF2-A1C9-C618C11465B4}"/>
              </a:ext>
            </a:extLst>
          </p:cNvPr>
          <p:cNvSpPr txBox="1">
            <a:spLocks/>
          </p:cNvSpPr>
          <p:nvPr/>
        </p:nvSpPr>
        <p:spPr>
          <a:xfrm>
            <a:off x="8097049" y="6063805"/>
            <a:ext cx="3660960" cy="874698"/>
          </a:xfrm>
          <a:prstGeom prst="rect">
            <a:avLst/>
          </a:prstGeom>
        </p:spPr>
        <p:txBody>
          <a:bodyPr lIns="0" tIns="0" rIns="0" bIns="0" anchor="ctr" anchorCtr="0"/>
          <a:lstStyle>
            <a:lvl1pPr marL="0" indent="0" algn="l" defTabSz="914400" rtl="0" eaLnBrk="1" latinLnBrk="0" hangingPunct="1">
              <a:lnSpc>
                <a:spcPts val="2400"/>
              </a:lnSpc>
              <a:spcBef>
                <a:spcPts val="1000"/>
              </a:spcBef>
              <a:buFont typeface="Arial" panose="020B0604020202020204" pitchFamily="34" charset="0"/>
              <a:buNone/>
              <a:defRPr sz="2400" kern="120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600">
              <a:solidFill>
                <a:schemeClr val="tx2"/>
              </a:solidFill>
            </a:endParaRPr>
          </a:p>
        </p:txBody>
      </p:sp>
      <p:sp>
        <p:nvSpPr>
          <p:cNvPr id="28" name="Rectangle 27">
            <a:extLst>
              <a:ext uri="{FF2B5EF4-FFF2-40B4-BE49-F238E27FC236}">
                <a16:creationId xmlns:a16="http://schemas.microsoft.com/office/drawing/2014/main" id="{6ADC5658-D84D-7003-E384-EF2DEFE6DA31}"/>
              </a:ext>
            </a:extLst>
          </p:cNvPr>
          <p:cNvSpPr/>
          <p:nvPr/>
        </p:nvSpPr>
        <p:spPr>
          <a:xfrm>
            <a:off x="692286" y="7107895"/>
            <a:ext cx="3098472" cy="47547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Central Production &amp; Training Academy </a:t>
            </a:r>
          </a:p>
        </p:txBody>
      </p:sp>
      <p:sp>
        <p:nvSpPr>
          <p:cNvPr id="38" name="TextBox 37">
            <a:extLst>
              <a:ext uri="{FF2B5EF4-FFF2-40B4-BE49-F238E27FC236}">
                <a16:creationId xmlns:a16="http://schemas.microsoft.com/office/drawing/2014/main" id="{FFD9B870-89C8-0AA2-EF28-93A351307F62}"/>
              </a:ext>
            </a:extLst>
          </p:cNvPr>
          <p:cNvSpPr txBox="1"/>
          <p:nvPr/>
        </p:nvSpPr>
        <p:spPr>
          <a:xfrm>
            <a:off x="-3365142" y="4508675"/>
            <a:ext cx="3252057" cy="815608"/>
          </a:xfrm>
          <a:prstGeom prst="rect">
            <a:avLst/>
          </a:prstGeom>
          <a:noFill/>
          <a:ln w="6350" cap="flat" cmpd="sng" algn="ctr">
            <a:noFill/>
            <a:prstDash val="soli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indent="-144000">
              <a:lnSpc>
                <a:spcPct val="93000"/>
              </a:lnSpc>
              <a:spcAft>
                <a:spcPts val="0"/>
              </a:spcAft>
              <a:buSzPct val="100000"/>
              <a:buNone/>
              <a:defRPr sz="1100">
                <a:solidFill>
                  <a:srgbClr val="2F363B"/>
                </a:solidFill>
                <a:latin typeface="Arial" panose="020B0604020202020204" pitchFamily="34" charset="0"/>
              </a:defRPr>
            </a:lvl1pPr>
            <a:lvl2pPr marL="0" lvl="1" indent="0">
              <a:lnSpc>
                <a:spcPct val="93000"/>
              </a:lnSpc>
              <a:spcAft>
                <a:spcPts val="0"/>
              </a:spcAft>
              <a:buSzPct val="100000"/>
              <a:buChar char="​"/>
              <a:defRPr sz="1100">
                <a:solidFill>
                  <a:srgbClr val="2F363B"/>
                </a:solidFill>
                <a:latin typeface="Arial" panose="020B0604020202020204" pitchFamily="34" charset="0"/>
              </a:defRPr>
            </a:lvl2pPr>
            <a:lvl3pPr marL="139303" lvl="2" indent="-139303">
              <a:lnSpc>
                <a:spcPct val="93000"/>
              </a:lnSpc>
              <a:spcAft>
                <a:spcPts val="0"/>
              </a:spcAft>
              <a:buSzPct val="100000"/>
              <a:defRPr sz="1100">
                <a:solidFill>
                  <a:srgbClr val="2F363B"/>
                </a:solidFill>
                <a:latin typeface="Arial" panose="020B0604020202020204" pitchFamily="34" charset="0"/>
              </a:defRPr>
            </a:lvl3pPr>
            <a:lvl4pPr marL="185738" lvl="3" indent="-185738">
              <a:lnSpc>
                <a:spcPct val="93000"/>
              </a:lnSpc>
              <a:spcAft>
                <a:spcPts val="0"/>
              </a:spcAft>
              <a:buSzPct val="100000"/>
              <a:buFont typeface="+mj-lt"/>
              <a:buAutoNum type="arabicPeriod"/>
              <a:defRPr sz="1100">
                <a:solidFill>
                  <a:srgbClr val="2F363B"/>
                </a:solidFill>
                <a:latin typeface="Arial" panose="020B0604020202020204" pitchFamily="34" charset="0"/>
              </a:defRPr>
            </a:lvl4pPr>
            <a:lvl5pPr marL="185738" lvl="4" indent="-185738">
              <a:lnSpc>
                <a:spcPct val="93000"/>
              </a:lnSpc>
              <a:spcAft>
                <a:spcPts val="0"/>
              </a:spcAft>
              <a:buSzPct val="100000"/>
              <a:buFont typeface="+mj-lt"/>
              <a:buAutoNum type="alphaUcPeriod"/>
              <a:defRPr sz="1100" b="0">
                <a:solidFill>
                  <a:srgbClr val="2F363B"/>
                </a:solidFill>
                <a:latin typeface="Arial" panose="020B0604020202020204" pitchFamily="34" charset="0"/>
              </a:defRPr>
            </a:lvl5pPr>
            <a:lvl6pPr>
              <a:defRPr>
                <a:solidFill>
                  <a:schemeClr val="lt1"/>
                </a:solidFill>
                <a:latin typeface="+mn-lt"/>
              </a:defRPr>
            </a:lvl6pPr>
            <a:lvl7pPr>
              <a:defRPr>
                <a:solidFill>
                  <a:schemeClr val="lt1"/>
                </a:solidFill>
              </a:defRPr>
            </a:lvl7pPr>
            <a:lvl8pPr>
              <a:defRPr>
                <a:solidFill>
                  <a:schemeClr val="lt1"/>
                </a:solidFill>
              </a:defRPr>
            </a:lvl8pPr>
            <a:lvl9pPr>
              <a:defRPr>
                <a:solidFill>
                  <a:schemeClr val="lt1"/>
                </a:solidFill>
                <a:latin typeface="+mn-lt"/>
              </a:defRPr>
            </a:lvl9pPr>
          </a:lstStyle>
          <a:p>
            <a:pPr marL="182880" marR="0" lvl="0" indent="-182880" defTabSz="91440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rPr>
              <a:t>[Insert main value propositions that you bring to the table, e.g. experience with similar issues]</a:t>
            </a:r>
          </a:p>
          <a:p>
            <a:pPr marL="182880" marR="0" lvl="0" indent="-182880" defTabSz="91440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rPr>
              <a:t>[Insert main value propositions]</a:t>
            </a:r>
          </a:p>
          <a:p>
            <a:pPr marL="182880" marR="0" lvl="0" indent="-182880" defTabSz="91440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48" name="TextBox 47">
            <a:extLst>
              <a:ext uri="{FF2B5EF4-FFF2-40B4-BE49-F238E27FC236}">
                <a16:creationId xmlns:a16="http://schemas.microsoft.com/office/drawing/2014/main" id="{D4948E1C-D918-FBC8-E696-DC1E86BFFFCA}"/>
              </a:ext>
            </a:extLst>
          </p:cNvPr>
          <p:cNvSpPr txBox="1"/>
          <p:nvPr/>
        </p:nvSpPr>
        <p:spPr>
          <a:xfrm>
            <a:off x="12595417" y="1598259"/>
            <a:ext cx="3252057" cy="815608"/>
          </a:xfrm>
          <a:prstGeom prst="rect">
            <a:avLst/>
          </a:prstGeom>
          <a:noFill/>
          <a:ln w="6350" cap="flat" cmpd="sng" algn="ctr">
            <a:noFill/>
            <a:prstDash val="soli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indent="-144000">
              <a:lnSpc>
                <a:spcPct val="93000"/>
              </a:lnSpc>
              <a:spcAft>
                <a:spcPts val="0"/>
              </a:spcAft>
              <a:buSzPct val="100000"/>
              <a:buNone/>
              <a:defRPr sz="1100">
                <a:solidFill>
                  <a:srgbClr val="2F363B"/>
                </a:solidFill>
                <a:latin typeface="Arial" panose="020B0604020202020204" pitchFamily="34" charset="0"/>
              </a:defRPr>
            </a:lvl1pPr>
            <a:lvl2pPr marL="0" lvl="1" indent="0">
              <a:lnSpc>
                <a:spcPct val="93000"/>
              </a:lnSpc>
              <a:spcAft>
                <a:spcPts val="0"/>
              </a:spcAft>
              <a:buSzPct val="100000"/>
              <a:buChar char="​"/>
              <a:defRPr sz="1100">
                <a:solidFill>
                  <a:srgbClr val="2F363B"/>
                </a:solidFill>
                <a:latin typeface="Arial" panose="020B0604020202020204" pitchFamily="34" charset="0"/>
              </a:defRPr>
            </a:lvl2pPr>
            <a:lvl3pPr marL="139303" lvl="2" indent="-139303">
              <a:lnSpc>
                <a:spcPct val="93000"/>
              </a:lnSpc>
              <a:spcAft>
                <a:spcPts val="0"/>
              </a:spcAft>
              <a:buSzPct val="100000"/>
              <a:defRPr sz="1100">
                <a:solidFill>
                  <a:srgbClr val="2F363B"/>
                </a:solidFill>
                <a:latin typeface="Arial" panose="020B0604020202020204" pitchFamily="34" charset="0"/>
              </a:defRPr>
            </a:lvl3pPr>
            <a:lvl4pPr marL="185738" lvl="3" indent="-185738">
              <a:lnSpc>
                <a:spcPct val="93000"/>
              </a:lnSpc>
              <a:spcAft>
                <a:spcPts val="0"/>
              </a:spcAft>
              <a:buSzPct val="100000"/>
              <a:buFont typeface="+mj-lt"/>
              <a:buAutoNum type="arabicPeriod"/>
              <a:defRPr sz="1100">
                <a:solidFill>
                  <a:srgbClr val="2F363B"/>
                </a:solidFill>
                <a:latin typeface="Arial" panose="020B0604020202020204" pitchFamily="34" charset="0"/>
              </a:defRPr>
            </a:lvl4pPr>
            <a:lvl5pPr marL="185738" lvl="4" indent="-185738">
              <a:lnSpc>
                <a:spcPct val="93000"/>
              </a:lnSpc>
              <a:spcAft>
                <a:spcPts val="0"/>
              </a:spcAft>
              <a:buSzPct val="100000"/>
              <a:buFont typeface="+mj-lt"/>
              <a:buAutoNum type="alphaUcPeriod"/>
              <a:defRPr sz="1100" b="0">
                <a:solidFill>
                  <a:srgbClr val="2F363B"/>
                </a:solidFill>
                <a:latin typeface="Arial" panose="020B0604020202020204" pitchFamily="34" charset="0"/>
              </a:defRPr>
            </a:lvl5pPr>
            <a:lvl6pPr>
              <a:defRPr>
                <a:solidFill>
                  <a:schemeClr val="lt1"/>
                </a:solidFill>
                <a:latin typeface="+mn-lt"/>
              </a:defRPr>
            </a:lvl6pPr>
            <a:lvl7pPr>
              <a:defRPr>
                <a:solidFill>
                  <a:schemeClr val="lt1"/>
                </a:solidFill>
              </a:defRPr>
            </a:lvl7pPr>
            <a:lvl8pPr>
              <a:defRPr>
                <a:solidFill>
                  <a:schemeClr val="lt1"/>
                </a:solidFill>
              </a:defRPr>
            </a:lvl8pPr>
            <a:lvl9pPr>
              <a:defRPr>
                <a:solidFill>
                  <a:schemeClr val="lt1"/>
                </a:solidFill>
                <a:latin typeface="+mn-lt"/>
              </a:defRPr>
            </a:lvl9pPr>
          </a:lstStyle>
          <a:p>
            <a:pPr marL="182880" marR="0" lvl="0" indent="-182880" defTabSz="91440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rPr>
              <a:t>[Insert main value propositions that you bring to the table, e.g. experience with similar issues]</a:t>
            </a:r>
          </a:p>
          <a:p>
            <a:pPr marL="182880" marR="0" lvl="0" indent="-182880" defTabSz="91440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rPr>
              <a:t>[Insert main value propositions]</a:t>
            </a:r>
          </a:p>
          <a:p>
            <a:pPr marL="182880" marR="0" lvl="0" indent="-182880" defTabSz="91440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56" name="TextBox 55">
            <a:extLst>
              <a:ext uri="{FF2B5EF4-FFF2-40B4-BE49-F238E27FC236}">
                <a16:creationId xmlns:a16="http://schemas.microsoft.com/office/drawing/2014/main" id="{6E8984F3-2587-CD8C-16FD-E605024525DC}"/>
              </a:ext>
            </a:extLst>
          </p:cNvPr>
          <p:cNvSpPr txBox="1"/>
          <p:nvPr/>
        </p:nvSpPr>
        <p:spPr>
          <a:xfrm>
            <a:off x="10966477" y="7345009"/>
            <a:ext cx="3252057" cy="815608"/>
          </a:xfrm>
          <a:prstGeom prst="rect">
            <a:avLst/>
          </a:prstGeom>
          <a:noFill/>
          <a:ln w="6350" cap="flat" cmpd="sng" algn="ctr">
            <a:noFill/>
            <a:prstDash val="soli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indent="-144000">
              <a:lnSpc>
                <a:spcPct val="93000"/>
              </a:lnSpc>
              <a:spcAft>
                <a:spcPts val="0"/>
              </a:spcAft>
              <a:buSzPct val="100000"/>
              <a:buNone/>
              <a:defRPr sz="1100">
                <a:solidFill>
                  <a:srgbClr val="2F363B"/>
                </a:solidFill>
                <a:latin typeface="Arial" panose="020B0604020202020204" pitchFamily="34" charset="0"/>
              </a:defRPr>
            </a:lvl1pPr>
            <a:lvl2pPr marL="0" lvl="1" indent="0">
              <a:lnSpc>
                <a:spcPct val="93000"/>
              </a:lnSpc>
              <a:spcAft>
                <a:spcPts val="0"/>
              </a:spcAft>
              <a:buSzPct val="100000"/>
              <a:buChar char="​"/>
              <a:defRPr sz="1100">
                <a:solidFill>
                  <a:srgbClr val="2F363B"/>
                </a:solidFill>
                <a:latin typeface="Arial" panose="020B0604020202020204" pitchFamily="34" charset="0"/>
              </a:defRPr>
            </a:lvl2pPr>
            <a:lvl3pPr marL="139303" lvl="2" indent="-139303">
              <a:lnSpc>
                <a:spcPct val="93000"/>
              </a:lnSpc>
              <a:spcAft>
                <a:spcPts val="0"/>
              </a:spcAft>
              <a:buSzPct val="100000"/>
              <a:defRPr sz="1100">
                <a:solidFill>
                  <a:srgbClr val="2F363B"/>
                </a:solidFill>
                <a:latin typeface="Arial" panose="020B0604020202020204" pitchFamily="34" charset="0"/>
              </a:defRPr>
            </a:lvl3pPr>
            <a:lvl4pPr marL="185738" lvl="3" indent="-185738">
              <a:lnSpc>
                <a:spcPct val="93000"/>
              </a:lnSpc>
              <a:spcAft>
                <a:spcPts val="0"/>
              </a:spcAft>
              <a:buSzPct val="100000"/>
              <a:buFont typeface="+mj-lt"/>
              <a:buAutoNum type="arabicPeriod"/>
              <a:defRPr sz="1100">
                <a:solidFill>
                  <a:srgbClr val="2F363B"/>
                </a:solidFill>
                <a:latin typeface="Arial" panose="020B0604020202020204" pitchFamily="34" charset="0"/>
              </a:defRPr>
            </a:lvl4pPr>
            <a:lvl5pPr marL="185738" lvl="4" indent="-185738">
              <a:lnSpc>
                <a:spcPct val="93000"/>
              </a:lnSpc>
              <a:spcAft>
                <a:spcPts val="0"/>
              </a:spcAft>
              <a:buSzPct val="100000"/>
              <a:buFont typeface="+mj-lt"/>
              <a:buAutoNum type="alphaUcPeriod"/>
              <a:defRPr sz="1100" b="0">
                <a:solidFill>
                  <a:srgbClr val="2F363B"/>
                </a:solidFill>
                <a:latin typeface="Arial" panose="020B0604020202020204" pitchFamily="34" charset="0"/>
              </a:defRPr>
            </a:lvl5pPr>
            <a:lvl6pPr>
              <a:defRPr>
                <a:solidFill>
                  <a:schemeClr val="lt1"/>
                </a:solidFill>
                <a:latin typeface="+mn-lt"/>
              </a:defRPr>
            </a:lvl6pPr>
            <a:lvl7pPr>
              <a:defRPr>
                <a:solidFill>
                  <a:schemeClr val="lt1"/>
                </a:solidFill>
              </a:defRPr>
            </a:lvl7pPr>
            <a:lvl8pPr>
              <a:defRPr>
                <a:solidFill>
                  <a:schemeClr val="lt1"/>
                </a:solidFill>
              </a:defRPr>
            </a:lvl8pPr>
            <a:lvl9pPr>
              <a:defRPr>
                <a:solidFill>
                  <a:schemeClr val="lt1"/>
                </a:solidFill>
                <a:latin typeface="+mn-lt"/>
              </a:defRPr>
            </a:lvl9pPr>
          </a:lstStyle>
          <a:p>
            <a:pPr marL="182880" marR="0" lvl="0" indent="-182880" defTabSz="91440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rPr>
              <a:t>[Insert main value propositions that you bring to the table, e.g. experience with similar issues]</a:t>
            </a:r>
          </a:p>
          <a:p>
            <a:pPr marL="182880" marR="0" lvl="0" indent="-182880" defTabSz="91440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rPr>
              <a:t>[Insert main value propositions]</a:t>
            </a:r>
          </a:p>
          <a:p>
            <a:pPr marL="182880" marR="0" lvl="0" indent="-182880" defTabSz="91440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cxnSp>
        <p:nvCxnSpPr>
          <p:cNvPr id="57" name="Straight Connector 56">
            <a:extLst>
              <a:ext uri="{FF2B5EF4-FFF2-40B4-BE49-F238E27FC236}">
                <a16:creationId xmlns:a16="http://schemas.microsoft.com/office/drawing/2014/main" id="{7D31EBA3-D43F-2345-5746-BBE9BF89BBCC}"/>
              </a:ext>
            </a:extLst>
          </p:cNvPr>
          <p:cNvCxnSpPr>
            <a:cxnSpLocks/>
          </p:cNvCxnSpPr>
          <p:nvPr/>
        </p:nvCxnSpPr>
        <p:spPr>
          <a:xfrm>
            <a:off x="-733251" y="6737011"/>
            <a:ext cx="0" cy="2103120"/>
          </a:xfrm>
          <a:prstGeom prst="line">
            <a:avLst/>
          </a:prstGeom>
          <a:noFill/>
          <a:ln w="9525" cap="rnd" cmpd="sng" algn="ctr">
            <a:solidFill>
              <a:srgbClr val="061F32"/>
            </a:solidFill>
            <a:prstDash val="dash"/>
            <a:round/>
            <a:headEnd type="none" w="med" len="med"/>
            <a:tailEnd type="none" w="med" len="med"/>
          </a:ln>
          <a:effectLst/>
        </p:spPr>
      </p:cxnSp>
      <p:sp>
        <p:nvSpPr>
          <p:cNvPr id="59" name="AutoShape 2" descr="Download free Gauge Dashboard 1 PNG, SVG vector icon from Interface Essential set.">
            <a:extLst>
              <a:ext uri="{FF2B5EF4-FFF2-40B4-BE49-F238E27FC236}">
                <a16:creationId xmlns:a16="http://schemas.microsoft.com/office/drawing/2014/main" id="{A14B5B44-2B99-EF03-3241-DDB27EA40379}"/>
              </a:ext>
            </a:extLst>
          </p:cNvPr>
          <p:cNvSpPr>
            <a:spLocks noChangeAspect="1" noChangeArrowheads="1"/>
          </p:cNvSpPr>
          <p:nvPr/>
        </p:nvSpPr>
        <p:spPr bwMode="auto">
          <a:xfrm>
            <a:off x="9298483" y="366744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3289582-2546-AF7F-458B-8228E64CA8E5}"/>
              </a:ext>
            </a:extLst>
          </p:cNvPr>
          <p:cNvSpPr txBox="1"/>
          <p:nvPr/>
        </p:nvSpPr>
        <p:spPr>
          <a:xfrm>
            <a:off x="-89451" y="-1754222"/>
            <a:ext cx="10624968" cy="712402"/>
          </a:xfrm>
          <a:prstGeom prst="rect">
            <a:avLst/>
          </a:prstGeom>
          <a:solidFill>
            <a:srgbClr val="FFFFFF">
              <a:lumMod val="95000"/>
            </a:srgbClr>
          </a:solidFill>
          <a:ln w="6350" cap="flat" cmpd="sng" algn="ctr">
            <a:noFill/>
            <a:prstDash val="dash"/>
          </a:ln>
          <a:effectLst/>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defPPr>
              <a:defRPr lang="en-US"/>
            </a:defPPr>
            <a:lvl1pPr indent="-144000">
              <a:lnSpc>
                <a:spcPct val="93000"/>
              </a:lnSpc>
              <a:spcAft>
                <a:spcPts val="0"/>
              </a:spcAft>
              <a:buSzPct val="100000"/>
              <a:buNone/>
              <a:defRPr sz="1100">
                <a:solidFill>
                  <a:srgbClr val="2F363B"/>
                </a:solidFill>
                <a:latin typeface="Arial" panose="020B0604020202020204" pitchFamily="34" charset="0"/>
              </a:defRPr>
            </a:lvl1pPr>
            <a:lvl2pPr marL="0" lvl="1" indent="0">
              <a:lnSpc>
                <a:spcPct val="93000"/>
              </a:lnSpc>
              <a:spcAft>
                <a:spcPts val="0"/>
              </a:spcAft>
              <a:buSzPct val="100000"/>
              <a:buChar char="​"/>
              <a:defRPr sz="1100">
                <a:solidFill>
                  <a:srgbClr val="2F363B"/>
                </a:solidFill>
                <a:latin typeface="Arial" panose="020B0604020202020204" pitchFamily="34" charset="0"/>
              </a:defRPr>
            </a:lvl2pPr>
            <a:lvl3pPr marL="139303" lvl="2" indent="-139303">
              <a:lnSpc>
                <a:spcPct val="93000"/>
              </a:lnSpc>
              <a:spcAft>
                <a:spcPts val="0"/>
              </a:spcAft>
              <a:buSzPct val="100000"/>
              <a:defRPr sz="1100">
                <a:solidFill>
                  <a:srgbClr val="2F363B"/>
                </a:solidFill>
                <a:latin typeface="Arial" panose="020B0604020202020204" pitchFamily="34" charset="0"/>
              </a:defRPr>
            </a:lvl3pPr>
            <a:lvl4pPr marL="185738" lvl="3" indent="-185738">
              <a:lnSpc>
                <a:spcPct val="93000"/>
              </a:lnSpc>
              <a:spcAft>
                <a:spcPts val="0"/>
              </a:spcAft>
              <a:buSzPct val="100000"/>
              <a:buFont typeface="+mj-lt"/>
              <a:buAutoNum type="arabicPeriod"/>
              <a:defRPr sz="1100">
                <a:solidFill>
                  <a:srgbClr val="2F363B"/>
                </a:solidFill>
                <a:latin typeface="Arial" panose="020B0604020202020204" pitchFamily="34" charset="0"/>
              </a:defRPr>
            </a:lvl4pPr>
            <a:lvl5pPr marL="185738" lvl="4" indent="-185738">
              <a:lnSpc>
                <a:spcPct val="93000"/>
              </a:lnSpc>
              <a:spcAft>
                <a:spcPts val="0"/>
              </a:spcAft>
              <a:buSzPct val="100000"/>
              <a:buFont typeface="+mj-lt"/>
              <a:buAutoNum type="alphaUcPeriod"/>
              <a:defRPr sz="1100" b="0">
                <a:solidFill>
                  <a:srgbClr val="2F363B"/>
                </a:solidFill>
                <a:latin typeface="Arial" panose="020B0604020202020204" pitchFamily="34" charset="0"/>
              </a:defRPr>
            </a:lvl5pPr>
            <a:lvl6pPr>
              <a:defRPr>
                <a:solidFill>
                  <a:schemeClr val="lt1"/>
                </a:solidFill>
                <a:latin typeface="+mn-lt"/>
              </a:defRPr>
            </a:lvl6pPr>
            <a:lvl7pPr>
              <a:defRPr>
                <a:solidFill>
                  <a:schemeClr val="lt1"/>
                </a:solidFill>
              </a:defRPr>
            </a:lvl7pPr>
            <a:lvl8pPr>
              <a:defRPr>
                <a:solidFill>
                  <a:schemeClr val="lt1"/>
                </a:solidFill>
              </a:defRPr>
            </a:lvl8pPr>
            <a:lvl9pPr>
              <a:defRPr>
                <a:solidFill>
                  <a:schemeClr val="lt1"/>
                </a:solidFill>
                <a:latin typeface="+mn-lt"/>
              </a:defRPr>
            </a:lvl9pPr>
          </a:lstStyle>
          <a:p>
            <a:pPr marL="0" marR="0" lvl="1" indent="0" defTabSz="914400" eaLnBrk="1" fontAlgn="auto" latinLnBrk="0" hangingPunct="1">
              <a:lnSpc>
                <a:spcPct val="93000"/>
              </a:lnSpc>
              <a:spcBef>
                <a:spcPts val="0"/>
              </a:spcBef>
              <a:spcAft>
                <a:spcPts val="0"/>
              </a:spcAft>
              <a:buClrTx/>
              <a:buSzPct val="100000"/>
              <a:buFontTx/>
              <a:buNone/>
              <a:tabLst/>
              <a:defRPr/>
            </a:pPr>
            <a:endParaRPr lang="en-GB" sz="1100" b="0" i="0" u="none" strike="noStrike" kern="0" cap="none" spc="0" normalizeH="0" baseline="0" noProof="0">
              <a:ln>
                <a:noFill/>
              </a:ln>
              <a:solidFill>
                <a:srgbClr val="2F363B"/>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402CDD1-B19B-FFE7-CC5C-957A0A620FA9}"/>
              </a:ext>
            </a:extLst>
          </p:cNvPr>
          <p:cNvSpPr txBox="1"/>
          <p:nvPr/>
        </p:nvSpPr>
        <p:spPr>
          <a:xfrm>
            <a:off x="3697985" y="7583873"/>
            <a:ext cx="11080052" cy="691236"/>
          </a:xfrm>
          <a:prstGeom prst="rect">
            <a:avLst/>
          </a:prstGeom>
          <a:solidFill>
            <a:srgbClr val="FFFFFF">
              <a:lumMod val="95000"/>
            </a:srgbClr>
          </a:solidFill>
          <a:ln w="6350" cap="flat" cmpd="sng" algn="ctr">
            <a:noFill/>
            <a:prstDash val="dash"/>
          </a:ln>
          <a:effectLst/>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defPPr>
              <a:defRPr lang="en-US"/>
            </a:defPPr>
            <a:lvl1pPr indent="-144000">
              <a:lnSpc>
                <a:spcPct val="93000"/>
              </a:lnSpc>
              <a:spcAft>
                <a:spcPts val="0"/>
              </a:spcAft>
              <a:buSzPct val="100000"/>
              <a:buNone/>
              <a:defRPr sz="1100">
                <a:solidFill>
                  <a:srgbClr val="2F363B"/>
                </a:solidFill>
                <a:latin typeface="Arial" panose="020B0604020202020204" pitchFamily="34" charset="0"/>
              </a:defRPr>
            </a:lvl1pPr>
            <a:lvl2pPr marL="0" lvl="1" indent="0">
              <a:lnSpc>
                <a:spcPct val="93000"/>
              </a:lnSpc>
              <a:spcAft>
                <a:spcPts val="0"/>
              </a:spcAft>
              <a:buSzPct val="100000"/>
              <a:buChar char="​"/>
              <a:defRPr sz="1100">
                <a:solidFill>
                  <a:srgbClr val="2F363B"/>
                </a:solidFill>
                <a:latin typeface="Arial" panose="020B0604020202020204" pitchFamily="34" charset="0"/>
              </a:defRPr>
            </a:lvl2pPr>
            <a:lvl3pPr marL="139303" lvl="2" indent="-139303">
              <a:lnSpc>
                <a:spcPct val="93000"/>
              </a:lnSpc>
              <a:spcAft>
                <a:spcPts val="0"/>
              </a:spcAft>
              <a:buSzPct val="100000"/>
              <a:defRPr sz="1100">
                <a:solidFill>
                  <a:srgbClr val="2F363B"/>
                </a:solidFill>
                <a:latin typeface="Arial" panose="020B0604020202020204" pitchFamily="34" charset="0"/>
              </a:defRPr>
            </a:lvl3pPr>
            <a:lvl4pPr marL="185738" lvl="3" indent="-185738">
              <a:lnSpc>
                <a:spcPct val="93000"/>
              </a:lnSpc>
              <a:spcAft>
                <a:spcPts val="0"/>
              </a:spcAft>
              <a:buSzPct val="100000"/>
              <a:buFont typeface="+mj-lt"/>
              <a:buAutoNum type="arabicPeriod"/>
              <a:defRPr sz="1100">
                <a:solidFill>
                  <a:srgbClr val="2F363B"/>
                </a:solidFill>
                <a:latin typeface="Arial" panose="020B0604020202020204" pitchFamily="34" charset="0"/>
              </a:defRPr>
            </a:lvl4pPr>
            <a:lvl5pPr marL="185738" lvl="4" indent="-185738">
              <a:lnSpc>
                <a:spcPct val="93000"/>
              </a:lnSpc>
              <a:spcAft>
                <a:spcPts val="0"/>
              </a:spcAft>
              <a:buSzPct val="100000"/>
              <a:buFont typeface="+mj-lt"/>
              <a:buAutoNum type="alphaUcPeriod"/>
              <a:defRPr sz="1100" b="0">
                <a:solidFill>
                  <a:srgbClr val="2F363B"/>
                </a:solidFill>
                <a:latin typeface="Arial" panose="020B0604020202020204" pitchFamily="34" charset="0"/>
              </a:defRPr>
            </a:lvl5pPr>
            <a:lvl6pPr>
              <a:defRPr>
                <a:solidFill>
                  <a:schemeClr val="lt1"/>
                </a:solidFill>
                <a:latin typeface="+mn-lt"/>
              </a:defRPr>
            </a:lvl6pPr>
            <a:lvl7pPr>
              <a:defRPr>
                <a:solidFill>
                  <a:schemeClr val="lt1"/>
                </a:solidFill>
              </a:defRPr>
            </a:lvl7pPr>
            <a:lvl8pPr>
              <a:defRPr>
                <a:solidFill>
                  <a:schemeClr val="lt1"/>
                </a:solidFill>
              </a:defRPr>
            </a:lvl8pPr>
            <a:lvl9pPr>
              <a:defRPr>
                <a:solidFill>
                  <a:schemeClr val="lt1"/>
                </a:solidFill>
                <a:latin typeface="+mn-lt"/>
              </a:defRPr>
            </a:lvl9pPr>
          </a:lstStyle>
          <a:p>
            <a:pPr marL="0" marR="0" lvl="1" indent="0" defTabSz="914400" eaLnBrk="1" fontAlgn="auto" latinLnBrk="0" hangingPunct="1">
              <a:lnSpc>
                <a:spcPct val="93000"/>
              </a:lnSpc>
              <a:spcBef>
                <a:spcPts val="0"/>
              </a:spcBef>
              <a:spcAft>
                <a:spcPts val="0"/>
              </a:spcAft>
              <a:buClrTx/>
              <a:buSzPct val="100000"/>
              <a:buFontTx/>
              <a:buNone/>
              <a:tabLst/>
              <a:defRPr/>
            </a:pPr>
            <a:endParaRPr lang="en-GB" sz="1100" b="0" i="0" u="none" strike="noStrike" kern="0" cap="none" spc="0" normalizeH="0" baseline="0" noProof="0">
              <a:ln>
                <a:noFill/>
              </a:ln>
              <a:solidFill>
                <a:srgbClr val="2F363B"/>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A blue and white rectangular box with text&#10;&#10;AI-generated content may be incorrect.">
            <a:extLst>
              <a:ext uri="{FF2B5EF4-FFF2-40B4-BE49-F238E27FC236}">
                <a16:creationId xmlns:a16="http://schemas.microsoft.com/office/drawing/2014/main" id="{E740A084-5446-223F-2ED6-F5A5D72693DD}"/>
              </a:ext>
            </a:extLst>
          </p:cNvPr>
          <p:cNvPicPr>
            <a:picLocks noChangeAspect="1"/>
          </p:cNvPicPr>
          <p:nvPr/>
        </p:nvPicPr>
        <p:blipFill>
          <a:blip r:embed="rId8"/>
          <a:stretch>
            <a:fillRect/>
          </a:stretch>
        </p:blipFill>
        <p:spPr>
          <a:xfrm>
            <a:off x="-14152112" y="-280640"/>
            <a:ext cx="9000075" cy="5313386"/>
          </a:xfrm>
          <a:prstGeom prst="rect">
            <a:avLst/>
          </a:prstGeom>
        </p:spPr>
      </p:pic>
      <p:sp>
        <p:nvSpPr>
          <p:cNvPr id="36" name="TextBox 35">
            <a:extLst>
              <a:ext uri="{FF2B5EF4-FFF2-40B4-BE49-F238E27FC236}">
                <a16:creationId xmlns:a16="http://schemas.microsoft.com/office/drawing/2014/main" id="{FA3701A4-43BB-0F79-B0C1-3E94EF7E3465}"/>
              </a:ext>
            </a:extLst>
          </p:cNvPr>
          <p:cNvSpPr txBox="1"/>
          <p:nvPr/>
        </p:nvSpPr>
        <p:spPr>
          <a:xfrm>
            <a:off x="-131783" y="-4950388"/>
            <a:ext cx="10624968" cy="701819"/>
          </a:xfrm>
          <a:prstGeom prst="rect">
            <a:avLst/>
          </a:prstGeom>
          <a:solidFill>
            <a:srgbClr val="FFFFFF">
              <a:lumMod val="95000"/>
            </a:srgbClr>
          </a:solidFill>
          <a:ln w="6350" cap="flat" cmpd="sng" algn="ctr">
            <a:noFill/>
            <a:prstDash val="dash"/>
          </a:ln>
          <a:effectLst/>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defPPr>
              <a:defRPr lang="en-US"/>
            </a:defPPr>
            <a:lvl1pPr indent="-144000">
              <a:lnSpc>
                <a:spcPct val="93000"/>
              </a:lnSpc>
              <a:spcAft>
                <a:spcPts val="0"/>
              </a:spcAft>
              <a:buSzPct val="100000"/>
              <a:buNone/>
              <a:defRPr sz="1100">
                <a:solidFill>
                  <a:srgbClr val="2F363B"/>
                </a:solidFill>
                <a:latin typeface="Arial" panose="020B0604020202020204" pitchFamily="34" charset="0"/>
              </a:defRPr>
            </a:lvl1pPr>
            <a:lvl2pPr marL="0" lvl="1" indent="0">
              <a:lnSpc>
                <a:spcPct val="93000"/>
              </a:lnSpc>
              <a:spcAft>
                <a:spcPts val="0"/>
              </a:spcAft>
              <a:buSzPct val="100000"/>
              <a:buChar char="​"/>
              <a:defRPr sz="1100">
                <a:solidFill>
                  <a:srgbClr val="2F363B"/>
                </a:solidFill>
                <a:latin typeface="Arial" panose="020B0604020202020204" pitchFamily="34" charset="0"/>
              </a:defRPr>
            </a:lvl2pPr>
            <a:lvl3pPr marL="139303" lvl="2" indent="-139303">
              <a:lnSpc>
                <a:spcPct val="93000"/>
              </a:lnSpc>
              <a:spcAft>
                <a:spcPts val="0"/>
              </a:spcAft>
              <a:buSzPct val="100000"/>
              <a:defRPr sz="1100">
                <a:solidFill>
                  <a:srgbClr val="2F363B"/>
                </a:solidFill>
                <a:latin typeface="Arial" panose="020B0604020202020204" pitchFamily="34" charset="0"/>
              </a:defRPr>
            </a:lvl3pPr>
            <a:lvl4pPr marL="185738" lvl="3" indent="-185738">
              <a:lnSpc>
                <a:spcPct val="93000"/>
              </a:lnSpc>
              <a:spcAft>
                <a:spcPts val="0"/>
              </a:spcAft>
              <a:buSzPct val="100000"/>
              <a:buFont typeface="+mj-lt"/>
              <a:buAutoNum type="arabicPeriod"/>
              <a:defRPr sz="1100">
                <a:solidFill>
                  <a:srgbClr val="2F363B"/>
                </a:solidFill>
                <a:latin typeface="Arial" panose="020B0604020202020204" pitchFamily="34" charset="0"/>
              </a:defRPr>
            </a:lvl4pPr>
            <a:lvl5pPr marL="185738" lvl="4" indent="-185738">
              <a:lnSpc>
                <a:spcPct val="93000"/>
              </a:lnSpc>
              <a:spcAft>
                <a:spcPts val="0"/>
              </a:spcAft>
              <a:buSzPct val="100000"/>
              <a:buFont typeface="+mj-lt"/>
              <a:buAutoNum type="alphaUcPeriod"/>
              <a:defRPr sz="1100" b="0">
                <a:solidFill>
                  <a:srgbClr val="2F363B"/>
                </a:solidFill>
                <a:latin typeface="Arial" panose="020B0604020202020204" pitchFamily="34" charset="0"/>
              </a:defRPr>
            </a:lvl5pPr>
            <a:lvl6pPr>
              <a:defRPr>
                <a:solidFill>
                  <a:schemeClr val="lt1"/>
                </a:solidFill>
                <a:latin typeface="+mn-lt"/>
              </a:defRPr>
            </a:lvl6pPr>
            <a:lvl7pPr>
              <a:defRPr>
                <a:solidFill>
                  <a:schemeClr val="lt1"/>
                </a:solidFill>
              </a:defRPr>
            </a:lvl7pPr>
            <a:lvl8pPr>
              <a:defRPr>
                <a:solidFill>
                  <a:schemeClr val="lt1"/>
                </a:solidFill>
              </a:defRPr>
            </a:lvl8pPr>
            <a:lvl9pPr>
              <a:defRPr>
                <a:solidFill>
                  <a:schemeClr val="lt1"/>
                </a:solidFill>
                <a:latin typeface="+mn-lt"/>
              </a:defRPr>
            </a:lvl9pPr>
          </a:lstStyle>
          <a:p>
            <a:pPr lvl="1">
              <a:buNone/>
              <a:defRPr/>
            </a:pPr>
            <a:r>
              <a:rPr lang="en-US" sz="2400" kern="0">
                <a:solidFill>
                  <a:schemeClr val="tx1"/>
                </a:solidFill>
                <a:latin typeface="Calibri" panose="020F0502020204030204" pitchFamily="34" charset="0"/>
                <a:ea typeface="Calibri" panose="020F0502020204030204" pitchFamily="34" charset="0"/>
                <a:cs typeface="Calibri" panose="020F0502020204030204" pitchFamily="34" charset="0"/>
              </a:rPr>
              <a:t>A clear gap in a growing $200B market exists (and CAVA can take it)</a:t>
            </a:r>
            <a:endParaRPr lang="en-GB" sz="2400" kern="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lvl="1" indent="0" defTabSz="914400">
              <a:lnSpc>
                <a:spcPct val="93000"/>
              </a:lnSpc>
              <a:spcBef>
                <a:spcPts val="0"/>
              </a:spcBef>
              <a:spcAft>
                <a:spcPts val="0"/>
              </a:spcAft>
              <a:buClrTx/>
              <a:buFontTx/>
              <a:buNone/>
              <a:tabLst/>
              <a:defRPr/>
            </a:pPr>
            <a:endParaRPr lang="en-GB" sz="1100" b="0" i="0" u="none" strike="noStrike" kern="0" cap="none" spc="0" normalizeH="0" baseline="0" noProof="0">
              <a:ln>
                <a:noFill/>
              </a:ln>
              <a:solidFill>
                <a:srgbClr val="2F363B"/>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65D20AC-8C99-E4CB-4BFE-B1B22AAAB10F}"/>
              </a:ext>
            </a:extLst>
          </p:cNvPr>
          <p:cNvSpPr txBox="1"/>
          <p:nvPr/>
        </p:nvSpPr>
        <p:spPr>
          <a:xfrm>
            <a:off x="-175715" y="-3548598"/>
            <a:ext cx="10624968" cy="712402"/>
          </a:xfrm>
          <a:prstGeom prst="rect">
            <a:avLst/>
          </a:prstGeom>
          <a:solidFill>
            <a:srgbClr val="FFFFFF">
              <a:lumMod val="95000"/>
            </a:srgbClr>
          </a:solidFill>
          <a:ln w="6350" cap="flat" cmpd="sng" algn="ctr">
            <a:noFill/>
            <a:prstDash val="dash"/>
          </a:ln>
          <a:effectLst/>
        </p:spPr>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defPPr>
              <a:defRPr lang="en-US"/>
            </a:defPPr>
            <a:lvl1pPr indent="-144000">
              <a:lnSpc>
                <a:spcPct val="93000"/>
              </a:lnSpc>
              <a:spcAft>
                <a:spcPts val="0"/>
              </a:spcAft>
              <a:buSzPct val="100000"/>
              <a:buNone/>
              <a:defRPr sz="1100">
                <a:solidFill>
                  <a:srgbClr val="2F363B"/>
                </a:solidFill>
                <a:latin typeface="Arial" panose="020B0604020202020204" pitchFamily="34" charset="0"/>
              </a:defRPr>
            </a:lvl1pPr>
            <a:lvl2pPr marL="0" lvl="1" indent="0">
              <a:lnSpc>
                <a:spcPct val="93000"/>
              </a:lnSpc>
              <a:spcAft>
                <a:spcPts val="0"/>
              </a:spcAft>
              <a:buSzPct val="100000"/>
              <a:buChar char="​"/>
              <a:defRPr sz="1100">
                <a:solidFill>
                  <a:srgbClr val="2F363B"/>
                </a:solidFill>
                <a:latin typeface="Arial" panose="020B0604020202020204" pitchFamily="34" charset="0"/>
              </a:defRPr>
            </a:lvl2pPr>
            <a:lvl3pPr marL="139303" lvl="2" indent="-139303">
              <a:lnSpc>
                <a:spcPct val="93000"/>
              </a:lnSpc>
              <a:spcAft>
                <a:spcPts val="0"/>
              </a:spcAft>
              <a:buSzPct val="100000"/>
              <a:defRPr sz="1100">
                <a:solidFill>
                  <a:srgbClr val="2F363B"/>
                </a:solidFill>
                <a:latin typeface="Arial" panose="020B0604020202020204" pitchFamily="34" charset="0"/>
              </a:defRPr>
            </a:lvl3pPr>
            <a:lvl4pPr marL="185738" lvl="3" indent="-185738">
              <a:lnSpc>
                <a:spcPct val="93000"/>
              </a:lnSpc>
              <a:spcAft>
                <a:spcPts val="0"/>
              </a:spcAft>
              <a:buSzPct val="100000"/>
              <a:buFont typeface="+mj-lt"/>
              <a:buAutoNum type="arabicPeriod"/>
              <a:defRPr sz="1100">
                <a:solidFill>
                  <a:srgbClr val="2F363B"/>
                </a:solidFill>
                <a:latin typeface="Arial" panose="020B0604020202020204" pitchFamily="34" charset="0"/>
              </a:defRPr>
            </a:lvl4pPr>
            <a:lvl5pPr marL="185738" lvl="4" indent="-185738">
              <a:lnSpc>
                <a:spcPct val="93000"/>
              </a:lnSpc>
              <a:spcAft>
                <a:spcPts val="0"/>
              </a:spcAft>
              <a:buSzPct val="100000"/>
              <a:buFont typeface="+mj-lt"/>
              <a:buAutoNum type="alphaUcPeriod"/>
              <a:defRPr sz="1100" b="0">
                <a:solidFill>
                  <a:srgbClr val="2F363B"/>
                </a:solidFill>
                <a:latin typeface="Arial" panose="020B0604020202020204" pitchFamily="34" charset="0"/>
              </a:defRPr>
            </a:lvl5pPr>
            <a:lvl6pPr>
              <a:defRPr>
                <a:solidFill>
                  <a:schemeClr val="lt1"/>
                </a:solidFill>
                <a:latin typeface="+mn-lt"/>
              </a:defRPr>
            </a:lvl6pPr>
            <a:lvl7pPr>
              <a:defRPr>
                <a:solidFill>
                  <a:schemeClr val="lt1"/>
                </a:solidFill>
              </a:defRPr>
            </a:lvl7pPr>
            <a:lvl8pPr>
              <a:defRPr>
                <a:solidFill>
                  <a:schemeClr val="lt1"/>
                </a:solidFill>
              </a:defRPr>
            </a:lvl8pPr>
            <a:lvl9pPr>
              <a:defRPr>
                <a:solidFill>
                  <a:schemeClr val="lt1"/>
                </a:solidFill>
                <a:latin typeface="+mn-lt"/>
              </a:defRPr>
            </a:lvl9pPr>
          </a:lstStyle>
          <a:p>
            <a:pPr lvl="1">
              <a:buNone/>
              <a:defRPr/>
            </a:pPr>
            <a:r>
              <a:rPr lang="en-US" sz="2400">
                <a:solidFill>
                  <a:schemeClr val="tx1"/>
                </a:solidFill>
                <a:latin typeface="Calibri"/>
                <a:cs typeface="Segoe UI"/>
              </a:rPr>
              <a:t>CAVA’s expansion framework provides a solid foundation, but further capabilities are needed to support national scale</a:t>
            </a:r>
          </a:p>
          <a:p>
            <a:pPr lvl="1">
              <a:buNone/>
              <a:defRPr/>
            </a:pPr>
            <a:endParaRPr lang="en-GB" sz="1100" b="0" i="0" u="none" strike="noStrike" kern="0" cap="none" spc="0" normalizeH="0" baseline="0" noProof="0">
              <a:ln>
                <a:noFill/>
              </a:ln>
              <a:solidFill>
                <a:srgbClr val="2F363B"/>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98B4088-AADD-DAC0-0F43-2B72435F89AC}"/>
              </a:ext>
            </a:extLst>
          </p:cNvPr>
          <p:cNvSpPr txBox="1"/>
          <p:nvPr/>
        </p:nvSpPr>
        <p:spPr>
          <a:xfrm>
            <a:off x="-136184" y="-4173427"/>
            <a:ext cx="1093258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alibri"/>
                <a:ea typeface="Segoe UI"/>
                <a:cs typeface="Segoe UI"/>
              </a:rPr>
              <a:t>CAVA’s Mediterranean first mover advantage enables standard setting and innovation</a:t>
            </a:r>
            <a:endParaRPr lang="en-US"/>
          </a:p>
        </p:txBody>
      </p:sp>
      <p:sp>
        <p:nvSpPr>
          <p:cNvPr id="12" name="TextBox 11">
            <a:extLst>
              <a:ext uri="{FF2B5EF4-FFF2-40B4-BE49-F238E27FC236}">
                <a16:creationId xmlns:a16="http://schemas.microsoft.com/office/drawing/2014/main" id="{934F3701-2327-2BA0-0D87-821543D633E7}"/>
              </a:ext>
            </a:extLst>
          </p:cNvPr>
          <p:cNvSpPr txBox="1"/>
          <p:nvPr/>
        </p:nvSpPr>
        <p:spPr>
          <a:xfrm>
            <a:off x="23322" y="-2654186"/>
            <a:ext cx="1036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95000"/>
                    <a:lumOff val="5000"/>
                  </a:schemeClr>
                </a:solidFill>
                <a:latin typeface="Calibri"/>
                <a:ea typeface="Calibri"/>
                <a:cs typeface="Calibri"/>
              </a:rPr>
              <a:t>Industry scaling lessons highlight the importance of operational discipline, supply chain readiness, and clustered expansion</a:t>
            </a:r>
            <a:endParaRPr lang="en-US">
              <a:solidFill>
                <a:schemeClr val="tx1">
                  <a:lumMod val="95000"/>
                  <a:lumOff val="5000"/>
                </a:schemeClr>
              </a:solidFill>
            </a:endParaRPr>
          </a:p>
        </p:txBody>
      </p:sp>
      <p:sp>
        <p:nvSpPr>
          <p:cNvPr id="60" name="TextBox 59">
            <a:extLst>
              <a:ext uri="{FF2B5EF4-FFF2-40B4-BE49-F238E27FC236}">
                <a16:creationId xmlns:a16="http://schemas.microsoft.com/office/drawing/2014/main" id="{850FB28B-FC6B-A0B4-B561-BC97781B520A}"/>
              </a:ext>
            </a:extLst>
          </p:cNvPr>
          <p:cNvSpPr txBox="1"/>
          <p:nvPr/>
        </p:nvSpPr>
        <p:spPr>
          <a:xfrm>
            <a:off x="3902936" y="1759308"/>
            <a:ext cx="2038582" cy="764180"/>
          </a:xfrm>
          <a:prstGeom prst="homePlate">
            <a:avLst>
              <a:gd name="adj" fmla="val 20000"/>
            </a:avLst>
          </a:prstGeom>
          <a:solidFill>
            <a:srgbClr val="F9D000"/>
          </a:solidFill>
          <a:ln w="6350" cap="flat" cmpd="sng" algn="ctr">
            <a:noFill/>
            <a:prstDash val="solid"/>
          </a:ln>
          <a:effectLst/>
        </p:spPr>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defPPr>
              <a:defRPr lang="en-US"/>
            </a:defPPr>
            <a:lvl1pPr indent="-144000">
              <a:lnSpc>
                <a:spcPct val="93000"/>
              </a:lnSpc>
              <a:buSzPct val="100000"/>
              <a:buNone/>
              <a:defRPr sz="1100">
                <a:solidFill>
                  <a:srgbClr val="2F363B"/>
                </a:solidFill>
                <a:latin typeface="Arial" panose="020B0604020202020204" pitchFamily="34" charset="0"/>
              </a:defRPr>
            </a:lvl1pPr>
            <a:lvl2pPr marL="0" lvl="1" indent="0">
              <a:lnSpc>
                <a:spcPct val="93000"/>
              </a:lnSpc>
              <a:buSzPct val="100000"/>
              <a:buChar char="​"/>
              <a:defRPr sz="1100">
                <a:solidFill>
                  <a:srgbClr val="2F363B"/>
                </a:solidFill>
                <a:latin typeface="Arial" panose="020B0604020202020204" pitchFamily="34" charset="0"/>
              </a:defRPr>
            </a:lvl2pPr>
            <a:lvl3pPr marL="144000" lvl="2">
              <a:lnSpc>
                <a:spcPct val="93000"/>
              </a:lnSpc>
              <a:buSzPct val="100000"/>
              <a:defRPr sz="1100">
                <a:solidFill>
                  <a:srgbClr val="2F363B"/>
                </a:solidFill>
                <a:latin typeface="Arial" panose="020B0604020202020204" pitchFamily="34" charset="0"/>
              </a:defRPr>
            </a:lvl3pPr>
            <a:lvl4pPr marL="288000" lvl="3">
              <a:lnSpc>
                <a:spcPct val="93000"/>
              </a:lnSpc>
              <a:buSzPct val="100000"/>
              <a:defRPr sz="1100">
                <a:solidFill>
                  <a:srgbClr val="2F363B"/>
                </a:solidFill>
                <a:latin typeface="Arial" panose="020B0604020202020204" pitchFamily="34" charset="0"/>
              </a:defRPr>
            </a:lvl4pPr>
            <a:lvl5pPr marL="432000" lvl="4" indent="-144000">
              <a:lnSpc>
                <a:spcPct val="93000"/>
              </a:lnSpc>
              <a:buSzPct val="100000"/>
              <a:buChar char="•"/>
              <a:defRPr sz="1100" b="0">
                <a:solidFill>
                  <a:srgbClr val="2F363B"/>
                </a:solidFill>
                <a:latin typeface="Arial" panose="020B0604020202020204" pitchFamily="34" charset="0"/>
              </a:defRPr>
            </a:lvl5pPr>
            <a:lvl6pPr>
              <a:defRPr>
                <a:solidFill>
                  <a:schemeClr val="lt1"/>
                </a:solidFill>
                <a:latin typeface="+mn-lt"/>
              </a:defRPr>
            </a:lvl6pPr>
            <a:lvl7pPr>
              <a:defRPr>
                <a:solidFill>
                  <a:schemeClr val="lt1"/>
                </a:solidFill>
              </a:defRPr>
            </a:lvl7pPr>
            <a:lvl8pPr>
              <a:defRPr>
                <a:solidFill>
                  <a:schemeClr val="lt1"/>
                </a:solidFill>
              </a:defRPr>
            </a:lvl8pPr>
            <a:lvl9pPr>
              <a:defRPr>
                <a:solidFill>
                  <a:schemeClr val="lt1"/>
                </a:solidFill>
                <a:latin typeface="+mn-lt"/>
              </a:defRPr>
            </a:lvl9pPr>
          </a:lstStyle>
          <a:p>
            <a:pPr marL="0" marR="0" lvl="1" indent="0" algn="ctr" defTabSz="914400" eaLnBrk="1" fontAlgn="auto" latinLnBrk="0" hangingPunct="1">
              <a:lnSpc>
                <a:spcPct val="100000"/>
              </a:lnSpc>
              <a:spcBef>
                <a:spcPts val="0"/>
              </a:spcBef>
              <a:spcAft>
                <a:spcPts val="0"/>
              </a:spcAft>
              <a:buClrTx/>
              <a:buSzPct val="100000"/>
              <a:buFontTx/>
              <a:buNone/>
              <a:tabLst/>
              <a:defRPr/>
            </a:pPr>
            <a:r>
              <a:rPr lang="en-US" sz="1600" b="1" kern="0">
                <a:solidFill>
                  <a:sysClr val="windowText" lastClr="000000"/>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Market &amp; Customer</a:t>
            </a:r>
            <a:endParaRPr kumimoji="0" lang="en-US" sz="1600" b="1"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endParaRPr>
          </a:p>
        </p:txBody>
      </p:sp>
      <p:sp>
        <p:nvSpPr>
          <p:cNvPr id="61" name="TextBox 60">
            <a:extLst>
              <a:ext uri="{FF2B5EF4-FFF2-40B4-BE49-F238E27FC236}">
                <a16:creationId xmlns:a16="http://schemas.microsoft.com/office/drawing/2014/main" id="{703C1B89-1FEA-B11D-1875-5381F7CCBECD}"/>
              </a:ext>
            </a:extLst>
          </p:cNvPr>
          <p:cNvSpPr txBox="1"/>
          <p:nvPr/>
        </p:nvSpPr>
        <p:spPr>
          <a:xfrm>
            <a:off x="5815674" y="1759308"/>
            <a:ext cx="2038582" cy="764180"/>
          </a:xfrm>
          <a:prstGeom prst="chevron">
            <a:avLst>
              <a:gd name="adj" fmla="val 20000"/>
            </a:avLst>
          </a:prstGeom>
          <a:solidFill>
            <a:srgbClr val="F9D000"/>
          </a:solidFill>
          <a:ln w="6350" cap="flat" cmpd="sng" algn="ctr">
            <a:noFill/>
            <a:prstDash val="solid"/>
          </a:ln>
          <a:effectLst/>
        </p:spPr>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defPPr>
              <a:defRPr lang="en-US"/>
            </a:defPPr>
            <a:lvl1pPr indent="-144000">
              <a:lnSpc>
                <a:spcPct val="93000"/>
              </a:lnSpc>
              <a:buSzPct val="100000"/>
              <a:buNone/>
              <a:defRPr sz="1100">
                <a:solidFill>
                  <a:srgbClr val="2F363B"/>
                </a:solidFill>
                <a:latin typeface="Arial" panose="020B0604020202020204" pitchFamily="34" charset="0"/>
              </a:defRPr>
            </a:lvl1pPr>
            <a:lvl2pPr marL="0" lvl="1" indent="0">
              <a:lnSpc>
                <a:spcPct val="93000"/>
              </a:lnSpc>
              <a:buSzPct val="100000"/>
              <a:buChar char="​"/>
              <a:defRPr sz="1100">
                <a:solidFill>
                  <a:srgbClr val="2F363B"/>
                </a:solidFill>
                <a:latin typeface="Arial" panose="020B0604020202020204" pitchFamily="34" charset="0"/>
              </a:defRPr>
            </a:lvl2pPr>
            <a:lvl3pPr marL="144000" lvl="2">
              <a:lnSpc>
                <a:spcPct val="93000"/>
              </a:lnSpc>
              <a:buSzPct val="100000"/>
              <a:defRPr sz="1100">
                <a:solidFill>
                  <a:srgbClr val="2F363B"/>
                </a:solidFill>
                <a:latin typeface="Arial" panose="020B0604020202020204" pitchFamily="34" charset="0"/>
              </a:defRPr>
            </a:lvl3pPr>
            <a:lvl4pPr marL="288000" lvl="3">
              <a:lnSpc>
                <a:spcPct val="93000"/>
              </a:lnSpc>
              <a:buSzPct val="100000"/>
              <a:defRPr sz="1100">
                <a:solidFill>
                  <a:srgbClr val="2F363B"/>
                </a:solidFill>
                <a:latin typeface="Arial" panose="020B0604020202020204" pitchFamily="34" charset="0"/>
              </a:defRPr>
            </a:lvl4pPr>
            <a:lvl5pPr marL="432000" lvl="4" indent="-144000">
              <a:lnSpc>
                <a:spcPct val="93000"/>
              </a:lnSpc>
              <a:buSzPct val="100000"/>
              <a:buChar char="•"/>
              <a:defRPr sz="1100" b="0">
                <a:solidFill>
                  <a:srgbClr val="2F363B"/>
                </a:solidFill>
                <a:latin typeface="Arial" panose="020B0604020202020204" pitchFamily="34" charset="0"/>
              </a:defRPr>
            </a:lvl5pPr>
            <a:lvl6pPr>
              <a:defRPr>
                <a:solidFill>
                  <a:schemeClr val="lt1"/>
                </a:solidFill>
                <a:latin typeface="+mn-lt"/>
              </a:defRPr>
            </a:lvl6pPr>
            <a:lvl7pPr>
              <a:defRPr>
                <a:solidFill>
                  <a:schemeClr val="lt1"/>
                </a:solidFill>
              </a:defRPr>
            </a:lvl7pPr>
            <a:lvl8pPr>
              <a:defRPr>
                <a:solidFill>
                  <a:schemeClr val="lt1"/>
                </a:solidFill>
              </a:defRPr>
            </a:lvl8pPr>
            <a:lvl9pPr>
              <a:defRPr>
                <a:solidFill>
                  <a:schemeClr val="lt1"/>
                </a:solidFill>
                <a:latin typeface="+mn-lt"/>
              </a:defRPr>
            </a:lvl9pPr>
          </a:lstStyle>
          <a:p>
            <a:pPr marL="0" marR="0" lvl="1" indent="0" algn="ctr" defTabSz="914400" eaLnBrk="1" fontAlgn="auto" latinLnBrk="0" hangingPunct="1">
              <a:lnSpc>
                <a:spcPct val="100000"/>
              </a:lnSpc>
              <a:spcBef>
                <a:spcPts val="0"/>
              </a:spcBef>
              <a:spcAft>
                <a:spcPts val="0"/>
              </a:spcAft>
              <a:buClrTx/>
              <a:buSzPct val="100000"/>
              <a:buFontTx/>
              <a:buNone/>
              <a:tabLst/>
              <a:defRPr/>
            </a:pPr>
            <a:r>
              <a:rPr kumimoji="0" lang="en-US" sz="1600" b="1"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Capabilities</a:t>
            </a:r>
            <a:r>
              <a:rPr lang="en-US" sz="1600" b="1" kern="0">
                <a:solidFill>
                  <a:sysClr val="windowText" lastClr="000000"/>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 </a:t>
            </a:r>
            <a:endParaRPr kumimoji="0" lang="en-US" sz="1600" b="1"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endParaRPr>
          </a:p>
        </p:txBody>
      </p:sp>
      <p:sp>
        <p:nvSpPr>
          <p:cNvPr id="62" name="TextBox 61">
            <a:extLst>
              <a:ext uri="{FF2B5EF4-FFF2-40B4-BE49-F238E27FC236}">
                <a16:creationId xmlns:a16="http://schemas.microsoft.com/office/drawing/2014/main" id="{633B69FD-CBAA-C27C-8E9D-1309BA0049D3}"/>
              </a:ext>
            </a:extLst>
          </p:cNvPr>
          <p:cNvSpPr txBox="1"/>
          <p:nvPr/>
        </p:nvSpPr>
        <p:spPr>
          <a:xfrm>
            <a:off x="7728412" y="1759308"/>
            <a:ext cx="2038582" cy="764180"/>
          </a:xfrm>
          <a:prstGeom prst="chevron">
            <a:avLst>
              <a:gd name="adj" fmla="val 20000"/>
            </a:avLst>
          </a:prstGeom>
          <a:solidFill>
            <a:srgbClr val="F9D000"/>
          </a:solidFill>
          <a:ln w="6350" cap="flat" cmpd="sng" algn="ctr">
            <a:noFill/>
            <a:prstDash val="solid"/>
          </a:ln>
          <a:effectLst/>
        </p:spPr>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defPPr>
              <a:defRPr lang="en-US"/>
            </a:defPPr>
            <a:lvl1pPr indent="-144000">
              <a:lnSpc>
                <a:spcPct val="93000"/>
              </a:lnSpc>
              <a:buSzPct val="100000"/>
              <a:buNone/>
              <a:defRPr sz="1100">
                <a:solidFill>
                  <a:srgbClr val="2F363B"/>
                </a:solidFill>
                <a:latin typeface="Arial" panose="020B0604020202020204" pitchFamily="34" charset="0"/>
              </a:defRPr>
            </a:lvl1pPr>
            <a:lvl2pPr marL="0" lvl="1" indent="0">
              <a:lnSpc>
                <a:spcPct val="93000"/>
              </a:lnSpc>
              <a:buSzPct val="100000"/>
              <a:buChar char="​"/>
              <a:defRPr sz="1100">
                <a:solidFill>
                  <a:srgbClr val="2F363B"/>
                </a:solidFill>
                <a:latin typeface="Arial" panose="020B0604020202020204" pitchFamily="34" charset="0"/>
              </a:defRPr>
            </a:lvl2pPr>
            <a:lvl3pPr marL="144000" lvl="2">
              <a:lnSpc>
                <a:spcPct val="93000"/>
              </a:lnSpc>
              <a:buSzPct val="100000"/>
              <a:defRPr sz="1100">
                <a:solidFill>
                  <a:srgbClr val="2F363B"/>
                </a:solidFill>
                <a:latin typeface="Arial" panose="020B0604020202020204" pitchFamily="34" charset="0"/>
              </a:defRPr>
            </a:lvl3pPr>
            <a:lvl4pPr marL="288000" lvl="3">
              <a:lnSpc>
                <a:spcPct val="93000"/>
              </a:lnSpc>
              <a:buSzPct val="100000"/>
              <a:defRPr sz="1100">
                <a:solidFill>
                  <a:srgbClr val="2F363B"/>
                </a:solidFill>
                <a:latin typeface="Arial" panose="020B0604020202020204" pitchFamily="34" charset="0"/>
              </a:defRPr>
            </a:lvl4pPr>
            <a:lvl5pPr marL="432000" lvl="4" indent="-144000">
              <a:lnSpc>
                <a:spcPct val="93000"/>
              </a:lnSpc>
              <a:buSzPct val="100000"/>
              <a:buChar char="•"/>
              <a:defRPr sz="1100" b="0">
                <a:solidFill>
                  <a:srgbClr val="2F363B"/>
                </a:solidFill>
                <a:latin typeface="Arial" panose="020B0604020202020204" pitchFamily="34" charset="0"/>
              </a:defRPr>
            </a:lvl5pPr>
            <a:lvl6pPr>
              <a:defRPr>
                <a:solidFill>
                  <a:schemeClr val="lt1"/>
                </a:solidFill>
                <a:latin typeface="+mn-lt"/>
              </a:defRPr>
            </a:lvl6pPr>
            <a:lvl7pPr>
              <a:defRPr>
                <a:solidFill>
                  <a:schemeClr val="lt1"/>
                </a:solidFill>
              </a:defRPr>
            </a:lvl7pPr>
            <a:lvl8pPr>
              <a:defRPr>
                <a:solidFill>
                  <a:schemeClr val="lt1"/>
                </a:solidFill>
              </a:defRPr>
            </a:lvl8pPr>
            <a:lvl9pPr>
              <a:defRPr>
                <a:solidFill>
                  <a:schemeClr val="lt1"/>
                </a:solidFill>
                <a:latin typeface="+mn-lt"/>
              </a:defRPr>
            </a:lvl9pPr>
          </a:lstStyle>
          <a:p>
            <a:pPr marL="0" marR="0" lvl="1" indent="0" algn="ctr" defTabSz="914400" eaLnBrk="1" fontAlgn="auto" latinLnBrk="0" hangingPunct="1">
              <a:lnSpc>
                <a:spcPct val="100000"/>
              </a:lnSpc>
              <a:spcBef>
                <a:spcPts val="0"/>
              </a:spcBef>
              <a:spcAft>
                <a:spcPts val="0"/>
              </a:spcAft>
              <a:buClrTx/>
              <a:buSzPct val="100000"/>
              <a:buFontTx/>
              <a:buNone/>
              <a:tabLst/>
              <a:defRPr/>
            </a:pPr>
            <a:r>
              <a:rPr kumimoji="0" lang="en-US" sz="1600" b="1"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Current Strategy</a:t>
            </a:r>
          </a:p>
        </p:txBody>
      </p:sp>
      <p:sp>
        <p:nvSpPr>
          <p:cNvPr id="63" name="TextBox 62">
            <a:extLst>
              <a:ext uri="{FF2B5EF4-FFF2-40B4-BE49-F238E27FC236}">
                <a16:creationId xmlns:a16="http://schemas.microsoft.com/office/drawing/2014/main" id="{174E8827-E6B4-8E1E-D5FD-CCCCBE664DE4}"/>
              </a:ext>
            </a:extLst>
          </p:cNvPr>
          <p:cNvSpPr txBox="1"/>
          <p:nvPr/>
        </p:nvSpPr>
        <p:spPr>
          <a:xfrm>
            <a:off x="9641151" y="1759308"/>
            <a:ext cx="2038582" cy="764180"/>
          </a:xfrm>
          <a:prstGeom prst="chevron">
            <a:avLst>
              <a:gd name="adj" fmla="val 20000"/>
            </a:avLst>
          </a:prstGeom>
          <a:solidFill>
            <a:srgbClr val="F9D000"/>
          </a:solidFill>
          <a:ln w="6350" cap="flat" cmpd="sng" algn="ctr">
            <a:noFill/>
            <a:prstDash val="solid"/>
          </a:ln>
          <a:effectLst/>
        </p:spPr>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defPPr>
              <a:defRPr lang="en-US"/>
            </a:defPPr>
            <a:lvl1pPr indent="-144000">
              <a:lnSpc>
                <a:spcPct val="93000"/>
              </a:lnSpc>
              <a:buSzPct val="100000"/>
              <a:buNone/>
              <a:defRPr sz="1100">
                <a:solidFill>
                  <a:srgbClr val="2F363B"/>
                </a:solidFill>
                <a:latin typeface="Arial" panose="020B0604020202020204" pitchFamily="34" charset="0"/>
              </a:defRPr>
            </a:lvl1pPr>
            <a:lvl2pPr marL="0" lvl="1" indent="0">
              <a:lnSpc>
                <a:spcPct val="93000"/>
              </a:lnSpc>
              <a:buSzPct val="100000"/>
              <a:buChar char="​"/>
              <a:defRPr sz="1100">
                <a:solidFill>
                  <a:srgbClr val="2F363B"/>
                </a:solidFill>
                <a:latin typeface="Arial" panose="020B0604020202020204" pitchFamily="34" charset="0"/>
              </a:defRPr>
            </a:lvl2pPr>
            <a:lvl3pPr marL="144000" lvl="2">
              <a:lnSpc>
                <a:spcPct val="93000"/>
              </a:lnSpc>
              <a:buSzPct val="100000"/>
              <a:defRPr sz="1100">
                <a:solidFill>
                  <a:srgbClr val="2F363B"/>
                </a:solidFill>
                <a:latin typeface="Arial" panose="020B0604020202020204" pitchFamily="34" charset="0"/>
              </a:defRPr>
            </a:lvl3pPr>
            <a:lvl4pPr marL="288000" lvl="3">
              <a:lnSpc>
                <a:spcPct val="93000"/>
              </a:lnSpc>
              <a:buSzPct val="100000"/>
              <a:defRPr sz="1100">
                <a:solidFill>
                  <a:srgbClr val="2F363B"/>
                </a:solidFill>
                <a:latin typeface="Arial" panose="020B0604020202020204" pitchFamily="34" charset="0"/>
              </a:defRPr>
            </a:lvl4pPr>
            <a:lvl5pPr marL="432000" lvl="4" indent="-144000">
              <a:lnSpc>
                <a:spcPct val="93000"/>
              </a:lnSpc>
              <a:buSzPct val="100000"/>
              <a:buChar char="•"/>
              <a:defRPr sz="1100" b="0">
                <a:solidFill>
                  <a:srgbClr val="2F363B"/>
                </a:solidFill>
                <a:latin typeface="Arial" panose="020B0604020202020204" pitchFamily="34" charset="0"/>
              </a:defRPr>
            </a:lvl5pPr>
            <a:lvl6pPr>
              <a:defRPr>
                <a:solidFill>
                  <a:schemeClr val="lt1"/>
                </a:solidFill>
                <a:latin typeface="+mn-lt"/>
              </a:defRPr>
            </a:lvl6pPr>
            <a:lvl7pPr>
              <a:defRPr>
                <a:solidFill>
                  <a:schemeClr val="lt1"/>
                </a:solidFill>
              </a:defRPr>
            </a:lvl7pPr>
            <a:lvl8pPr>
              <a:defRPr>
                <a:solidFill>
                  <a:schemeClr val="lt1"/>
                </a:solidFill>
              </a:defRPr>
            </a:lvl8pPr>
            <a:lvl9pPr>
              <a:defRPr>
                <a:solidFill>
                  <a:schemeClr val="lt1"/>
                </a:solidFill>
                <a:latin typeface="+mn-lt"/>
              </a:defRPr>
            </a:lvl9pPr>
          </a:lstStyle>
          <a:p>
            <a:pPr marL="0" marR="0" lvl="1" indent="0" algn="ctr" defTabSz="914400" eaLnBrk="1" fontAlgn="auto" latinLnBrk="0" hangingPunct="1">
              <a:lnSpc>
                <a:spcPct val="100000"/>
              </a:lnSpc>
              <a:spcBef>
                <a:spcPts val="0"/>
              </a:spcBef>
              <a:spcAft>
                <a:spcPts val="0"/>
              </a:spcAft>
              <a:buClrTx/>
              <a:buSzPct val="100000"/>
              <a:buFontTx/>
              <a:buNone/>
              <a:tabLst/>
              <a:defRPr/>
            </a:pPr>
            <a:r>
              <a:rPr kumimoji="0" lang="en-US" sz="1600" b="1"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Comp. Analysis</a:t>
            </a:r>
          </a:p>
        </p:txBody>
      </p:sp>
      <p:sp>
        <p:nvSpPr>
          <p:cNvPr id="64" name="TextBox 63">
            <a:extLst>
              <a:ext uri="{FF2B5EF4-FFF2-40B4-BE49-F238E27FC236}">
                <a16:creationId xmlns:a16="http://schemas.microsoft.com/office/drawing/2014/main" id="{BF4814E6-697E-A594-8E7D-19DF8E8C5156}"/>
              </a:ext>
            </a:extLst>
          </p:cNvPr>
          <p:cNvSpPr txBox="1"/>
          <p:nvPr/>
        </p:nvSpPr>
        <p:spPr>
          <a:xfrm>
            <a:off x="3955088" y="2966179"/>
            <a:ext cx="1835771" cy="2385268"/>
          </a:xfrm>
          <a:prstGeom prst="rect">
            <a:avLst/>
          </a:prstGeom>
          <a:noFill/>
          <a:ln w="6350">
            <a:noFill/>
            <a:prstDash val="sysDash"/>
          </a:ln>
        </p:spPr>
        <p:txBody>
          <a:bodyPr wrap="square" lIns="0" tIns="0" rIns="0" bIns="0" rtlCol="0" anchor="t">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marL="285750" lvl="1" indent="-285750">
              <a:lnSpc>
                <a:spcPct val="100000"/>
              </a:lnSpc>
              <a:buClr>
                <a:srgbClr val="061F32"/>
              </a:buClr>
              <a:buFont typeface="Wingdings" panose="05000000000000000000" pitchFamily="2" charset="2"/>
              <a:buChar char="§"/>
              <a:defRPr/>
            </a:pPr>
            <a:r>
              <a:rPr lang="en-US" sz="1600" dirty="0">
                <a:latin typeface="Calibri"/>
                <a:ea typeface="Calibri"/>
                <a:cs typeface="Calibri"/>
              </a:rPr>
              <a:t>A Mediterranean fast casual gap in a growing $200B market exists, and </a:t>
            </a:r>
            <a:r>
              <a:rPr lang="en-US" sz="1600" b="1" dirty="0">
                <a:latin typeface="Calibri"/>
                <a:ea typeface="Calibri"/>
                <a:cs typeface="Calibri"/>
              </a:rPr>
              <a:t>CAVA can become its’ national champion</a:t>
            </a:r>
          </a:p>
          <a:p>
            <a:pPr marL="285750" lvl="1" indent="-285750">
              <a:lnSpc>
                <a:spcPct val="100000"/>
              </a:lnSpc>
              <a:buClr>
                <a:srgbClr val="061F32"/>
              </a:buClr>
              <a:buFont typeface="Wingdings" panose="05000000000000000000" pitchFamily="2" charset="2"/>
              <a:buChar char="§"/>
              <a:defRPr/>
            </a:pPr>
            <a:endParaRPr lang="en-US" sz="1600" b="1" dirty="0">
              <a:latin typeface="Calibri"/>
              <a:ea typeface="Calibri"/>
              <a:cs typeface="Calibri"/>
            </a:endParaRPr>
          </a:p>
          <a:p>
            <a:pPr marL="285750" lvl="1" indent="-285750">
              <a:lnSpc>
                <a:spcPct val="100000"/>
              </a:lnSpc>
              <a:buClr>
                <a:srgbClr val="061F32"/>
              </a:buClr>
              <a:buFont typeface="Wingdings" panose="05000000000000000000" pitchFamily="2" charset="2"/>
              <a:buChar char="§"/>
              <a:defRPr/>
            </a:pPr>
            <a:endParaRPr lang="en-US" dirty="0">
              <a:latin typeface="Calibri"/>
              <a:ea typeface="Calibri"/>
              <a:cs typeface="Calibri"/>
            </a:endParaRPr>
          </a:p>
          <a:p>
            <a:pPr marL="285750" lvl="1" indent="-285750">
              <a:lnSpc>
                <a:spcPct val="100000"/>
              </a:lnSpc>
              <a:buClr>
                <a:srgbClr val="061F32"/>
              </a:buClr>
              <a:buFont typeface="Wingdings" panose="05000000000000000000" pitchFamily="2" charset="2"/>
              <a:buChar char="§"/>
              <a:defRPr/>
            </a:pPr>
            <a:endParaRPr lang="en-US" sz="1600" dirty="0">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endParaRPr>
          </a:p>
        </p:txBody>
      </p:sp>
      <p:sp>
        <p:nvSpPr>
          <p:cNvPr id="65" name="TextBox 64">
            <a:extLst>
              <a:ext uri="{FF2B5EF4-FFF2-40B4-BE49-F238E27FC236}">
                <a16:creationId xmlns:a16="http://schemas.microsoft.com/office/drawing/2014/main" id="{8B1052BE-48AC-392E-4306-11A4692847DE}"/>
              </a:ext>
            </a:extLst>
          </p:cNvPr>
          <p:cNvSpPr txBox="1"/>
          <p:nvPr/>
        </p:nvSpPr>
        <p:spPr>
          <a:xfrm>
            <a:off x="5819505" y="2966179"/>
            <a:ext cx="1835769" cy="1969770"/>
          </a:xfrm>
          <a:prstGeom prst="rect">
            <a:avLst/>
          </a:prstGeom>
          <a:solidFill>
            <a:schemeClr val="bg1"/>
          </a:solid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marL="285750" lvl="1" indent="-285750">
              <a:lnSpc>
                <a:spcPct val="100000"/>
              </a:lnSpc>
              <a:buClr>
                <a:srgbClr val="061F32"/>
              </a:buClr>
              <a:buFont typeface="Wingdings" panose="05000000000000000000" pitchFamily="2" charset="2"/>
              <a:buChar char="§"/>
              <a:defRPr/>
            </a:pPr>
            <a:r>
              <a:rPr lang="en-US" sz="1600" dirty="0">
                <a:latin typeface="Calibri"/>
                <a:ea typeface="Calibri"/>
                <a:cs typeface="Calibri"/>
              </a:rPr>
              <a:t>CAVA’s hybrid </a:t>
            </a:r>
            <a:r>
              <a:rPr lang="en-US" sz="1600" b="1" dirty="0">
                <a:latin typeface="Calibri"/>
                <a:ea typeface="Calibri"/>
                <a:cs typeface="Calibri"/>
              </a:rPr>
              <a:t>vertically integrated </a:t>
            </a:r>
            <a:r>
              <a:rPr lang="en-US" sz="1600" dirty="0">
                <a:latin typeface="Calibri"/>
                <a:ea typeface="Calibri"/>
                <a:cs typeface="Calibri"/>
              </a:rPr>
              <a:t>business model supports</a:t>
            </a:r>
            <a:r>
              <a:rPr lang="en-US" sz="1600" b="1" dirty="0">
                <a:latin typeface="Calibri"/>
                <a:ea typeface="Calibri"/>
                <a:cs typeface="Calibri"/>
              </a:rPr>
              <a:t> mediterranean authenticity </a:t>
            </a:r>
            <a:r>
              <a:rPr lang="en-US" sz="1600" dirty="0">
                <a:latin typeface="Calibri"/>
                <a:ea typeface="Calibri"/>
                <a:cs typeface="Calibri"/>
              </a:rPr>
              <a:t>at its current scale</a:t>
            </a:r>
            <a:endParaRPr lang="en-US" sz="1600" dirty="0"/>
          </a:p>
        </p:txBody>
      </p:sp>
      <p:sp>
        <p:nvSpPr>
          <p:cNvPr id="66" name="TextBox 65">
            <a:extLst>
              <a:ext uri="{FF2B5EF4-FFF2-40B4-BE49-F238E27FC236}">
                <a16:creationId xmlns:a16="http://schemas.microsoft.com/office/drawing/2014/main" id="{4ACD0C0B-5CA9-E8E8-451B-07F3165B1311}"/>
              </a:ext>
            </a:extLst>
          </p:cNvPr>
          <p:cNvSpPr txBox="1"/>
          <p:nvPr/>
        </p:nvSpPr>
        <p:spPr>
          <a:xfrm>
            <a:off x="7832488" y="2966179"/>
            <a:ext cx="1757725" cy="2708434"/>
          </a:xfrm>
          <a:prstGeom prst="rect">
            <a:avLst/>
          </a:prstGeom>
          <a:noFill/>
          <a:ln w="6350">
            <a:noFill/>
            <a:prstDash val="sysDash"/>
          </a:ln>
        </p:spPr>
        <p:txBody>
          <a:bodyPr wrap="square" lIns="0" tIns="0" rIns="0" bIns="0" rtlCol="0" anchor="t">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marL="285750" lvl="1" indent="-285750">
              <a:lnSpc>
                <a:spcPct val="100000"/>
              </a:lnSpc>
              <a:buClr>
                <a:srgbClr val="061F32"/>
              </a:buClr>
              <a:buFont typeface="Wingdings" panose="05000000000000000000" pitchFamily="2" charset="2"/>
              <a:buChar char="§"/>
              <a:defRPr/>
            </a:pPr>
            <a:r>
              <a:rPr lang="en-US" sz="1600" dirty="0">
                <a:latin typeface="Calibri"/>
                <a:ea typeface="Calibri"/>
                <a:cs typeface="Calibri"/>
              </a:rPr>
              <a:t>CAVA’s expansion framework provides a strong foundation, but additional </a:t>
            </a:r>
            <a:r>
              <a:rPr lang="en-US" sz="1600" b="1" dirty="0">
                <a:latin typeface="Calibri"/>
                <a:ea typeface="Calibri"/>
                <a:cs typeface="Calibri"/>
              </a:rPr>
              <a:t>capabilities are needed to support national scale</a:t>
            </a:r>
          </a:p>
          <a:p>
            <a:pPr marL="285750" lvl="1" indent="-285750">
              <a:lnSpc>
                <a:spcPct val="100000"/>
              </a:lnSpc>
              <a:buClr>
                <a:srgbClr val="061F32"/>
              </a:buClr>
              <a:buFont typeface="Wingdings" panose="05000000000000000000" pitchFamily="2" charset="2"/>
              <a:buChar char="§"/>
              <a:defRPr/>
            </a:pPr>
            <a:endParaRPr lang="en-US" sz="1600" dirty="0">
              <a:latin typeface="Calibri" panose="020F0502020204030204" pitchFamily="34" charset="0"/>
              <a:ea typeface="Calibri" panose="020F0502020204030204" pitchFamily="34" charset="0"/>
              <a:cs typeface="Calibri" panose="020F0502020204030204" pitchFamily="34" charset="0"/>
            </a:endParaRPr>
          </a:p>
          <a:p>
            <a:pPr marL="285750" lvl="1" indent="-285750">
              <a:lnSpc>
                <a:spcPct val="100000"/>
              </a:lnSpc>
              <a:buClr>
                <a:srgbClr val="061F32"/>
              </a:buClr>
              <a:buFont typeface="Wingdings" panose="05000000000000000000" pitchFamily="2" charset="2"/>
              <a:buChar char="§"/>
              <a:defRPr/>
            </a:pPr>
            <a:endParaRPr lang="en-US" sz="1600" dirty="0">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endParaRPr>
          </a:p>
        </p:txBody>
      </p:sp>
      <p:sp>
        <p:nvSpPr>
          <p:cNvPr id="67" name="TextBox 66">
            <a:extLst>
              <a:ext uri="{FF2B5EF4-FFF2-40B4-BE49-F238E27FC236}">
                <a16:creationId xmlns:a16="http://schemas.microsoft.com/office/drawing/2014/main" id="{90639C51-FCFB-3CEF-3529-8F493F4FFE59}"/>
              </a:ext>
            </a:extLst>
          </p:cNvPr>
          <p:cNvSpPr txBox="1"/>
          <p:nvPr/>
        </p:nvSpPr>
        <p:spPr>
          <a:xfrm>
            <a:off x="9732426" y="2966179"/>
            <a:ext cx="1768308" cy="1969770"/>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marL="285750" lvl="1" indent="-285750">
              <a:lnSpc>
                <a:spcPct val="100000"/>
              </a:lnSpc>
              <a:buClr>
                <a:srgbClr val="061F32"/>
              </a:buClr>
              <a:buFont typeface="Wingdings" panose="05000000000000000000" pitchFamily="2" charset="2"/>
              <a:buChar char="§"/>
              <a:defRPr/>
            </a:pPr>
            <a:r>
              <a:rPr lang="en-US" sz="16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Industry scaling lessons </a:t>
            </a:r>
            <a:r>
              <a:rPr lang="en-US" sz="16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highlight the importance of operational discipline, supply chain readiness, and clustered expansion</a:t>
            </a:r>
          </a:p>
        </p:txBody>
      </p:sp>
      <p:sp>
        <p:nvSpPr>
          <p:cNvPr id="74" name="TextBox 73">
            <a:extLst>
              <a:ext uri="{FF2B5EF4-FFF2-40B4-BE49-F238E27FC236}">
                <a16:creationId xmlns:a16="http://schemas.microsoft.com/office/drawing/2014/main" id="{08FE62F4-AD47-153B-DFF3-EC9F28DF56AB}"/>
              </a:ext>
            </a:extLst>
          </p:cNvPr>
          <p:cNvSpPr txBox="1"/>
          <p:nvPr/>
        </p:nvSpPr>
        <p:spPr>
          <a:xfrm>
            <a:off x="4846601" y="2599235"/>
            <a:ext cx="151251" cy="184666"/>
          </a:xfrm>
          <a:prstGeom prst="rect">
            <a:avLst/>
          </a:prstGeom>
          <a:solidFill>
            <a:srgbClr val="FFFFFF"/>
          </a:solidFill>
          <a:ln w="6350">
            <a:noFill/>
            <a:prstDash val="sysDash"/>
          </a:ln>
        </p:spPr>
        <p:txBody>
          <a:bodyPr wrap="none" lIns="36000" tIns="0" rIns="3600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marL="0" marR="0" lvl="1" indent="0" algn="ctr" defTabSz="914400" eaLnBrk="1" fontAlgn="auto" latinLnBrk="0" hangingPunct="1">
              <a:lnSpc>
                <a:spcPct val="100000"/>
              </a:lnSpc>
              <a:spcBef>
                <a:spcPts val="0"/>
              </a:spcBef>
              <a:spcAft>
                <a:spcPts val="0"/>
              </a:spcAft>
              <a:buClrTx/>
              <a:buSzPct val="100000"/>
              <a:buFontTx/>
              <a:buNone/>
              <a:tabLst/>
              <a:defRPr/>
            </a:pPr>
            <a:r>
              <a:rPr kumimoji="0" lang="en-US"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1</a:t>
            </a:r>
          </a:p>
        </p:txBody>
      </p:sp>
      <p:sp>
        <p:nvSpPr>
          <p:cNvPr id="75" name="TextBox 74">
            <a:extLst>
              <a:ext uri="{FF2B5EF4-FFF2-40B4-BE49-F238E27FC236}">
                <a16:creationId xmlns:a16="http://schemas.microsoft.com/office/drawing/2014/main" id="{B24D4E1F-5A2F-EF1C-6D1F-6D416FF88027}"/>
              </a:ext>
            </a:extLst>
          </p:cNvPr>
          <p:cNvSpPr txBox="1"/>
          <p:nvPr/>
        </p:nvSpPr>
        <p:spPr>
          <a:xfrm>
            <a:off x="6759339" y="2599235"/>
            <a:ext cx="151251" cy="184666"/>
          </a:xfrm>
          <a:prstGeom prst="rect">
            <a:avLst/>
          </a:prstGeom>
          <a:solidFill>
            <a:srgbClr val="FFFFFF"/>
          </a:solidFill>
          <a:ln w="6350">
            <a:noFill/>
            <a:prstDash val="sysDash"/>
          </a:ln>
        </p:spPr>
        <p:txBody>
          <a:bodyPr wrap="none" lIns="36000" tIns="0" rIns="3600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marL="0" marR="0" lvl="1" indent="0" algn="ctr" defTabSz="914400" eaLnBrk="1" fontAlgn="auto" latinLnBrk="0" hangingPunct="1">
              <a:lnSpc>
                <a:spcPct val="100000"/>
              </a:lnSpc>
              <a:spcBef>
                <a:spcPts val="0"/>
              </a:spcBef>
              <a:spcAft>
                <a:spcPts val="0"/>
              </a:spcAft>
              <a:buClrTx/>
              <a:buSzPct val="100000"/>
              <a:buFontTx/>
              <a:buNone/>
              <a:tabLst/>
              <a:defRPr/>
            </a:pPr>
            <a:r>
              <a:rPr kumimoji="0" lang="en-US"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2</a:t>
            </a:r>
          </a:p>
        </p:txBody>
      </p:sp>
      <p:sp>
        <p:nvSpPr>
          <p:cNvPr id="76" name="TextBox 75">
            <a:extLst>
              <a:ext uri="{FF2B5EF4-FFF2-40B4-BE49-F238E27FC236}">
                <a16:creationId xmlns:a16="http://schemas.microsoft.com/office/drawing/2014/main" id="{52CEE5A4-EE78-0B9C-6A90-73245EA42377}"/>
              </a:ext>
            </a:extLst>
          </p:cNvPr>
          <p:cNvSpPr txBox="1"/>
          <p:nvPr/>
        </p:nvSpPr>
        <p:spPr>
          <a:xfrm>
            <a:off x="8672077" y="2599235"/>
            <a:ext cx="151251" cy="184666"/>
          </a:xfrm>
          <a:prstGeom prst="rect">
            <a:avLst/>
          </a:prstGeom>
          <a:solidFill>
            <a:srgbClr val="FFFFFF"/>
          </a:solidFill>
          <a:ln w="6350">
            <a:noFill/>
            <a:prstDash val="sysDash"/>
          </a:ln>
        </p:spPr>
        <p:txBody>
          <a:bodyPr wrap="none" lIns="36000" tIns="0" rIns="3600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marL="0" marR="0" lvl="1" indent="0" algn="ctr" defTabSz="914400" eaLnBrk="1" fontAlgn="auto" latinLnBrk="0" hangingPunct="1">
              <a:lnSpc>
                <a:spcPct val="100000"/>
              </a:lnSpc>
              <a:spcBef>
                <a:spcPts val="0"/>
              </a:spcBef>
              <a:spcAft>
                <a:spcPts val="0"/>
              </a:spcAft>
              <a:buClrTx/>
              <a:buSzPct val="100000"/>
              <a:buFontTx/>
              <a:buNone/>
              <a:tabLst/>
              <a:defRPr/>
            </a:pPr>
            <a:r>
              <a:rPr kumimoji="0" lang="en-US"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3</a:t>
            </a:r>
          </a:p>
        </p:txBody>
      </p:sp>
      <p:sp>
        <p:nvSpPr>
          <p:cNvPr id="77" name="TextBox 76">
            <a:extLst>
              <a:ext uri="{FF2B5EF4-FFF2-40B4-BE49-F238E27FC236}">
                <a16:creationId xmlns:a16="http://schemas.microsoft.com/office/drawing/2014/main" id="{A00F5646-DC2F-B72D-EBAA-2178B1029315}"/>
              </a:ext>
            </a:extLst>
          </p:cNvPr>
          <p:cNvSpPr txBox="1"/>
          <p:nvPr/>
        </p:nvSpPr>
        <p:spPr>
          <a:xfrm>
            <a:off x="10584816" y="2599235"/>
            <a:ext cx="151251" cy="184666"/>
          </a:xfrm>
          <a:prstGeom prst="rect">
            <a:avLst/>
          </a:prstGeom>
          <a:solidFill>
            <a:srgbClr val="FFFFFF"/>
          </a:solidFill>
          <a:ln w="6350">
            <a:noFill/>
            <a:prstDash val="sysDash"/>
          </a:ln>
        </p:spPr>
        <p:txBody>
          <a:bodyPr wrap="none" lIns="36000" tIns="0" rIns="3600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marL="0" marR="0" lvl="1" indent="0" algn="ctr" defTabSz="914400" eaLnBrk="1" fontAlgn="auto" latinLnBrk="0" hangingPunct="1">
              <a:lnSpc>
                <a:spcPct val="100000"/>
              </a:lnSpc>
              <a:spcBef>
                <a:spcPts val="0"/>
              </a:spcBef>
              <a:spcAft>
                <a:spcPts val="0"/>
              </a:spcAft>
              <a:buClrTx/>
              <a:buSzPct val="100000"/>
              <a:buFontTx/>
              <a:buNone/>
              <a:tabLst/>
              <a:defRPr/>
            </a:pPr>
            <a:r>
              <a:rPr kumimoji="0" lang="en-US" sz="1200" b="0" i="0" u="none" strike="noStrike" kern="0" cap="none" spc="0" normalizeH="0" baseline="0" noProof="0">
                <a:ln>
                  <a:noFill/>
                </a:ln>
                <a:solidFill>
                  <a:srgbClr val="061F32"/>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4</a:t>
            </a:r>
          </a:p>
        </p:txBody>
      </p:sp>
      <p:sp>
        <p:nvSpPr>
          <p:cNvPr id="81" name="TextBox 80">
            <a:extLst>
              <a:ext uri="{FF2B5EF4-FFF2-40B4-BE49-F238E27FC236}">
                <a16:creationId xmlns:a16="http://schemas.microsoft.com/office/drawing/2014/main" id="{7114FC24-A86E-6B22-1DC8-37A934FA91AF}"/>
              </a:ext>
            </a:extLst>
          </p:cNvPr>
          <p:cNvSpPr txBox="1"/>
          <p:nvPr/>
        </p:nvSpPr>
        <p:spPr>
          <a:xfrm>
            <a:off x="1209653" y="2791904"/>
            <a:ext cx="2210780" cy="672822"/>
          </a:xfrm>
          <a:prstGeom prst="rect">
            <a:avLst/>
          </a:prstGeom>
          <a:noFill/>
          <a:ln w="6350">
            <a:noFill/>
            <a:prstDash val="sysDash"/>
          </a:ln>
        </p:spPr>
        <p:txBody>
          <a:bodyPr wrap="square" lIns="0" tIns="0" rIns="0" bIns="0" rtlCol="0" anchor="ctr">
            <a:no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nSpc>
                <a:spcPct val="100000"/>
              </a:lnSpc>
              <a:buFontTx/>
              <a:buNone/>
              <a:defRPr/>
            </a:pPr>
            <a:endParaRPr lang="en-US" sz="1600" b="1">
              <a:solidFill>
                <a:srgbClr val="061F32"/>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endParaRPr>
          </a:p>
        </p:txBody>
      </p:sp>
      <p:sp>
        <p:nvSpPr>
          <p:cNvPr id="82" name="TextBox 81">
            <a:extLst>
              <a:ext uri="{FF2B5EF4-FFF2-40B4-BE49-F238E27FC236}">
                <a16:creationId xmlns:a16="http://schemas.microsoft.com/office/drawing/2014/main" id="{834569F9-E549-0606-2CBF-2BAFED9243A5}"/>
              </a:ext>
            </a:extLst>
          </p:cNvPr>
          <p:cNvSpPr txBox="1"/>
          <p:nvPr/>
        </p:nvSpPr>
        <p:spPr>
          <a:xfrm>
            <a:off x="1322869" y="3476679"/>
            <a:ext cx="2210780" cy="672822"/>
          </a:xfrm>
          <a:prstGeom prst="rect">
            <a:avLst/>
          </a:prstGeom>
          <a:noFill/>
          <a:ln w="6350">
            <a:noFill/>
            <a:prstDash val="sysDash"/>
          </a:ln>
        </p:spPr>
        <p:txBody>
          <a:bodyPr wrap="square" lIns="0" tIns="0" rIns="0" bIns="0" rtlCol="0" anchor="ctr">
            <a:no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nSpc>
                <a:spcPct val="100000"/>
              </a:lnSpc>
              <a:buFontTx/>
              <a:buNone/>
              <a:defRPr/>
            </a:pPr>
            <a:r>
              <a:rPr lang="en-US" sz="1600" b="1"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CAVA University </a:t>
            </a:r>
          </a:p>
          <a:p>
            <a:pPr lvl="1">
              <a:lnSpc>
                <a:spcPct val="100000"/>
              </a:lnSpc>
              <a:buFontTx/>
              <a:buNone/>
              <a:defRPr/>
            </a:pPr>
            <a:r>
              <a:rPr lang="en-US" sz="1600" b="1"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(Employee Education)</a:t>
            </a:r>
          </a:p>
        </p:txBody>
      </p:sp>
      <p:sp>
        <p:nvSpPr>
          <p:cNvPr id="83" name="TextBox 82">
            <a:extLst>
              <a:ext uri="{FF2B5EF4-FFF2-40B4-BE49-F238E27FC236}">
                <a16:creationId xmlns:a16="http://schemas.microsoft.com/office/drawing/2014/main" id="{B5D4A0A1-94C1-2EF8-61FB-83F991C184B7}"/>
              </a:ext>
            </a:extLst>
          </p:cNvPr>
          <p:cNvSpPr txBox="1"/>
          <p:nvPr/>
        </p:nvSpPr>
        <p:spPr>
          <a:xfrm>
            <a:off x="1322869" y="4358112"/>
            <a:ext cx="2210780" cy="672822"/>
          </a:xfrm>
          <a:prstGeom prst="rect">
            <a:avLst/>
          </a:prstGeom>
          <a:noFill/>
          <a:ln w="6350">
            <a:noFill/>
            <a:prstDash val="sysDash"/>
          </a:ln>
        </p:spPr>
        <p:txBody>
          <a:bodyPr wrap="square" lIns="0" tIns="0" rIns="0" bIns="0" rtlCol="0" anchor="ctr">
            <a:no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nSpc>
                <a:spcPct val="100000"/>
              </a:lnSpc>
              <a:buNone/>
              <a:defRPr/>
            </a:pPr>
            <a:r>
              <a:rPr lang="en-US" sz="1600" b="1" dirty="0">
                <a:solidFill>
                  <a:sysClr val="windowText" lastClr="000000"/>
                </a:solidFill>
                <a:latin typeface="Calibri"/>
                <a:ea typeface="Calibri"/>
                <a:cs typeface="Calibri"/>
                <a:sym typeface="Arial" panose="020B0604020202020204" pitchFamily="34" charset="0"/>
              </a:rPr>
              <a:t>CAVA Passport </a:t>
            </a:r>
          </a:p>
          <a:p>
            <a:pPr lvl="1">
              <a:lnSpc>
                <a:spcPct val="100000"/>
              </a:lnSpc>
              <a:buNone/>
              <a:defRPr/>
            </a:pPr>
            <a:r>
              <a:rPr lang="en-US" sz="1600" b="1" dirty="0">
                <a:solidFill>
                  <a:sysClr val="windowText" lastClr="000000"/>
                </a:solidFill>
                <a:latin typeface="Calibri"/>
                <a:ea typeface="Calibri"/>
                <a:cs typeface="Calibri"/>
              </a:rPr>
              <a:t>(Consumer Education)</a:t>
            </a:r>
          </a:p>
        </p:txBody>
      </p:sp>
      <p:sp>
        <p:nvSpPr>
          <p:cNvPr id="85" name="Rectangle 14">
            <a:extLst>
              <a:ext uri="{FF2B5EF4-FFF2-40B4-BE49-F238E27FC236}">
                <a16:creationId xmlns:a16="http://schemas.microsoft.com/office/drawing/2014/main" id="{590A2F87-E671-AEC6-7F41-D29D4C0712AB}"/>
              </a:ext>
            </a:extLst>
          </p:cNvPr>
          <p:cNvSpPr>
            <a:spLocks noChangeArrowheads="1"/>
          </p:cNvSpPr>
          <p:nvPr/>
        </p:nvSpPr>
        <p:spPr bwMode="auto">
          <a:xfrm>
            <a:off x="452719" y="1747289"/>
            <a:ext cx="3130058" cy="776198"/>
          </a:xfrm>
          <a:prstGeom prst="rect">
            <a:avLst/>
          </a:prstGeom>
          <a:solidFill>
            <a:srgbClr val="D8EC5D"/>
          </a:solidFill>
          <a:ln w="12700">
            <a:noFill/>
            <a:miter lim="800000"/>
            <a:headEnd/>
            <a:tailEnd/>
          </a:ln>
          <a:effectLst/>
        </p:spPr>
        <p:txBody>
          <a:bodyPr wrap="none" lIns="73152" tIns="74094" rIns="74094" bIns="74094" anchor="ctr"/>
          <a:lstStyle/>
          <a:p>
            <a:pPr marL="0" marR="0" lvl="0" indent="0" algn="ctr" defTabSz="914400" eaLnBrk="1" fontAlgn="auto" latinLnBrk="0" hangingPunct="1">
              <a:lnSpc>
                <a:spcPct val="100000"/>
              </a:lnSpc>
              <a:spcBef>
                <a:spcPts val="0"/>
              </a:spcBef>
              <a:spcAft>
                <a:spcPct val="50000"/>
              </a:spcAft>
              <a:buClrTx/>
              <a:buSzTx/>
              <a:buFontTx/>
              <a:buNone/>
              <a:tabLst/>
              <a:defRPr/>
            </a:pPr>
            <a:r>
              <a:rPr kumimoji="0" lang="en-US" b="1" i="0" u="none" strike="noStrike" kern="0" cap="none" spc="0" normalizeH="0" baseline="0" noProof="0" dirty="0">
                <a:ln>
                  <a:noFill/>
                </a:ln>
                <a:effectLst/>
                <a:uLnTx/>
                <a:uFillTx/>
                <a:latin typeface="Calibri"/>
                <a:ea typeface="Calibri"/>
                <a:cs typeface="Calibri"/>
              </a:rPr>
              <a:t>The </a:t>
            </a:r>
            <a:r>
              <a:rPr lang="en-US" b="1" i="1" kern="0" dirty="0">
                <a:latin typeface="Calibri"/>
                <a:ea typeface="Calibri"/>
                <a:cs typeface="Calibri"/>
              </a:rPr>
              <a:t>Harissa</a:t>
            </a:r>
            <a:r>
              <a:rPr kumimoji="0" lang="en-US" b="1" i="1" u="none" strike="noStrike" kern="0" cap="none" spc="0" normalizeH="0" baseline="0" noProof="0" dirty="0">
                <a:ln>
                  <a:noFill/>
                </a:ln>
                <a:effectLst/>
                <a:uLnTx/>
                <a:uFillTx/>
                <a:latin typeface="Calibri"/>
                <a:ea typeface="Calibri"/>
                <a:cs typeface="Calibri"/>
              </a:rPr>
              <a:t> Strategy</a:t>
            </a:r>
          </a:p>
        </p:txBody>
      </p:sp>
      <p:cxnSp>
        <p:nvCxnSpPr>
          <p:cNvPr id="86" name="Straight Connector 85">
            <a:extLst>
              <a:ext uri="{FF2B5EF4-FFF2-40B4-BE49-F238E27FC236}">
                <a16:creationId xmlns:a16="http://schemas.microsoft.com/office/drawing/2014/main" id="{B5B29650-B555-E86D-D9F0-2A1F94024D8E}"/>
              </a:ext>
            </a:extLst>
          </p:cNvPr>
          <p:cNvCxnSpPr>
            <a:cxnSpLocks/>
          </p:cNvCxnSpPr>
          <p:nvPr/>
        </p:nvCxnSpPr>
        <p:spPr>
          <a:xfrm>
            <a:off x="615063" y="3411714"/>
            <a:ext cx="2805370" cy="0"/>
          </a:xfrm>
          <a:prstGeom prst="line">
            <a:avLst/>
          </a:prstGeom>
          <a:noFill/>
          <a:ln w="9525" cap="rnd" cmpd="sng" algn="ctr">
            <a:solidFill>
              <a:srgbClr val="404343"/>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E9B38792-1EE9-A740-A43C-5DDAD2523A60}"/>
              </a:ext>
            </a:extLst>
          </p:cNvPr>
          <p:cNvCxnSpPr>
            <a:cxnSpLocks/>
          </p:cNvCxnSpPr>
          <p:nvPr/>
        </p:nvCxnSpPr>
        <p:spPr>
          <a:xfrm>
            <a:off x="615063" y="4285832"/>
            <a:ext cx="2805370" cy="0"/>
          </a:xfrm>
          <a:prstGeom prst="line">
            <a:avLst/>
          </a:prstGeom>
          <a:noFill/>
          <a:ln w="9525" cap="rnd" cmpd="sng" algn="ctr">
            <a:solidFill>
              <a:srgbClr val="404343"/>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47A3BC25-CBD9-52B9-F63E-60709355E4DA}"/>
              </a:ext>
            </a:extLst>
          </p:cNvPr>
          <p:cNvCxnSpPr>
            <a:cxnSpLocks/>
          </p:cNvCxnSpPr>
          <p:nvPr/>
        </p:nvCxnSpPr>
        <p:spPr>
          <a:xfrm flipH="1">
            <a:off x="5790859" y="2966179"/>
            <a:ext cx="9067" cy="1969770"/>
          </a:xfrm>
          <a:prstGeom prst="line">
            <a:avLst/>
          </a:prstGeom>
          <a:noFill/>
          <a:ln w="9525" cap="rnd" cmpd="sng" algn="ctr">
            <a:solidFill>
              <a:srgbClr val="404343"/>
            </a:solidFill>
            <a:prstDash val="sysDot"/>
            <a:round/>
            <a:headEnd type="none" w="med" len="med"/>
            <a:tailEnd type="none" w="med" len="med"/>
          </a:ln>
          <a:effectLst/>
        </p:spPr>
      </p:cxnSp>
      <p:cxnSp>
        <p:nvCxnSpPr>
          <p:cNvPr id="90" name="Straight Connector 89">
            <a:extLst>
              <a:ext uri="{FF2B5EF4-FFF2-40B4-BE49-F238E27FC236}">
                <a16:creationId xmlns:a16="http://schemas.microsoft.com/office/drawing/2014/main" id="{266A6281-C928-F25F-0B72-3C4202766E9D}"/>
              </a:ext>
            </a:extLst>
          </p:cNvPr>
          <p:cNvCxnSpPr>
            <a:cxnSpLocks/>
          </p:cNvCxnSpPr>
          <p:nvPr/>
        </p:nvCxnSpPr>
        <p:spPr>
          <a:xfrm flipH="1">
            <a:off x="7686675" y="2966179"/>
            <a:ext cx="26497" cy="1945546"/>
          </a:xfrm>
          <a:prstGeom prst="line">
            <a:avLst/>
          </a:prstGeom>
          <a:noFill/>
          <a:ln w="9525" cap="rnd" cmpd="sng" algn="ctr">
            <a:solidFill>
              <a:srgbClr val="404343"/>
            </a:solidFill>
            <a:prstDash val="sysDot"/>
            <a:round/>
            <a:headEnd type="none" w="med" len="med"/>
            <a:tailEnd type="none" w="med" len="med"/>
          </a:ln>
          <a:effectLst/>
        </p:spPr>
      </p:cxnSp>
      <p:cxnSp>
        <p:nvCxnSpPr>
          <p:cNvPr id="91" name="Straight Connector 90">
            <a:extLst>
              <a:ext uri="{FF2B5EF4-FFF2-40B4-BE49-F238E27FC236}">
                <a16:creationId xmlns:a16="http://schemas.microsoft.com/office/drawing/2014/main" id="{0E54C2A5-C0E7-2001-6BB0-4A7696BDBC20}"/>
              </a:ext>
            </a:extLst>
          </p:cNvPr>
          <p:cNvCxnSpPr>
            <a:cxnSpLocks/>
          </p:cNvCxnSpPr>
          <p:nvPr/>
        </p:nvCxnSpPr>
        <p:spPr>
          <a:xfrm flipH="1">
            <a:off x="9590213" y="2966179"/>
            <a:ext cx="38238" cy="1969770"/>
          </a:xfrm>
          <a:prstGeom prst="line">
            <a:avLst/>
          </a:prstGeom>
          <a:noFill/>
          <a:ln w="9525" cap="rnd" cmpd="sng" algn="ctr">
            <a:solidFill>
              <a:srgbClr val="404343"/>
            </a:solidFill>
            <a:prstDash val="sysDot"/>
            <a:round/>
            <a:headEnd type="none" w="med" len="med"/>
            <a:tailEnd type="none" w="med" len="med"/>
          </a:ln>
          <a:effectLst/>
        </p:spPr>
      </p:cxnSp>
      <p:sp>
        <p:nvSpPr>
          <p:cNvPr id="106" name="TextBox 105">
            <a:extLst>
              <a:ext uri="{FF2B5EF4-FFF2-40B4-BE49-F238E27FC236}">
                <a16:creationId xmlns:a16="http://schemas.microsoft.com/office/drawing/2014/main" id="{875C492B-4660-8B16-5A47-38E2DEF74FB5}"/>
              </a:ext>
            </a:extLst>
          </p:cNvPr>
          <p:cNvSpPr txBox="1"/>
          <p:nvPr/>
        </p:nvSpPr>
        <p:spPr>
          <a:xfrm>
            <a:off x="1322869" y="2609900"/>
            <a:ext cx="2210780" cy="672822"/>
          </a:xfrm>
          <a:prstGeom prst="rect">
            <a:avLst/>
          </a:prstGeom>
          <a:noFill/>
          <a:ln w="6350">
            <a:noFill/>
            <a:prstDash val="sysDash"/>
          </a:ln>
        </p:spPr>
        <p:txBody>
          <a:bodyPr wrap="square" lIns="0" tIns="0" rIns="0" bIns="0" rtlCol="0" anchor="ctr">
            <a:no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nSpc>
                <a:spcPct val="100000"/>
              </a:lnSpc>
              <a:buFontTx/>
              <a:buNone/>
              <a:defRPr/>
            </a:pPr>
            <a:r>
              <a:rPr lang="en-US" sz="1600" b="1">
                <a:solidFill>
                  <a:sysClr val="windowText" lastClr="000000"/>
                </a:solidFill>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Production Facility Expansion</a:t>
            </a:r>
          </a:p>
        </p:txBody>
      </p:sp>
      <p:sp>
        <p:nvSpPr>
          <p:cNvPr id="108" name="TextBox 107">
            <a:extLst>
              <a:ext uri="{FF2B5EF4-FFF2-40B4-BE49-F238E27FC236}">
                <a16:creationId xmlns:a16="http://schemas.microsoft.com/office/drawing/2014/main" id="{90EEBC7F-2C8B-5C66-15ED-4570323D9E67}"/>
              </a:ext>
            </a:extLst>
          </p:cNvPr>
          <p:cNvSpPr txBox="1"/>
          <p:nvPr/>
        </p:nvSpPr>
        <p:spPr>
          <a:xfrm>
            <a:off x="784237" y="2616300"/>
            <a:ext cx="397622" cy="672822"/>
          </a:xfrm>
          <a:prstGeom prst="rect">
            <a:avLst/>
          </a:prstGeom>
          <a:noFill/>
          <a:ln w="6350">
            <a:noFill/>
            <a:prstDash val="sysDash"/>
          </a:ln>
        </p:spPr>
        <p:txBody>
          <a:bodyPr wrap="square" lIns="0" tIns="0" rIns="0" bIns="0" rtlCol="0" anchor="ctr">
            <a:no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nSpc>
                <a:spcPct val="100000"/>
              </a:lnSpc>
              <a:buFontTx/>
              <a:buNone/>
              <a:defRPr/>
            </a:pPr>
            <a:r>
              <a:rPr lang="en-US" sz="4000" b="1">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1</a:t>
            </a:r>
          </a:p>
        </p:txBody>
      </p:sp>
      <p:sp>
        <p:nvSpPr>
          <p:cNvPr id="109" name="TextBox 108">
            <a:extLst>
              <a:ext uri="{FF2B5EF4-FFF2-40B4-BE49-F238E27FC236}">
                <a16:creationId xmlns:a16="http://schemas.microsoft.com/office/drawing/2014/main" id="{EFE9BFAF-8170-5D5B-23A8-73FB5043B745}"/>
              </a:ext>
            </a:extLst>
          </p:cNvPr>
          <p:cNvSpPr txBox="1"/>
          <p:nvPr/>
        </p:nvSpPr>
        <p:spPr>
          <a:xfrm>
            <a:off x="781226" y="3534035"/>
            <a:ext cx="397622" cy="672822"/>
          </a:xfrm>
          <a:prstGeom prst="rect">
            <a:avLst/>
          </a:prstGeom>
          <a:noFill/>
          <a:ln w="6350">
            <a:noFill/>
            <a:prstDash val="sysDash"/>
          </a:ln>
        </p:spPr>
        <p:txBody>
          <a:bodyPr wrap="square" lIns="0" tIns="0" rIns="0" bIns="0" rtlCol="0" anchor="ctr">
            <a:no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nSpc>
                <a:spcPct val="100000"/>
              </a:lnSpc>
              <a:buFontTx/>
              <a:buNone/>
              <a:defRPr/>
            </a:pPr>
            <a:r>
              <a:rPr lang="en-US" sz="4000" b="1" dirty="0">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2</a:t>
            </a:r>
          </a:p>
        </p:txBody>
      </p:sp>
      <p:sp>
        <p:nvSpPr>
          <p:cNvPr id="110" name="TextBox 109">
            <a:extLst>
              <a:ext uri="{FF2B5EF4-FFF2-40B4-BE49-F238E27FC236}">
                <a16:creationId xmlns:a16="http://schemas.microsoft.com/office/drawing/2014/main" id="{96148882-4B19-498B-7E47-A61DD276AA0F}"/>
              </a:ext>
            </a:extLst>
          </p:cNvPr>
          <p:cNvSpPr txBox="1"/>
          <p:nvPr/>
        </p:nvSpPr>
        <p:spPr>
          <a:xfrm>
            <a:off x="778749" y="4409317"/>
            <a:ext cx="397622" cy="672822"/>
          </a:xfrm>
          <a:prstGeom prst="rect">
            <a:avLst/>
          </a:prstGeom>
          <a:noFill/>
          <a:ln w="6350">
            <a:noFill/>
            <a:prstDash val="sysDash"/>
          </a:ln>
        </p:spPr>
        <p:txBody>
          <a:bodyPr wrap="square" lIns="0" tIns="0" rIns="0" bIns="0" rtlCol="0" anchor="ctr">
            <a:no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nSpc>
                <a:spcPct val="100000"/>
              </a:lnSpc>
              <a:buFontTx/>
              <a:buNone/>
              <a:defRPr/>
            </a:pPr>
            <a:r>
              <a:rPr lang="en-US" sz="4000" b="1" dirty="0">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3</a:t>
            </a:r>
          </a:p>
        </p:txBody>
      </p:sp>
      <p:sp>
        <p:nvSpPr>
          <p:cNvPr id="117" name="Rectangle 116">
            <a:extLst>
              <a:ext uri="{FF2B5EF4-FFF2-40B4-BE49-F238E27FC236}">
                <a16:creationId xmlns:a16="http://schemas.microsoft.com/office/drawing/2014/main" id="{B3DB80AA-CA19-B39D-155F-4D0B73D0477F}"/>
              </a:ext>
            </a:extLst>
          </p:cNvPr>
          <p:cNvSpPr/>
          <p:nvPr/>
        </p:nvSpPr>
        <p:spPr>
          <a:xfrm>
            <a:off x="452719" y="1746781"/>
            <a:ext cx="3130057" cy="3463364"/>
          </a:xfrm>
          <a:prstGeom prst="rect">
            <a:avLst/>
          </a:prstGeom>
          <a:noFill/>
          <a:ln w="9525">
            <a:solidFill>
              <a:srgbClr val="7F7F7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24" name="Arrow: Left-Right 23">
            <a:extLst>
              <a:ext uri="{FF2B5EF4-FFF2-40B4-BE49-F238E27FC236}">
                <a16:creationId xmlns:a16="http://schemas.microsoft.com/office/drawing/2014/main" id="{F1CCCC6B-5877-2463-0DB4-E26A71AE1FA6}"/>
              </a:ext>
            </a:extLst>
          </p:cNvPr>
          <p:cNvSpPr/>
          <p:nvPr/>
        </p:nvSpPr>
        <p:spPr>
          <a:xfrm>
            <a:off x="3902936" y="5355652"/>
            <a:ext cx="7829623" cy="618015"/>
          </a:xfrm>
          <a:prstGeom prst="leftRightArrow">
            <a:avLst/>
          </a:prstGeom>
          <a:solidFill>
            <a:srgbClr val="D9C6A4"/>
          </a:solidFill>
          <a:ln>
            <a:solidFill>
              <a:srgbClr val="D9C6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a:ea typeface="Calibri"/>
                <a:cs typeface="Calibri"/>
              </a:rPr>
              <a:t>The Harissa Strategy is executable over 5-years with minimal risk</a:t>
            </a:r>
            <a:endParaRPr lang="en-US" sz="1600" dirty="0">
              <a:solidFill>
                <a:schemeClr val="tx1"/>
              </a:solidFill>
            </a:endParaRPr>
          </a:p>
        </p:txBody>
      </p:sp>
      <p:sp>
        <p:nvSpPr>
          <p:cNvPr id="26" name="Slide Number Placeholder 4">
            <a:extLst>
              <a:ext uri="{FF2B5EF4-FFF2-40B4-BE49-F238E27FC236}">
                <a16:creationId xmlns:a16="http://schemas.microsoft.com/office/drawing/2014/main" id="{95BC32A2-96DC-0CC6-29EE-F59BA912ECC5}"/>
              </a:ext>
            </a:extLst>
          </p:cNvPr>
          <p:cNvSpPr>
            <a:spLocks noGrp="1"/>
          </p:cNvSpPr>
          <p:nvPr>
            <p:ph type="sldNum" sz="quarter" idx="12"/>
          </p:nvPr>
        </p:nvSpPr>
        <p:spPr>
          <a:xfrm>
            <a:off x="11080626" y="6382870"/>
            <a:ext cx="651933" cy="228600"/>
          </a:xfrm>
        </p:spPr>
        <p:txBody>
          <a:bodyPr/>
          <a:lstStyle/>
          <a:p>
            <a:fld id="{330EA680-D336-4FF7-8B7A-9848BB0A1C32}" type="slidenum">
              <a:rPr lang="en-US" smtClean="0"/>
              <a:pPr/>
              <a:t>2</a:t>
            </a:fld>
            <a:endParaRPr lang="en-US"/>
          </a:p>
        </p:txBody>
      </p:sp>
      <p:sp>
        <p:nvSpPr>
          <p:cNvPr id="10" name="Rectangle 14">
            <a:extLst>
              <a:ext uri="{FF2B5EF4-FFF2-40B4-BE49-F238E27FC236}">
                <a16:creationId xmlns:a16="http://schemas.microsoft.com/office/drawing/2014/main" id="{5B65A49F-B4BA-CE5D-74D4-EB2E21A5524D}"/>
              </a:ext>
            </a:extLst>
          </p:cNvPr>
          <p:cNvSpPr>
            <a:spLocks noChangeArrowheads="1"/>
          </p:cNvSpPr>
          <p:nvPr/>
        </p:nvSpPr>
        <p:spPr bwMode="auto">
          <a:xfrm>
            <a:off x="452719" y="5300434"/>
            <a:ext cx="3130058" cy="874698"/>
          </a:xfrm>
          <a:prstGeom prst="rect">
            <a:avLst/>
          </a:prstGeom>
          <a:solidFill>
            <a:srgbClr val="D8EC5D"/>
          </a:solidFill>
          <a:ln w="12700">
            <a:noFill/>
            <a:miter lim="800000"/>
            <a:headEnd/>
            <a:tailEnd/>
          </a:ln>
          <a:effectLst/>
        </p:spPr>
        <p:txBody>
          <a:bodyPr wrap="none" lIns="73152" tIns="74094" rIns="74094" bIns="74094" anchor="ctr"/>
          <a:lstStyle/>
          <a:p>
            <a:pPr marL="0" marR="0" lvl="0" indent="0" algn="ctr" defTabSz="914400" eaLnBrk="1" fontAlgn="auto" latinLnBrk="0" hangingPunct="1">
              <a:lnSpc>
                <a:spcPct val="100000"/>
              </a:lnSpc>
              <a:spcBef>
                <a:spcPts val="0"/>
              </a:spcBef>
              <a:spcAft>
                <a:spcPct val="50000"/>
              </a:spcAft>
              <a:buClrTx/>
              <a:buSzTx/>
              <a:buFontTx/>
              <a:buNone/>
              <a:tabLst/>
              <a:defRPr/>
            </a:pPr>
            <a:r>
              <a:rPr lang="en-US" b="1" i="1" kern="0" dirty="0">
                <a:latin typeface="Calibri"/>
                <a:ea typeface="Calibri"/>
                <a:cs typeface="Calibri"/>
              </a:rPr>
              <a:t>Harissa Strategy Outcomes:  </a:t>
            </a:r>
          </a:p>
          <a:p>
            <a:pPr marL="0" marR="0" lvl="0" indent="0" algn="ctr" defTabSz="914400" eaLnBrk="1" fontAlgn="auto" latinLnBrk="0" hangingPunct="1">
              <a:lnSpc>
                <a:spcPct val="100000"/>
              </a:lnSpc>
              <a:spcBef>
                <a:spcPts val="0"/>
              </a:spcBef>
              <a:spcAft>
                <a:spcPct val="50000"/>
              </a:spcAft>
              <a:buClrTx/>
              <a:buSzTx/>
              <a:buFontTx/>
              <a:buNone/>
              <a:tabLst/>
              <a:defRPr/>
            </a:pPr>
            <a:r>
              <a:rPr lang="en-US" b="1" i="1" kern="0" dirty="0">
                <a:latin typeface="Calibri"/>
                <a:ea typeface="Calibri"/>
                <a:cs typeface="Calibri"/>
              </a:rPr>
              <a:t>$89M NPV, </a:t>
            </a:r>
            <a:r>
              <a:rPr kumimoji="0" lang="en-US" b="1" i="1" u="none" strike="noStrike" kern="0" cap="none" spc="0" normalizeH="0" baseline="0" noProof="0" dirty="0">
                <a:ln>
                  <a:noFill/>
                </a:ln>
                <a:effectLst/>
                <a:uLnTx/>
                <a:uFillTx/>
                <a:latin typeface="Calibri"/>
                <a:ea typeface="Calibri"/>
                <a:cs typeface="Calibri"/>
              </a:rPr>
              <a:t>33% IRR</a:t>
            </a:r>
          </a:p>
        </p:txBody>
      </p:sp>
      <p:sp>
        <p:nvSpPr>
          <p:cNvPr id="3" name="TextBox 2">
            <a:extLst>
              <a:ext uri="{FF2B5EF4-FFF2-40B4-BE49-F238E27FC236}">
                <a16:creationId xmlns:a16="http://schemas.microsoft.com/office/drawing/2014/main" id="{1F759788-4150-89F3-CB98-96CC4040D9F9}"/>
              </a:ext>
            </a:extLst>
          </p:cNvPr>
          <p:cNvSpPr txBox="1"/>
          <p:nvPr/>
        </p:nvSpPr>
        <p:spPr>
          <a:xfrm>
            <a:off x="4194618" y="5821000"/>
            <a:ext cx="70251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t>Key Project KPIs: Marginal units, SSS, Loyalty program members, Employee turnover</a:t>
            </a:r>
            <a:endParaRPr lang="en-US" dirty="0"/>
          </a:p>
          <a:p>
            <a:pPr algn="ctr"/>
            <a:r>
              <a:rPr lang="en-US" sz="1200" dirty="0"/>
              <a:t>Key store level KPIs: Store P&amp;L, Labor Cost, Restaurant Cashflow</a:t>
            </a:r>
            <a:endParaRPr lang="en-US" dirty="0"/>
          </a:p>
        </p:txBody>
      </p:sp>
    </p:spTree>
    <p:extLst>
      <p:ext uri="{BB962C8B-B14F-4D97-AF65-F5344CB8AC3E}">
        <p14:creationId xmlns:p14="http://schemas.microsoft.com/office/powerpoint/2010/main" val="180342786"/>
      </p:ext>
    </p:extLst>
  </p:cSld>
  <p:clrMapOvr>
    <a:masterClrMapping/>
  </p:clrMapOvr>
  <p:extLst>
    <p:ext uri="{6950BFC3-D8DA-4A85-94F7-54DA5524770B}">
      <p188:commentRel xmlns:p188="http://schemas.microsoft.com/office/powerpoint/2018/8/main" r:id="rId4"/>
    </p:ext>
  </p:extLs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EA3DC8C0-FB3E-2536-D09B-F987CB0F629F}"/>
              </a:ext>
            </a:extLst>
          </p:cNvPr>
          <p:cNvGraphicFramePr>
            <a:graphicFrameLocks/>
          </p:cNvGraphicFramePr>
          <p:nvPr>
            <p:custDataLst>
              <p:tags r:id="rId1"/>
            </p:custDataLst>
            <p:extLst>
              <p:ext uri="{D42A27DB-BD31-4B8C-83A1-F6EECF244321}">
                <p14:modId xmlns:p14="http://schemas.microsoft.com/office/powerpoint/2010/main" val="2456812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405" progId="TCLayout.ActiveDocument.1">
                  <p:embed/>
                </p:oleObj>
              </mc:Choice>
              <mc:Fallback>
                <p:oleObj name="think-cell Slide" r:id="rId3" imgW="405" imgH="405" progId="TCLayout.ActiveDocument.1">
                  <p:embed/>
                  <p:pic>
                    <p:nvPicPr>
                      <p:cNvPr id="12" name="think-cell data - do not delete" hidden="1">
                        <a:extLst>
                          <a:ext uri="{FF2B5EF4-FFF2-40B4-BE49-F238E27FC236}">
                            <a16:creationId xmlns:a16="http://schemas.microsoft.com/office/drawing/2014/main" id="{EA3DC8C0-FB3E-2536-D09B-F987CB0F629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C9E9B5E3-386D-1739-2B49-B459A590F1D0}"/>
              </a:ext>
            </a:extLst>
          </p:cNvPr>
          <p:cNvSpPr>
            <a:spLocks noGrp="1"/>
          </p:cNvSpPr>
          <p:nvPr>
            <p:ph type="body" sz="quarter" idx="11"/>
          </p:nvPr>
        </p:nvSpPr>
        <p:spPr>
          <a:solidFill>
            <a:schemeClr val="bg1"/>
          </a:solidFill>
        </p:spPr>
        <p:txBody>
          <a:bodyPr/>
          <a:lstStyle/>
          <a:p>
            <a:r>
              <a:rPr lang="en-US">
                <a:solidFill>
                  <a:schemeClr val="tx1"/>
                </a:solidFill>
              </a:rPr>
              <a:t>FORMATTING &amp; STYLE GUIDE</a:t>
            </a:r>
          </a:p>
        </p:txBody>
      </p:sp>
      <p:sp>
        <p:nvSpPr>
          <p:cNvPr id="3" name="Text Placeholder 2">
            <a:extLst>
              <a:ext uri="{FF2B5EF4-FFF2-40B4-BE49-F238E27FC236}">
                <a16:creationId xmlns:a16="http://schemas.microsoft.com/office/drawing/2014/main" id="{CAF9FA83-6663-E212-5668-F9538BA063B8}"/>
              </a:ext>
            </a:extLst>
          </p:cNvPr>
          <p:cNvSpPr>
            <a:spLocks noGrp="1"/>
          </p:cNvSpPr>
          <p:nvPr>
            <p:ph type="body" sz="quarter" idx="10"/>
          </p:nvPr>
        </p:nvSpPr>
        <p:spPr>
          <a:solidFill>
            <a:srgbClr val="F9D000"/>
          </a:solidFill>
        </p:spPr>
        <p:txBody>
          <a:bodyPr/>
          <a:lstStyle/>
          <a:p>
            <a:r>
              <a:rPr lang="en-US">
                <a:solidFill>
                  <a:schemeClr val="tx1"/>
                </a:solidFill>
              </a:rPr>
              <a:t>Claim header</a:t>
            </a:r>
          </a:p>
        </p:txBody>
      </p:sp>
      <p:sp>
        <p:nvSpPr>
          <p:cNvPr id="4" name="Text Placeholder 3">
            <a:extLst>
              <a:ext uri="{FF2B5EF4-FFF2-40B4-BE49-F238E27FC236}">
                <a16:creationId xmlns:a16="http://schemas.microsoft.com/office/drawing/2014/main" id="{AE8B60D8-DBC6-ED13-8DA2-EB154A749BB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94BFE76-8C7F-7FA3-94D6-915AD19118F7}"/>
              </a:ext>
            </a:extLst>
          </p:cNvPr>
          <p:cNvSpPr>
            <a:spLocks noGrp="1"/>
          </p:cNvSpPr>
          <p:nvPr>
            <p:ph type="sldNum" sz="quarter" idx="12"/>
          </p:nvPr>
        </p:nvSpPr>
        <p:spPr/>
        <p:txBody>
          <a:bodyPr/>
          <a:lstStyle/>
          <a:p>
            <a:fld id="{330EA680-D336-4FF7-8B7A-9848BB0A1C32}" type="slidenum">
              <a:rPr lang="en-US" smtClean="0"/>
              <a:pPr/>
              <a:t>20</a:t>
            </a:fld>
            <a:endParaRPr lang="en-US"/>
          </a:p>
        </p:txBody>
      </p:sp>
      <p:sp>
        <p:nvSpPr>
          <p:cNvPr id="6" name="Rectangle 5">
            <a:extLst>
              <a:ext uri="{FF2B5EF4-FFF2-40B4-BE49-F238E27FC236}">
                <a16:creationId xmlns:a16="http://schemas.microsoft.com/office/drawing/2014/main" id="{3955EBA6-9CEB-708E-718F-E1AE705747C2}"/>
              </a:ext>
            </a:extLst>
          </p:cNvPr>
          <p:cNvSpPr/>
          <p:nvPr/>
        </p:nvSpPr>
        <p:spPr>
          <a:xfrm>
            <a:off x="456080" y="1422606"/>
            <a:ext cx="11279841" cy="4776419"/>
          </a:xfrm>
          <a:prstGeom prst="rect">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FF0000">
                    <a:alpha val="75000"/>
                  </a:srgbClr>
                </a:solidFill>
                <a:latin typeface="Calibri" panose="020F0502020204030204" pitchFamily="34" charset="0"/>
                <a:ea typeface="Calibri" panose="020F0502020204030204" pitchFamily="34" charset="0"/>
                <a:cs typeface="Calibri" panose="020F0502020204030204" pitchFamily="34" charset="0"/>
              </a:rPr>
              <a:t>Work Area</a:t>
            </a:r>
          </a:p>
        </p:txBody>
      </p:sp>
      <p:sp>
        <p:nvSpPr>
          <p:cNvPr id="8" name="Rectangle 7">
            <a:extLst>
              <a:ext uri="{FF2B5EF4-FFF2-40B4-BE49-F238E27FC236}">
                <a16:creationId xmlns:a16="http://schemas.microsoft.com/office/drawing/2014/main" id="{A359F33A-AB8D-6D22-E0D4-7D79634E3A07}"/>
              </a:ext>
            </a:extLst>
          </p:cNvPr>
          <p:cNvSpPr/>
          <p:nvPr/>
        </p:nvSpPr>
        <p:spPr>
          <a:xfrm>
            <a:off x="452719" y="1422606"/>
            <a:ext cx="2729999" cy="285980"/>
          </a:xfrm>
          <a:prstGeom prst="rect">
            <a:avLst/>
          </a:prstGeom>
          <a:solidFill>
            <a:srgbClr val="F9D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Primary Box</a:t>
            </a:r>
          </a:p>
        </p:txBody>
      </p:sp>
      <p:sp>
        <p:nvSpPr>
          <p:cNvPr id="9" name="Rectangle 8">
            <a:extLst>
              <a:ext uri="{FF2B5EF4-FFF2-40B4-BE49-F238E27FC236}">
                <a16:creationId xmlns:a16="http://schemas.microsoft.com/office/drawing/2014/main" id="{91E05058-E6B6-1072-3B30-E805F883CD94}"/>
              </a:ext>
            </a:extLst>
          </p:cNvPr>
          <p:cNvSpPr/>
          <p:nvPr/>
        </p:nvSpPr>
        <p:spPr>
          <a:xfrm>
            <a:off x="452719" y="1708586"/>
            <a:ext cx="2729998" cy="116669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FF45291-9BCF-6B44-BF5A-25C7AF04B2C8}"/>
              </a:ext>
            </a:extLst>
          </p:cNvPr>
          <p:cNvSpPr/>
          <p:nvPr/>
        </p:nvSpPr>
        <p:spPr>
          <a:xfrm>
            <a:off x="452719" y="3161260"/>
            <a:ext cx="2729998" cy="1324825"/>
          </a:xfrm>
          <a:prstGeom prst="rect">
            <a:avLst/>
          </a:prstGeom>
          <a:noFill/>
          <a:ln w="9525">
            <a:solidFill>
              <a:srgbClr val="7F7F7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D20D6C-BC48-4197-B3F0-B94C0A417FF9}"/>
              </a:ext>
            </a:extLst>
          </p:cNvPr>
          <p:cNvSpPr/>
          <p:nvPr/>
        </p:nvSpPr>
        <p:spPr>
          <a:xfrm>
            <a:off x="1053425" y="3018270"/>
            <a:ext cx="1528586"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Secondary Box</a:t>
            </a:r>
          </a:p>
        </p:txBody>
      </p:sp>
      <p:sp>
        <p:nvSpPr>
          <p:cNvPr id="13" name="Rectangle 12">
            <a:extLst>
              <a:ext uri="{FF2B5EF4-FFF2-40B4-BE49-F238E27FC236}">
                <a16:creationId xmlns:a16="http://schemas.microsoft.com/office/drawing/2014/main" id="{7433F79A-58A3-8B5B-289A-FF3DBD14BF76}"/>
              </a:ext>
            </a:extLst>
          </p:cNvPr>
          <p:cNvSpPr/>
          <p:nvPr/>
        </p:nvSpPr>
        <p:spPr>
          <a:xfrm>
            <a:off x="452719" y="4748793"/>
            <a:ext cx="2729999" cy="1450232"/>
          </a:xfrm>
          <a:prstGeom prst="rect">
            <a:avLst/>
          </a:prstGeom>
          <a:solidFill>
            <a:srgbClr val="D8EC5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Take-away box</a:t>
            </a:r>
          </a:p>
        </p:txBody>
      </p:sp>
      <p:sp>
        <p:nvSpPr>
          <p:cNvPr id="15" name="Rectangle 14">
            <a:extLst>
              <a:ext uri="{FF2B5EF4-FFF2-40B4-BE49-F238E27FC236}">
                <a16:creationId xmlns:a16="http://schemas.microsoft.com/office/drawing/2014/main" id="{9BACA162-FACC-F121-29FC-5DBA417670CC}"/>
              </a:ext>
            </a:extLst>
          </p:cNvPr>
          <p:cNvSpPr/>
          <p:nvPr/>
        </p:nvSpPr>
        <p:spPr>
          <a:xfrm>
            <a:off x="3796153" y="1422606"/>
            <a:ext cx="829732" cy="829732"/>
          </a:xfrm>
          <a:prstGeom prst="rect">
            <a:avLst/>
          </a:prstGeom>
          <a:solidFill>
            <a:srgbClr val="F9D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Primary yellow</a:t>
            </a:r>
          </a:p>
        </p:txBody>
      </p:sp>
      <p:sp>
        <p:nvSpPr>
          <p:cNvPr id="16" name="Rectangle 15">
            <a:extLst>
              <a:ext uri="{FF2B5EF4-FFF2-40B4-BE49-F238E27FC236}">
                <a16:creationId xmlns:a16="http://schemas.microsoft.com/office/drawing/2014/main" id="{1DAB0DD9-7E6B-4341-511D-022FCEF57B60}"/>
              </a:ext>
            </a:extLst>
          </p:cNvPr>
          <p:cNvSpPr/>
          <p:nvPr/>
        </p:nvSpPr>
        <p:spPr>
          <a:xfrm>
            <a:off x="3796153" y="2388111"/>
            <a:ext cx="829732" cy="829732"/>
          </a:xfrm>
          <a:prstGeom prst="rect">
            <a:avLst/>
          </a:prstGeom>
          <a:solidFill>
            <a:srgbClr val="D8EC5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Secondary green</a:t>
            </a:r>
          </a:p>
        </p:txBody>
      </p:sp>
      <p:sp>
        <p:nvSpPr>
          <p:cNvPr id="21" name="Text Placeholder 1">
            <a:extLst>
              <a:ext uri="{FF2B5EF4-FFF2-40B4-BE49-F238E27FC236}">
                <a16:creationId xmlns:a16="http://schemas.microsoft.com/office/drawing/2014/main" id="{4EA3DA23-5C56-730B-7C62-2FA99608D4C8}"/>
              </a:ext>
            </a:extLst>
          </p:cNvPr>
          <p:cNvSpPr txBox="1">
            <a:spLocks/>
          </p:cNvSpPr>
          <p:nvPr/>
        </p:nvSpPr>
        <p:spPr>
          <a:xfrm>
            <a:off x="6768854" y="1444127"/>
            <a:ext cx="4737346" cy="228600"/>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SLIDE SUBTITLE, CALIBRI 12, PRIMARY BLUE, UPPERCASE</a:t>
            </a:r>
          </a:p>
        </p:txBody>
      </p:sp>
      <p:sp>
        <p:nvSpPr>
          <p:cNvPr id="22" name="Text Placeholder 2">
            <a:extLst>
              <a:ext uri="{FF2B5EF4-FFF2-40B4-BE49-F238E27FC236}">
                <a16:creationId xmlns:a16="http://schemas.microsoft.com/office/drawing/2014/main" id="{C7FD5E8B-6791-4FD9-4FC4-452B05639B79}"/>
              </a:ext>
            </a:extLst>
          </p:cNvPr>
          <p:cNvSpPr txBox="1">
            <a:spLocks/>
          </p:cNvSpPr>
          <p:nvPr/>
        </p:nvSpPr>
        <p:spPr>
          <a:xfrm>
            <a:off x="6768853" y="1538286"/>
            <a:ext cx="4737347" cy="685800"/>
          </a:xfrm>
          <a:prstGeom prst="rect">
            <a:avLst/>
          </a:prstGeom>
        </p:spPr>
        <p:txBody>
          <a:bodyPr lIns="0" tIns="0" rIns="0" bIns="0" anchor="ctr" anchorCtr="0"/>
          <a:lstStyle>
            <a:lvl1pPr marL="0" indent="0" algn="l" defTabSz="914400" rtl="0" eaLnBrk="1" latinLnBrk="0" hangingPunct="1">
              <a:lnSpc>
                <a:spcPts val="2400"/>
              </a:lnSpc>
              <a:spcBef>
                <a:spcPts val="1000"/>
              </a:spcBef>
              <a:buFont typeface="Arial" panose="020B0604020202020204" pitchFamily="34" charset="0"/>
              <a:buNone/>
              <a:defRPr sz="2400" kern="120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F9D000"/>
                </a:solidFill>
              </a:rPr>
              <a:t>Slide title, Calibri 24, secondary blue</a:t>
            </a:r>
          </a:p>
        </p:txBody>
      </p:sp>
      <p:sp>
        <p:nvSpPr>
          <p:cNvPr id="23" name="Text Placeholder 2">
            <a:extLst>
              <a:ext uri="{FF2B5EF4-FFF2-40B4-BE49-F238E27FC236}">
                <a16:creationId xmlns:a16="http://schemas.microsoft.com/office/drawing/2014/main" id="{2C29BE88-604B-A9D0-6FB6-AB9C6DD2CD6E}"/>
              </a:ext>
            </a:extLst>
          </p:cNvPr>
          <p:cNvSpPr txBox="1">
            <a:spLocks/>
          </p:cNvSpPr>
          <p:nvPr/>
        </p:nvSpPr>
        <p:spPr>
          <a:xfrm>
            <a:off x="6768852" y="2089645"/>
            <a:ext cx="4737347" cy="685800"/>
          </a:xfrm>
          <a:prstGeom prst="rect">
            <a:avLst/>
          </a:prstGeom>
        </p:spPr>
        <p:txBody>
          <a:bodyPr lIns="0" tIns="0" rIns="0" bIns="0" anchor="ctr" anchorCtr="0"/>
          <a:lstStyle>
            <a:lvl1pPr marL="0" indent="0" algn="l" defTabSz="914400" rtl="0" eaLnBrk="1" latinLnBrk="0" hangingPunct="1">
              <a:lnSpc>
                <a:spcPts val="2400"/>
              </a:lnSpc>
              <a:spcBef>
                <a:spcPts val="1000"/>
              </a:spcBef>
              <a:buFont typeface="Arial" panose="020B0604020202020204" pitchFamily="34" charset="0"/>
              <a:buNone/>
              <a:defRPr sz="2400" kern="120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tx1">
                    <a:lumMod val="95000"/>
                    <a:lumOff val="5000"/>
                  </a:schemeClr>
                </a:solidFill>
              </a:rPr>
              <a:t>Body text, Calibri 16, black</a:t>
            </a:r>
          </a:p>
        </p:txBody>
      </p:sp>
      <p:sp>
        <p:nvSpPr>
          <p:cNvPr id="24" name="Text Placeholder 2">
            <a:extLst>
              <a:ext uri="{FF2B5EF4-FFF2-40B4-BE49-F238E27FC236}">
                <a16:creationId xmlns:a16="http://schemas.microsoft.com/office/drawing/2014/main" id="{C5A9FBB4-98CF-45E8-0033-A48CB265EAAB}"/>
              </a:ext>
            </a:extLst>
          </p:cNvPr>
          <p:cNvSpPr txBox="1">
            <a:spLocks/>
          </p:cNvSpPr>
          <p:nvPr/>
        </p:nvSpPr>
        <p:spPr>
          <a:xfrm>
            <a:off x="6768852" y="2641004"/>
            <a:ext cx="4737347" cy="685800"/>
          </a:xfrm>
          <a:prstGeom prst="rect">
            <a:avLst/>
          </a:prstGeom>
        </p:spPr>
        <p:txBody>
          <a:bodyPr lIns="0" tIns="0" rIns="0" bIns="0" anchor="ctr" anchorCtr="0"/>
          <a:lstStyle>
            <a:lvl1pPr marL="0" indent="0" algn="l" defTabSz="914400" rtl="0" eaLnBrk="1" latinLnBrk="0" hangingPunct="1">
              <a:lnSpc>
                <a:spcPts val="2400"/>
              </a:lnSpc>
              <a:spcBef>
                <a:spcPts val="1000"/>
              </a:spcBef>
              <a:buFont typeface="Arial" panose="020B0604020202020204" pitchFamily="34" charset="0"/>
              <a:buNone/>
              <a:defRPr sz="2400" kern="120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Emphasis text, Calibri 16, secondary blue</a:t>
            </a:r>
          </a:p>
        </p:txBody>
      </p:sp>
      <p:sp>
        <p:nvSpPr>
          <p:cNvPr id="25" name="Text Placeholder 2">
            <a:extLst>
              <a:ext uri="{FF2B5EF4-FFF2-40B4-BE49-F238E27FC236}">
                <a16:creationId xmlns:a16="http://schemas.microsoft.com/office/drawing/2014/main" id="{53B04E04-E396-240E-5DE9-65CE48BA0220}"/>
              </a:ext>
            </a:extLst>
          </p:cNvPr>
          <p:cNvSpPr txBox="1">
            <a:spLocks/>
          </p:cNvSpPr>
          <p:nvPr/>
        </p:nvSpPr>
        <p:spPr>
          <a:xfrm>
            <a:off x="6768852" y="3192365"/>
            <a:ext cx="4737347" cy="685800"/>
          </a:xfrm>
          <a:prstGeom prst="rect">
            <a:avLst/>
          </a:prstGeom>
        </p:spPr>
        <p:txBody>
          <a:bodyPr lIns="0" tIns="0" rIns="0" bIns="0" anchor="ctr" anchorCtr="0"/>
          <a:lstStyle>
            <a:lvl1pPr marL="0" indent="0" algn="l" defTabSz="914400" rtl="0" eaLnBrk="1" latinLnBrk="0" hangingPunct="1">
              <a:lnSpc>
                <a:spcPts val="2400"/>
              </a:lnSpc>
              <a:spcBef>
                <a:spcPts val="1000"/>
              </a:spcBef>
              <a:buFont typeface="Arial" panose="020B0604020202020204" pitchFamily="34" charset="0"/>
              <a:buNone/>
              <a:defRPr sz="2400" kern="120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chemeClr val="tx1">
                    <a:lumMod val="95000"/>
                    <a:lumOff val="5000"/>
                  </a:schemeClr>
                </a:solidFill>
              </a:rPr>
              <a:t>minor text, Calibri 12, black</a:t>
            </a:r>
          </a:p>
        </p:txBody>
      </p:sp>
      <p:sp>
        <p:nvSpPr>
          <p:cNvPr id="26" name="Rectangle 25">
            <a:extLst>
              <a:ext uri="{FF2B5EF4-FFF2-40B4-BE49-F238E27FC236}">
                <a16:creationId xmlns:a16="http://schemas.microsoft.com/office/drawing/2014/main" id="{C0C58615-08A3-71B8-F569-D3DFFF2E070F}"/>
              </a:ext>
            </a:extLst>
          </p:cNvPr>
          <p:cNvSpPr/>
          <p:nvPr/>
        </p:nvSpPr>
        <p:spPr>
          <a:xfrm>
            <a:off x="4842034" y="1422606"/>
            <a:ext cx="829732" cy="829732"/>
          </a:xfrm>
          <a:prstGeom prst="rect">
            <a:avLst/>
          </a:prstGeom>
          <a:solidFill>
            <a:srgbClr val="7F7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Calibri" panose="020F0502020204030204" pitchFamily="34" charset="0"/>
                <a:ea typeface="Calibri" panose="020F0502020204030204" pitchFamily="34" charset="0"/>
                <a:cs typeface="Calibri" panose="020F0502020204030204" pitchFamily="34" charset="0"/>
              </a:rPr>
              <a:t>Primary grey</a:t>
            </a:r>
          </a:p>
        </p:txBody>
      </p:sp>
      <p:sp>
        <p:nvSpPr>
          <p:cNvPr id="27" name="Rectangle 26">
            <a:extLst>
              <a:ext uri="{FF2B5EF4-FFF2-40B4-BE49-F238E27FC236}">
                <a16:creationId xmlns:a16="http://schemas.microsoft.com/office/drawing/2014/main" id="{1CC6E42A-8027-D77D-F6DE-E6B9920CC080}"/>
              </a:ext>
            </a:extLst>
          </p:cNvPr>
          <p:cNvSpPr/>
          <p:nvPr/>
        </p:nvSpPr>
        <p:spPr>
          <a:xfrm>
            <a:off x="4842034" y="2388111"/>
            <a:ext cx="829732" cy="829732"/>
          </a:xfrm>
          <a:prstGeom prst="rect">
            <a:avLst/>
          </a:prstGeom>
          <a:solidFill>
            <a:srgbClr val="FFF8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Secondary beige</a:t>
            </a:r>
          </a:p>
        </p:txBody>
      </p:sp>
      <p:sp>
        <p:nvSpPr>
          <p:cNvPr id="28" name="Rectangle 27">
            <a:extLst>
              <a:ext uri="{FF2B5EF4-FFF2-40B4-BE49-F238E27FC236}">
                <a16:creationId xmlns:a16="http://schemas.microsoft.com/office/drawing/2014/main" id="{7E89E088-77E0-5DAE-C5C2-BF15B666B864}"/>
              </a:ext>
            </a:extLst>
          </p:cNvPr>
          <p:cNvSpPr/>
          <p:nvPr/>
        </p:nvSpPr>
        <p:spPr>
          <a:xfrm>
            <a:off x="4842034" y="3353615"/>
            <a:ext cx="829732" cy="8297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White</a:t>
            </a:r>
          </a:p>
        </p:txBody>
      </p:sp>
      <p:sp>
        <p:nvSpPr>
          <p:cNvPr id="19" name="Text Placeholder 1">
            <a:extLst>
              <a:ext uri="{FF2B5EF4-FFF2-40B4-BE49-F238E27FC236}">
                <a16:creationId xmlns:a16="http://schemas.microsoft.com/office/drawing/2014/main" id="{33AB7FC4-48A3-C117-D974-4E443F0FFA34}"/>
              </a:ext>
            </a:extLst>
          </p:cNvPr>
          <p:cNvSpPr txBox="1">
            <a:spLocks/>
          </p:cNvSpPr>
          <p:nvPr/>
        </p:nvSpPr>
        <p:spPr>
          <a:xfrm>
            <a:off x="3581401" y="5227811"/>
            <a:ext cx="3660961" cy="228600"/>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rPr>
              <a:t>Why construction and skilled trades workers?</a:t>
            </a:r>
          </a:p>
        </p:txBody>
      </p:sp>
      <p:cxnSp>
        <p:nvCxnSpPr>
          <p:cNvPr id="20" name="Straight Connector 19">
            <a:extLst>
              <a:ext uri="{FF2B5EF4-FFF2-40B4-BE49-F238E27FC236}">
                <a16:creationId xmlns:a16="http://schemas.microsoft.com/office/drawing/2014/main" id="{501B0F4A-6868-2036-FBBE-5E976D26471F}"/>
              </a:ext>
            </a:extLst>
          </p:cNvPr>
          <p:cNvCxnSpPr>
            <a:cxnSpLocks/>
          </p:cNvCxnSpPr>
          <p:nvPr/>
        </p:nvCxnSpPr>
        <p:spPr>
          <a:xfrm>
            <a:off x="3584762" y="5456411"/>
            <a:ext cx="3657600" cy="0"/>
          </a:xfrm>
          <a:prstGeom prst="line">
            <a:avLst/>
          </a:prstGeom>
          <a:ln>
            <a:solidFill>
              <a:srgbClr val="F9D000"/>
            </a:solidFill>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3BB0217C-EB0C-B9E8-5E5C-0C2861C0A4E2}"/>
              </a:ext>
            </a:extLst>
          </p:cNvPr>
          <p:cNvPicPr>
            <a:picLocks noChangeAspect="1"/>
          </p:cNvPicPr>
          <p:nvPr/>
        </p:nvPicPr>
        <p:blipFill>
          <a:blip r:embed="rId5"/>
          <a:stretch>
            <a:fillRect/>
          </a:stretch>
        </p:blipFill>
        <p:spPr>
          <a:xfrm>
            <a:off x="8153400" y="3891603"/>
            <a:ext cx="4038600" cy="908075"/>
          </a:xfrm>
          <a:prstGeom prst="rect">
            <a:avLst/>
          </a:prstGeom>
        </p:spPr>
      </p:pic>
    </p:spTree>
    <p:extLst>
      <p:ext uri="{BB962C8B-B14F-4D97-AF65-F5344CB8AC3E}">
        <p14:creationId xmlns:p14="http://schemas.microsoft.com/office/powerpoint/2010/main" val="4063207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D1C47D-D4F1-6A8E-E49A-E27E03D183A2}"/>
              </a:ext>
            </a:extLst>
          </p:cNvPr>
          <p:cNvSpPr>
            <a:spLocks noGrp="1"/>
          </p:cNvSpPr>
          <p:nvPr>
            <p:ph type="body" sz="quarter" idx="11"/>
          </p:nvPr>
        </p:nvSpPr>
        <p:spPr/>
        <p:txBody>
          <a:bodyPr/>
          <a:lstStyle/>
          <a:p>
            <a:r>
              <a:rPr lang="en-US"/>
              <a:t>FORMATTING &amp; STYLE GUIDE</a:t>
            </a:r>
          </a:p>
        </p:txBody>
      </p:sp>
      <p:sp>
        <p:nvSpPr>
          <p:cNvPr id="3" name="Text Placeholder 2">
            <a:extLst>
              <a:ext uri="{FF2B5EF4-FFF2-40B4-BE49-F238E27FC236}">
                <a16:creationId xmlns:a16="http://schemas.microsoft.com/office/drawing/2014/main" id="{9E48361B-72EC-AE6B-6A26-95D36C42EF76}"/>
              </a:ext>
            </a:extLst>
          </p:cNvPr>
          <p:cNvSpPr>
            <a:spLocks noGrp="1"/>
          </p:cNvSpPr>
          <p:nvPr>
            <p:ph type="body" sz="quarter" idx="10"/>
          </p:nvPr>
        </p:nvSpPr>
        <p:spPr/>
        <p:txBody>
          <a:bodyPr/>
          <a:lstStyle/>
          <a:p>
            <a:r>
              <a:rPr lang="en-US"/>
              <a:t>Line dividers to be used to ensure proper spacing between elements </a:t>
            </a:r>
          </a:p>
        </p:txBody>
      </p:sp>
      <p:sp>
        <p:nvSpPr>
          <p:cNvPr id="4" name="Text Placeholder 3">
            <a:extLst>
              <a:ext uri="{FF2B5EF4-FFF2-40B4-BE49-F238E27FC236}">
                <a16:creationId xmlns:a16="http://schemas.microsoft.com/office/drawing/2014/main" id="{AA692777-2B85-73B9-D179-E7C4C667793F}"/>
              </a:ext>
            </a:extLst>
          </p:cNvPr>
          <p:cNvSpPr>
            <a:spLocks noGrp="1"/>
          </p:cNvSpPr>
          <p:nvPr>
            <p:ph type="body" sz="quarter" idx="13"/>
          </p:nvPr>
        </p:nvSpPr>
        <p:spPr/>
        <p:txBody>
          <a:bodyPr/>
          <a:lstStyle/>
          <a:p>
            <a:endParaRPr lang="en-US"/>
          </a:p>
        </p:txBody>
      </p:sp>
      <p:sp>
        <p:nvSpPr>
          <p:cNvPr id="5" name="Rectangle 4">
            <a:extLst>
              <a:ext uri="{FF2B5EF4-FFF2-40B4-BE49-F238E27FC236}">
                <a16:creationId xmlns:a16="http://schemas.microsoft.com/office/drawing/2014/main" id="{2C745251-AE2F-D285-9FE6-D0ADF4329991}"/>
              </a:ext>
            </a:extLst>
          </p:cNvPr>
          <p:cNvSpPr/>
          <p:nvPr/>
        </p:nvSpPr>
        <p:spPr>
          <a:xfrm>
            <a:off x="456080" y="1422606"/>
            <a:ext cx="11279841" cy="4776419"/>
          </a:xfrm>
          <a:prstGeom prst="rect">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FF0000">
                    <a:alpha val="75000"/>
                  </a:srgbClr>
                </a:solidFill>
                <a:latin typeface="Calibri" panose="020F0502020204030204" pitchFamily="34" charset="0"/>
                <a:ea typeface="Calibri" panose="020F0502020204030204" pitchFamily="34" charset="0"/>
                <a:cs typeface="Calibri" panose="020F0502020204030204" pitchFamily="34" charset="0"/>
              </a:rPr>
              <a:t>Work Area</a:t>
            </a:r>
          </a:p>
        </p:txBody>
      </p:sp>
      <p:cxnSp>
        <p:nvCxnSpPr>
          <p:cNvPr id="6" name="Straight Connector 5">
            <a:extLst>
              <a:ext uri="{FF2B5EF4-FFF2-40B4-BE49-F238E27FC236}">
                <a16:creationId xmlns:a16="http://schemas.microsoft.com/office/drawing/2014/main" id="{B5C08C8A-5246-4655-7D38-6278B36A0222}"/>
              </a:ext>
            </a:extLst>
          </p:cNvPr>
          <p:cNvCxnSpPr>
            <a:cxnSpLocks/>
          </p:cNvCxnSpPr>
          <p:nvPr/>
        </p:nvCxnSpPr>
        <p:spPr>
          <a:xfrm>
            <a:off x="456080" y="2693570"/>
            <a:ext cx="746872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384D268A-F411-1E88-DC57-03ABAAA1205D}"/>
              </a:ext>
            </a:extLst>
          </p:cNvPr>
          <p:cNvCxnSpPr>
            <a:cxnSpLocks/>
          </p:cNvCxnSpPr>
          <p:nvPr/>
        </p:nvCxnSpPr>
        <p:spPr>
          <a:xfrm>
            <a:off x="456080" y="1839615"/>
            <a:ext cx="3657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8F3FA4F5-FE5C-438F-6DB3-460004D53DAA}"/>
              </a:ext>
            </a:extLst>
          </p:cNvPr>
          <p:cNvCxnSpPr>
            <a:cxnSpLocks/>
          </p:cNvCxnSpPr>
          <p:nvPr/>
        </p:nvCxnSpPr>
        <p:spPr>
          <a:xfrm>
            <a:off x="4267201" y="1839615"/>
            <a:ext cx="3657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1C17E0B-FA90-E57B-CE41-9112D01A833D}"/>
              </a:ext>
            </a:extLst>
          </p:cNvPr>
          <p:cNvCxnSpPr>
            <a:cxnSpLocks/>
          </p:cNvCxnSpPr>
          <p:nvPr/>
        </p:nvCxnSpPr>
        <p:spPr>
          <a:xfrm>
            <a:off x="8078321" y="1839615"/>
            <a:ext cx="3657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5B86B80-0F0D-612A-BC60-966ABEE0CC20}"/>
              </a:ext>
            </a:extLst>
          </p:cNvPr>
          <p:cNvCxnSpPr>
            <a:cxnSpLocks/>
          </p:cNvCxnSpPr>
          <p:nvPr/>
        </p:nvCxnSpPr>
        <p:spPr>
          <a:xfrm>
            <a:off x="8078321" y="2693570"/>
            <a:ext cx="3657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D794737-CAB2-71BF-8114-5723DE327FC3}"/>
              </a:ext>
            </a:extLst>
          </p:cNvPr>
          <p:cNvCxnSpPr>
            <a:cxnSpLocks/>
          </p:cNvCxnSpPr>
          <p:nvPr/>
        </p:nvCxnSpPr>
        <p:spPr>
          <a:xfrm>
            <a:off x="4267201" y="3675529"/>
            <a:ext cx="746872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4C1C208-748F-CF9C-95ED-6DF757EF10CC}"/>
              </a:ext>
            </a:extLst>
          </p:cNvPr>
          <p:cNvCxnSpPr>
            <a:cxnSpLocks/>
          </p:cNvCxnSpPr>
          <p:nvPr/>
        </p:nvCxnSpPr>
        <p:spPr>
          <a:xfrm>
            <a:off x="452719" y="3674603"/>
            <a:ext cx="3657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CFEB2DF-A61E-7C9F-91FD-A5FBF3197558}"/>
              </a:ext>
            </a:extLst>
          </p:cNvPr>
          <p:cNvCxnSpPr>
            <a:cxnSpLocks/>
          </p:cNvCxnSpPr>
          <p:nvPr/>
        </p:nvCxnSpPr>
        <p:spPr>
          <a:xfrm>
            <a:off x="452719" y="4980313"/>
            <a:ext cx="556652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46D4531-9257-B3AF-EBE8-4EE4D927A7DE}"/>
              </a:ext>
            </a:extLst>
          </p:cNvPr>
          <p:cNvCxnSpPr>
            <a:cxnSpLocks/>
          </p:cNvCxnSpPr>
          <p:nvPr/>
        </p:nvCxnSpPr>
        <p:spPr>
          <a:xfrm>
            <a:off x="6172761" y="4980313"/>
            <a:ext cx="555979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71D21CE-4144-6FE9-D57E-0096AF854BB1}"/>
              </a:ext>
            </a:extLst>
          </p:cNvPr>
          <p:cNvCxnSpPr>
            <a:cxnSpLocks/>
          </p:cNvCxnSpPr>
          <p:nvPr/>
        </p:nvCxnSpPr>
        <p:spPr>
          <a:xfrm>
            <a:off x="452719" y="5627794"/>
            <a:ext cx="270860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5AECE3F-51FA-8A9E-8B12-90349BE356AF}"/>
              </a:ext>
            </a:extLst>
          </p:cNvPr>
          <p:cNvCxnSpPr>
            <a:cxnSpLocks/>
          </p:cNvCxnSpPr>
          <p:nvPr/>
        </p:nvCxnSpPr>
        <p:spPr>
          <a:xfrm>
            <a:off x="3311479" y="5627794"/>
            <a:ext cx="270860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DA60AB7-B6C1-86A0-1BE8-49295BDA0C65}"/>
              </a:ext>
            </a:extLst>
          </p:cNvPr>
          <p:cNvCxnSpPr>
            <a:cxnSpLocks/>
          </p:cNvCxnSpPr>
          <p:nvPr/>
        </p:nvCxnSpPr>
        <p:spPr>
          <a:xfrm>
            <a:off x="6170239" y="5627794"/>
            <a:ext cx="270860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FE114B0-4BFF-E0D9-3C2B-C77AD81357E3}"/>
              </a:ext>
            </a:extLst>
          </p:cNvPr>
          <p:cNvCxnSpPr>
            <a:cxnSpLocks/>
          </p:cNvCxnSpPr>
          <p:nvPr/>
        </p:nvCxnSpPr>
        <p:spPr>
          <a:xfrm>
            <a:off x="9028999" y="5627794"/>
            <a:ext cx="270860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4581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A3C0D33-CEC6-2402-E4AC-A32519D2EAF9}"/>
            </a:ext>
          </a:extLst>
        </p:cNvPr>
        <p:cNvGrpSpPr/>
        <p:nvPr/>
      </p:nvGrpSpPr>
      <p:grpSpPr>
        <a:xfrm>
          <a:off x="0" y="0"/>
          <a:ext cx="0" cy="0"/>
          <a:chOff x="0" y="0"/>
          <a:chExt cx="0" cy="0"/>
        </a:xfrm>
      </p:grpSpPr>
      <p:graphicFrame>
        <p:nvGraphicFramePr>
          <p:cNvPr id="45" name="think-cell data - do not delete" hidden="1">
            <a:extLst>
              <a:ext uri="{FF2B5EF4-FFF2-40B4-BE49-F238E27FC236}">
                <a16:creationId xmlns:a16="http://schemas.microsoft.com/office/drawing/2014/main" id="{81CEE054-334D-5BBE-D2C4-C38AC4FCF42A}"/>
              </a:ext>
            </a:extLst>
          </p:cNvPr>
          <p:cNvGraphicFramePr>
            <a:graphicFrameLocks/>
          </p:cNvGraphicFramePr>
          <p:nvPr>
            <p:custDataLst>
              <p:tags r:id="rId1"/>
            </p:custDataLst>
            <p:extLst>
              <p:ext uri="{D42A27DB-BD31-4B8C-83A1-F6EECF244321}">
                <p14:modId xmlns:p14="http://schemas.microsoft.com/office/powerpoint/2010/main" val="17943616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95" imgH="394" progId="TCLayout.ActiveDocument.1">
                  <p:embed/>
                </p:oleObj>
              </mc:Choice>
              <mc:Fallback>
                <p:oleObj name="think-cell Slide" r:id="rId8" imgW="395" imgH="394" progId="TCLayout.ActiveDocument.1">
                  <p:embed/>
                  <p:pic>
                    <p:nvPicPr>
                      <p:cNvPr id="45" name="think-cell data - do not delete" hidden="1">
                        <a:extLst>
                          <a:ext uri="{FF2B5EF4-FFF2-40B4-BE49-F238E27FC236}">
                            <a16:creationId xmlns:a16="http://schemas.microsoft.com/office/drawing/2014/main" id="{81CEE054-334D-5BBE-D2C4-C38AC4FCF42A}"/>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E02BD993-95F8-8AE2-A4C6-9832B9D13C5D}"/>
              </a:ext>
            </a:extLst>
          </p:cNvPr>
          <p:cNvSpPr>
            <a:spLocks noGrp="1"/>
          </p:cNvSpPr>
          <p:nvPr>
            <p:ph type="body" sz="quarter" idx="13"/>
          </p:nvPr>
        </p:nvSpPr>
        <p:spPr/>
        <p:txBody>
          <a:bodyPr/>
          <a:lstStyle/>
          <a:p>
            <a:endParaRPr lang="en-US"/>
          </a:p>
        </p:txBody>
      </p:sp>
      <p:sp>
        <p:nvSpPr>
          <p:cNvPr id="8" name="Text Placeholder 1">
            <a:extLst>
              <a:ext uri="{FF2B5EF4-FFF2-40B4-BE49-F238E27FC236}">
                <a16:creationId xmlns:a16="http://schemas.microsoft.com/office/drawing/2014/main" id="{28819ED5-0C7B-9FB8-4217-8DD1A353220E}"/>
              </a:ext>
            </a:extLst>
          </p:cNvPr>
          <p:cNvSpPr>
            <a:spLocks noGrp="1"/>
          </p:cNvSpPr>
          <p:nvPr>
            <p:ph type="body" sz="quarter" idx="11"/>
          </p:nvPr>
        </p:nvSpPr>
        <p:spPr>
          <a:xfrm>
            <a:off x="452719" y="228600"/>
            <a:ext cx="9384007" cy="228600"/>
          </a:xfrm>
          <a:solidFill>
            <a:schemeClr val="bg1"/>
          </a:solidFill>
        </p:spPr>
        <p:txBody>
          <a:bodyPr/>
          <a:lstStyle/>
          <a:p>
            <a:r>
              <a:rPr lang="en-US">
                <a:solidFill>
                  <a:schemeClr val="tx1"/>
                </a:solidFill>
              </a:rPr>
              <a:t>RECCOMENDATION</a:t>
            </a:r>
          </a:p>
        </p:txBody>
      </p:sp>
      <p:sp>
        <p:nvSpPr>
          <p:cNvPr id="9" name="Text Placeholder 2">
            <a:extLst>
              <a:ext uri="{FF2B5EF4-FFF2-40B4-BE49-F238E27FC236}">
                <a16:creationId xmlns:a16="http://schemas.microsoft.com/office/drawing/2014/main" id="{2DFC4BD8-08F9-709D-EA6A-3783E3E6F52F}"/>
              </a:ext>
            </a:extLst>
          </p:cNvPr>
          <p:cNvSpPr>
            <a:spLocks noGrp="1"/>
          </p:cNvSpPr>
          <p:nvPr>
            <p:ph type="body" sz="quarter" idx="10"/>
          </p:nvPr>
        </p:nvSpPr>
        <p:spPr>
          <a:xfrm>
            <a:off x="452719" y="493059"/>
            <a:ext cx="9384008" cy="685800"/>
          </a:xfrm>
          <a:solidFill>
            <a:srgbClr val="F9D000"/>
          </a:solidFill>
        </p:spPr>
        <p:txBody>
          <a:bodyPr/>
          <a:lstStyle/>
          <a:p>
            <a:r>
              <a:rPr lang="en-US">
                <a:solidFill>
                  <a:schemeClr val="tx1"/>
                </a:solidFill>
              </a:rPr>
              <a:t>CAVA must create CAVA XXX to </a:t>
            </a:r>
          </a:p>
        </p:txBody>
      </p:sp>
      <p:sp>
        <p:nvSpPr>
          <p:cNvPr id="2" name="Rectangle 1">
            <a:extLst>
              <a:ext uri="{FF2B5EF4-FFF2-40B4-BE49-F238E27FC236}">
                <a16:creationId xmlns:a16="http://schemas.microsoft.com/office/drawing/2014/main" id="{25213965-8786-6FB2-CAFC-09780E74F72D}"/>
              </a:ext>
            </a:extLst>
          </p:cNvPr>
          <p:cNvSpPr/>
          <p:nvPr/>
        </p:nvSpPr>
        <p:spPr>
          <a:xfrm>
            <a:off x="452719" y="1422606"/>
            <a:ext cx="3657600" cy="285980"/>
          </a:xfrm>
          <a:prstGeom prst="rect">
            <a:avLst/>
          </a:prstGeom>
          <a:solidFill>
            <a:srgbClr val="D8EC5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Identify </a:t>
            </a: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Good Real Estate</a:t>
            </a:r>
          </a:p>
        </p:txBody>
      </p:sp>
      <p:sp>
        <p:nvSpPr>
          <p:cNvPr id="3" name="Rectangle 2">
            <a:extLst>
              <a:ext uri="{FF2B5EF4-FFF2-40B4-BE49-F238E27FC236}">
                <a16:creationId xmlns:a16="http://schemas.microsoft.com/office/drawing/2014/main" id="{62CC0740-0F73-989E-C4BD-61D8B82CA302}"/>
              </a:ext>
            </a:extLst>
          </p:cNvPr>
          <p:cNvSpPr/>
          <p:nvPr/>
        </p:nvSpPr>
        <p:spPr>
          <a:xfrm>
            <a:off x="452718" y="1708586"/>
            <a:ext cx="3657599" cy="127750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p:txBody>
      </p:sp>
      <p:sp>
        <p:nvSpPr>
          <p:cNvPr id="5" name="Rectangle 4">
            <a:extLst>
              <a:ext uri="{FF2B5EF4-FFF2-40B4-BE49-F238E27FC236}">
                <a16:creationId xmlns:a16="http://schemas.microsoft.com/office/drawing/2014/main" id="{F38981B0-960C-0F32-C7E0-63F763138A1E}"/>
              </a:ext>
            </a:extLst>
          </p:cNvPr>
          <p:cNvSpPr/>
          <p:nvPr/>
        </p:nvSpPr>
        <p:spPr>
          <a:xfrm>
            <a:off x="4267200" y="1541656"/>
            <a:ext cx="7490809" cy="1430144"/>
          </a:xfrm>
          <a:prstGeom prst="rect">
            <a:avLst/>
          </a:prstGeom>
          <a:noFill/>
          <a:ln w="9525">
            <a:solidFill>
              <a:srgbClr val="7F7F7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5115F9B-CD80-5D91-62BA-0BDAC5986DE1}"/>
              </a:ext>
            </a:extLst>
          </p:cNvPr>
          <p:cNvSpPr/>
          <p:nvPr/>
        </p:nvSpPr>
        <p:spPr>
          <a:xfrm>
            <a:off x="5331707" y="1398665"/>
            <a:ext cx="1528586"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WHY</a:t>
            </a:r>
          </a:p>
        </p:txBody>
      </p:sp>
      <p:sp>
        <p:nvSpPr>
          <p:cNvPr id="13" name="Rectangle 12">
            <a:extLst>
              <a:ext uri="{FF2B5EF4-FFF2-40B4-BE49-F238E27FC236}">
                <a16:creationId xmlns:a16="http://schemas.microsoft.com/office/drawing/2014/main" id="{9A22E71A-9731-637B-80B5-92AA67ECB6FF}"/>
              </a:ext>
            </a:extLst>
          </p:cNvPr>
          <p:cNvSpPr/>
          <p:nvPr/>
        </p:nvSpPr>
        <p:spPr>
          <a:xfrm>
            <a:off x="9142828" y="1398665"/>
            <a:ext cx="1528586"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HOW</a:t>
            </a:r>
          </a:p>
        </p:txBody>
      </p:sp>
      <p:sp>
        <p:nvSpPr>
          <p:cNvPr id="16" name="Text Placeholder 2">
            <a:extLst>
              <a:ext uri="{FF2B5EF4-FFF2-40B4-BE49-F238E27FC236}">
                <a16:creationId xmlns:a16="http://schemas.microsoft.com/office/drawing/2014/main" id="{99615BAD-4DC9-AA15-05F4-2ED712285DAA}"/>
              </a:ext>
            </a:extLst>
          </p:cNvPr>
          <p:cNvSpPr txBox="1">
            <a:spLocks/>
          </p:cNvSpPr>
          <p:nvPr/>
        </p:nvSpPr>
        <p:spPr>
          <a:xfrm>
            <a:off x="8061853" y="1708583"/>
            <a:ext cx="3657600" cy="1277509"/>
          </a:xfrm>
          <a:prstGeom prst="rect">
            <a:avLst/>
          </a:prstGeom>
        </p:spPr>
        <p:txBody>
          <a:bodyPr lIns="0" tIns="0" rIns="0" bIns="0" anchor="ctr" anchorCtr="0"/>
          <a:lstStyle>
            <a:lvl1pPr marL="0" indent="0" algn="l" defTabSz="914400" rtl="0" eaLnBrk="1" latinLnBrk="0" hangingPunct="1">
              <a:lnSpc>
                <a:spcPts val="2400"/>
              </a:lnSpc>
              <a:spcBef>
                <a:spcPts val="1000"/>
              </a:spcBef>
              <a:buFont typeface="Arial" panose="020B0604020202020204" pitchFamily="34" charset="0"/>
              <a:buNone/>
              <a:defRPr sz="2400" kern="120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b="1"/>
          </a:p>
          <a:p>
            <a:pPr algn="ctr"/>
            <a:endParaRPr lang="en-US" b="1"/>
          </a:p>
          <a:p>
            <a:pPr algn="ctr"/>
            <a:endParaRPr lang="en-US" b="1"/>
          </a:p>
        </p:txBody>
      </p:sp>
      <p:sp>
        <p:nvSpPr>
          <p:cNvPr id="17" name="Text Placeholder 2">
            <a:extLst>
              <a:ext uri="{FF2B5EF4-FFF2-40B4-BE49-F238E27FC236}">
                <a16:creationId xmlns:a16="http://schemas.microsoft.com/office/drawing/2014/main" id="{D8CE06E1-EFE7-9CE8-034F-684C24B03EB8}"/>
              </a:ext>
            </a:extLst>
          </p:cNvPr>
          <p:cNvSpPr txBox="1">
            <a:spLocks/>
          </p:cNvSpPr>
          <p:nvPr/>
        </p:nvSpPr>
        <p:spPr>
          <a:xfrm>
            <a:off x="8083194" y="4391673"/>
            <a:ext cx="3660960" cy="874698"/>
          </a:xfrm>
          <a:prstGeom prst="rect">
            <a:avLst/>
          </a:prstGeom>
        </p:spPr>
        <p:txBody>
          <a:bodyPr lIns="0" tIns="0" rIns="0" bIns="0" anchor="ctr" anchorCtr="0"/>
          <a:lstStyle>
            <a:lvl1pPr marL="0" indent="0" algn="l" defTabSz="914400" rtl="0" eaLnBrk="1" latinLnBrk="0" hangingPunct="1">
              <a:lnSpc>
                <a:spcPts val="2400"/>
              </a:lnSpc>
              <a:spcBef>
                <a:spcPts val="1000"/>
              </a:spcBef>
              <a:buFont typeface="Arial" panose="020B0604020202020204" pitchFamily="34" charset="0"/>
              <a:buNone/>
              <a:defRPr sz="2400" kern="120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600">
              <a:solidFill>
                <a:schemeClr val="tx2"/>
              </a:solidFill>
            </a:endParaRPr>
          </a:p>
        </p:txBody>
      </p:sp>
      <p:sp>
        <p:nvSpPr>
          <p:cNvPr id="18" name="Arrow: Chevron 17">
            <a:extLst>
              <a:ext uri="{FF2B5EF4-FFF2-40B4-BE49-F238E27FC236}">
                <a16:creationId xmlns:a16="http://schemas.microsoft.com/office/drawing/2014/main" id="{50A0230D-118F-429D-4E55-854D61B1CA7B}"/>
              </a:ext>
            </a:extLst>
          </p:cNvPr>
          <p:cNvSpPr/>
          <p:nvPr/>
        </p:nvSpPr>
        <p:spPr>
          <a:xfrm>
            <a:off x="4020110" y="1752600"/>
            <a:ext cx="484632" cy="970541"/>
          </a:xfrm>
          <a:prstGeom prst="chevron">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a:extLst>
              <a:ext uri="{FF2B5EF4-FFF2-40B4-BE49-F238E27FC236}">
                <a16:creationId xmlns:a16="http://schemas.microsoft.com/office/drawing/2014/main" id="{325B9E73-9E24-FDDE-60DB-D60A96E021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44400" y="2960370"/>
            <a:ext cx="2214263" cy="3321395"/>
          </a:xfrm>
          <a:prstGeom prst="rect">
            <a:avLst/>
          </a:prstGeom>
        </p:spPr>
      </p:pic>
      <p:sp>
        <p:nvSpPr>
          <p:cNvPr id="52" name="Rectangle 51">
            <a:extLst>
              <a:ext uri="{FF2B5EF4-FFF2-40B4-BE49-F238E27FC236}">
                <a16:creationId xmlns:a16="http://schemas.microsoft.com/office/drawing/2014/main" id="{54D2E870-DBAA-1A24-4012-B2F38D2240C0}"/>
              </a:ext>
            </a:extLst>
          </p:cNvPr>
          <p:cNvSpPr/>
          <p:nvPr/>
        </p:nvSpPr>
        <p:spPr>
          <a:xfrm>
            <a:off x="468629" y="3129320"/>
            <a:ext cx="3657600" cy="285980"/>
          </a:xfrm>
          <a:prstGeom prst="rect">
            <a:avLst/>
          </a:prstGeom>
          <a:solidFill>
            <a:srgbClr val="D8EC5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Increase Operational </a:t>
            </a: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Support</a:t>
            </a:r>
          </a:p>
        </p:txBody>
      </p:sp>
      <p:sp>
        <p:nvSpPr>
          <p:cNvPr id="53" name="Rectangle 52">
            <a:extLst>
              <a:ext uri="{FF2B5EF4-FFF2-40B4-BE49-F238E27FC236}">
                <a16:creationId xmlns:a16="http://schemas.microsoft.com/office/drawing/2014/main" id="{C6222D60-0898-7A3D-A4EC-CC0888D2AE2C}"/>
              </a:ext>
            </a:extLst>
          </p:cNvPr>
          <p:cNvSpPr/>
          <p:nvPr/>
        </p:nvSpPr>
        <p:spPr>
          <a:xfrm>
            <a:off x="468628" y="3415300"/>
            <a:ext cx="3657599" cy="127750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p:txBody>
      </p:sp>
      <p:sp>
        <p:nvSpPr>
          <p:cNvPr id="54" name="Rectangle 53">
            <a:extLst>
              <a:ext uri="{FF2B5EF4-FFF2-40B4-BE49-F238E27FC236}">
                <a16:creationId xmlns:a16="http://schemas.microsoft.com/office/drawing/2014/main" id="{16BDF9BE-91F3-D0C2-CC35-D460E33FD31E}"/>
              </a:ext>
            </a:extLst>
          </p:cNvPr>
          <p:cNvSpPr/>
          <p:nvPr/>
        </p:nvSpPr>
        <p:spPr>
          <a:xfrm>
            <a:off x="4283110" y="3248370"/>
            <a:ext cx="7461044" cy="1430144"/>
          </a:xfrm>
          <a:prstGeom prst="rect">
            <a:avLst/>
          </a:prstGeom>
          <a:noFill/>
          <a:ln w="9525">
            <a:solidFill>
              <a:srgbClr val="7F7F7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AF61A23-8E64-CA97-DF01-329AC2858015}"/>
              </a:ext>
            </a:extLst>
          </p:cNvPr>
          <p:cNvSpPr/>
          <p:nvPr/>
        </p:nvSpPr>
        <p:spPr>
          <a:xfrm>
            <a:off x="5347617" y="3105379"/>
            <a:ext cx="1528586"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WHY</a:t>
            </a:r>
          </a:p>
        </p:txBody>
      </p:sp>
      <p:sp>
        <p:nvSpPr>
          <p:cNvPr id="62" name="Rectangle 61">
            <a:extLst>
              <a:ext uri="{FF2B5EF4-FFF2-40B4-BE49-F238E27FC236}">
                <a16:creationId xmlns:a16="http://schemas.microsoft.com/office/drawing/2014/main" id="{9D764956-E8AA-12B1-073B-7BDF372EACEA}"/>
              </a:ext>
            </a:extLst>
          </p:cNvPr>
          <p:cNvSpPr/>
          <p:nvPr/>
        </p:nvSpPr>
        <p:spPr>
          <a:xfrm>
            <a:off x="9158738" y="3105379"/>
            <a:ext cx="1528586"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HOW</a:t>
            </a:r>
          </a:p>
        </p:txBody>
      </p:sp>
      <p:sp>
        <p:nvSpPr>
          <p:cNvPr id="64" name="Arrow: Chevron 63">
            <a:extLst>
              <a:ext uri="{FF2B5EF4-FFF2-40B4-BE49-F238E27FC236}">
                <a16:creationId xmlns:a16="http://schemas.microsoft.com/office/drawing/2014/main" id="{4B532D2B-5B31-D7A1-20FB-57E42DCB96CE}"/>
              </a:ext>
            </a:extLst>
          </p:cNvPr>
          <p:cNvSpPr/>
          <p:nvPr/>
        </p:nvSpPr>
        <p:spPr>
          <a:xfrm>
            <a:off x="4036020" y="3459314"/>
            <a:ext cx="484632" cy="970541"/>
          </a:xfrm>
          <a:prstGeom prst="chevron">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Text Placeholder 2">
            <a:extLst>
              <a:ext uri="{FF2B5EF4-FFF2-40B4-BE49-F238E27FC236}">
                <a16:creationId xmlns:a16="http://schemas.microsoft.com/office/drawing/2014/main" id="{5BEB5253-4D80-0931-FAAE-90539384961D}"/>
              </a:ext>
            </a:extLst>
          </p:cNvPr>
          <p:cNvSpPr txBox="1">
            <a:spLocks/>
          </p:cNvSpPr>
          <p:nvPr/>
        </p:nvSpPr>
        <p:spPr>
          <a:xfrm>
            <a:off x="8097049" y="6063805"/>
            <a:ext cx="3660960" cy="874698"/>
          </a:xfrm>
          <a:prstGeom prst="rect">
            <a:avLst/>
          </a:prstGeom>
        </p:spPr>
        <p:txBody>
          <a:bodyPr lIns="0" tIns="0" rIns="0" bIns="0" anchor="ctr" anchorCtr="0"/>
          <a:lstStyle>
            <a:lvl1pPr marL="0" indent="0" algn="l" defTabSz="914400" rtl="0" eaLnBrk="1" latinLnBrk="0" hangingPunct="1">
              <a:lnSpc>
                <a:spcPts val="2400"/>
              </a:lnSpc>
              <a:spcBef>
                <a:spcPts val="1000"/>
              </a:spcBef>
              <a:buFont typeface="Arial" panose="020B0604020202020204" pitchFamily="34" charset="0"/>
              <a:buNone/>
              <a:defRPr sz="2400" kern="120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600">
              <a:solidFill>
                <a:schemeClr val="tx2"/>
              </a:solidFill>
            </a:endParaRPr>
          </a:p>
        </p:txBody>
      </p:sp>
      <p:sp>
        <p:nvSpPr>
          <p:cNvPr id="71" name="Rectangle 70">
            <a:extLst>
              <a:ext uri="{FF2B5EF4-FFF2-40B4-BE49-F238E27FC236}">
                <a16:creationId xmlns:a16="http://schemas.microsoft.com/office/drawing/2014/main" id="{B09161CD-73DB-CCCB-77A5-45C8D3AF606F}"/>
              </a:ext>
            </a:extLst>
          </p:cNvPr>
          <p:cNvSpPr/>
          <p:nvPr/>
        </p:nvSpPr>
        <p:spPr>
          <a:xfrm>
            <a:off x="482484" y="4801452"/>
            <a:ext cx="3657600" cy="285980"/>
          </a:xfrm>
          <a:prstGeom prst="rect">
            <a:avLst/>
          </a:prstGeom>
          <a:solidFill>
            <a:srgbClr val="D8EC5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Educate</a:t>
            </a: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 Consumers on CAVA</a:t>
            </a:r>
          </a:p>
        </p:txBody>
      </p:sp>
      <p:sp>
        <p:nvSpPr>
          <p:cNvPr id="72" name="Rectangle 71">
            <a:extLst>
              <a:ext uri="{FF2B5EF4-FFF2-40B4-BE49-F238E27FC236}">
                <a16:creationId xmlns:a16="http://schemas.microsoft.com/office/drawing/2014/main" id="{AF76ABA3-5E14-1F66-22FF-15279F038EC3}"/>
              </a:ext>
            </a:extLst>
          </p:cNvPr>
          <p:cNvSpPr/>
          <p:nvPr/>
        </p:nvSpPr>
        <p:spPr>
          <a:xfrm>
            <a:off x="482483" y="5087432"/>
            <a:ext cx="3657599" cy="127750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p:txBody>
      </p:sp>
      <p:sp>
        <p:nvSpPr>
          <p:cNvPr id="73" name="Rectangle 72">
            <a:extLst>
              <a:ext uri="{FF2B5EF4-FFF2-40B4-BE49-F238E27FC236}">
                <a16:creationId xmlns:a16="http://schemas.microsoft.com/office/drawing/2014/main" id="{383DE23A-A861-C25E-EEB5-3639DD13391C}"/>
              </a:ext>
            </a:extLst>
          </p:cNvPr>
          <p:cNvSpPr/>
          <p:nvPr/>
        </p:nvSpPr>
        <p:spPr>
          <a:xfrm>
            <a:off x="4296964" y="4920502"/>
            <a:ext cx="7461043" cy="1430144"/>
          </a:xfrm>
          <a:prstGeom prst="rect">
            <a:avLst/>
          </a:prstGeom>
          <a:noFill/>
          <a:ln w="9525">
            <a:solidFill>
              <a:srgbClr val="7F7F7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2003320-EF06-D8C3-3C50-DF838FF037D1}"/>
              </a:ext>
            </a:extLst>
          </p:cNvPr>
          <p:cNvSpPr/>
          <p:nvPr/>
        </p:nvSpPr>
        <p:spPr>
          <a:xfrm>
            <a:off x="5361472" y="4777511"/>
            <a:ext cx="1528586"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WHY</a:t>
            </a:r>
          </a:p>
        </p:txBody>
      </p:sp>
      <p:sp>
        <p:nvSpPr>
          <p:cNvPr id="76" name="Rectangle 75">
            <a:extLst>
              <a:ext uri="{FF2B5EF4-FFF2-40B4-BE49-F238E27FC236}">
                <a16:creationId xmlns:a16="http://schemas.microsoft.com/office/drawing/2014/main" id="{BFC7197F-7453-3A2C-CC73-D99F5031F530}"/>
              </a:ext>
            </a:extLst>
          </p:cNvPr>
          <p:cNvSpPr/>
          <p:nvPr/>
        </p:nvSpPr>
        <p:spPr>
          <a:xfrm>
            <a:off x="9172593" y="4777511"/>
            <a:ext cx="1528586"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HOW</a:t>
            </a:r>
          </a:p>
        </p:txBody>
      </p:sp>
      <p:sp>
        <p:nvSpPr>
          <p:cNvPr id="77" name="Text Placeholder 2">
            <a:extLst>
              <a:ext uri="{FF2B5EF4-FFF2-40B4-BE49-F238E27FC236}">
                <a16:creationId xmlns:a16="http://schemas.microsoft.com/office/drawing/2014/main" id="{2A8732DA-4DFA-34F4-E49B-3C2B10840C11}"/>
              </a:ext>
            </a:extLst>
          </p:cNvPr>
          <p:cNvSpPr txBox="1">
            <a:spLocks/>
          </p:cNvSpPr>
          <p:nvPr/>
        </p:nvSpPr>
        <p:spPr>
          <a:xfrm>
            <a:off x="8091618" y="5087429"/>
            <a:ext cx="3657600" cy="1277509"/>
          </a:xfrm>
          <a:prstGeom prst="rect">
            <a:avLst/>
          </a:prstGeom>
        </p:spPr>
        <p:txBody>
          <a:bodyPr lIns="0" tIns="0" rIns="0" bIns="0" anchor="ctr" anchorCtr="0"/>
          <a:lstStyle>
            <a:lvl1pPr marL="0" indent="0" algn="l" defTabSz="914400" rtl="0" eaLnBrk="1" latinLnBrk="0" hangingPunct="1">
              <a:lnSpc>
                <a:spcPts val="2400"/>
              </a:lnSpc>
              <a:spcBef>
                <a:spcPts val="1000"/>
              </a:spcBef>
              <a:buFont typeface="Arial" panose="020B0604020202020204" pitchFamily="34" charset="0"/>
              <a:buNone/>
              <a:defRPr sz="2400" kern="120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b="1"/>
          </a:p>
          <a:p>
            <a:pPr algn="ctr"/>
            <a:endParaRPr lang="en-US" b="1"/>
          </a:p>
          <a:p>
            <a:pPr algn="ctr"/>
            <a:endParaRPr lang="en-US" b="1"/>
          </a:p>
        </p:txBody>
      </p:sp>
      <p:sp>
        <p:nvSpPr>
          <p:cNvPr id="78" name="Arrow: Chevron 77">
            <a:extLst>
              <a:ext uri="{FF2B5EF4-FFF2-40B4-BE49-F238E27FC236}">
                <a16:creationId xmlns:a16="http://schemas.microsoft.com/office/drawing/2014/main" id="{50C0EDE4-8999-30BC-4FED-0C710DC1AD70}"/>
              </a:ext>
            </a:extLst>
          </p:cNvPr>
          <p:cNvSpPr/>
          <p:nvPr/>
        </p:nvSpPr>
        <p:spPr>
          <a:xfrm>
            <a:off x="4049875" y="5131446"/>
            <a:ext cx="484632" cy="970541"/>
          </a:xfrm>
          <a:prstGeom prst="chevron">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Oval 81">
            <a:extLst>
              <a:ext uri="{FF2B5EF4-FFF2-40B4-BE49-F238E27FC236}">
                <a16:creationId xmlns:a16="http://schemas.microsoft.com/office/drawing/2014/main" id="{6D597417-9570-97D0-566F-ECA312083A36}"/>
              </a:ext>
            </a:extLst>
          </p:cNvPr>
          <p:cNvSpPr/>
          <p:nvPr>
            <p:custDataLst>
              <p:tags r:id="rId2"/>
            </p:custDataLst>
          </p:nvPr>
        </p:nvSpPr>
        <p:spPr>
          <a:xfrm>
            <a:off x="802800" y="3901363"/>
            <a:ext cx="685800" cy="365760"/>
          </a:xfrm>
          <a:prstGeom prst="ellipse">
            <a:avLst/>
          </a:prstGeom>
          <a:solidFill>
            <a:srgbClr val="F9D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1</a:t>
            </a:r>
          </a:p>
        </p:txBody>
      </p:sp>
      <p:sp>
        <p:nvSpPr>
          <p:cNvPr id="83" name="Text Placeholder 1">
            <a:extLst>
              <a:ext uri="{FF2B5EF4-FFF2-40B4-BE49-F238E27FC236}">
                <a16:creationId xmlns:a16="http://schemas.microsoft.com/office/drawing/2014/main" id="{9FEF7563-EEB9-F4F0-1F89-A489F4BDAEB9}"/>
              </a:ext>
            </a:extLst>
          </p:cNvPr>
          <p:cNvSpPr txBox="1">
            <a:spLocks/>
          </p:cNvSpPr>
          <p:nvPr/>
        </p:nvSpPr>
        <p:spPr>
          <a:xfrm>
            <a:off x="465962" y="3505200"/>
            <a:ext cx="1359477" cy="228600"/>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tx1"/>
                </a:solidFill>
              </a:rPr>
              <a:t>Existing Hub</a:t>
            </a:r>
          </a:p>
        </p:txBody>
      </p:sp>
      <p:cxnSp>
        <p:nvCxnSpPr>
          <p:cNvPr id="84" name="Straight Connector 83">
            <a:extLst>
              <a:ext uri="{FF2B5EF4-FFF2-40B4-BE49-F238E27FC236}">
                <a16:creationId xmlns:a16="http://schemas.microsoft.com/office/drawing/2014/main" id="{358748E9-2232-CF5C-465C-5008CF72114B}"/>
              </a:ext>
            </a:extLst>
          </p:cNvPr>
          <p:cNvCxnSpPr>
            <a:cxnSpLocks/>
          </p:cNvCxnSpPr>
          <p:nvPr/>
        </p:nvCxnSpPr>
        <p:spPr>
          <a:xfrm>
            <a:off x="469323" y="3733800"/>
            <a:ext cx="1359477" cy="0"/>
          </a:xfrm>
          <a:prstGeom prst="line">
            <a:avLst/>
          </a:prstGeom>
          <a:ln>
            <a:solidFill>
              <a:srgbClr val="D8EC5D"/>
            </a:solidFill>
          </a:ln>
        </p:spPr>
        <p:style>
          <a:lnRef idx="2">
            <a:schemeClr val="accent1"/>
          </a:lnRef>
          <a:fillRef idx="0">
            <a:schemeClr val="accent1"/>
          </a:fillRef>
          <a:effectRef idx="1">
            <a:schemeClr val="accent1"/>
          </a:effectRef>
          <a:fontRef idx="minor">
            <a:schemeClr val="tx1"/>
          </a:fontRef>
        </p:style>
      </p:cxnSp>
      <p:sp>
        <p:nvSpPr>
          <p:cNvPr id="85" name="Text Placeholder 1">
            <a:extLst>
              <a:ext uri="{FF2B5EF4-FFF2-40B4-BE49-F238E27FC236}">
                <a16:creationId xmlns:a16="http://schemas.microsoft.com/office/drawing/2014/main" id="{91DDFC9E-12F7-153E-7775-EF26BC63A6A2}"/>
              </a:ext>
            </a:extLst>
          </p:cNvPr>
          <p:cNvSpPr txBox="1">
            <a:spLocks/>
          </p:cNvSpPr>
          <p:nvPr/>
        </p:nvSpPr>
        <p:spPr>
          <a:xfrm>
            <a:off x="2057401" y="3509900"/>
            <a:ext cx="2066856" cy="228600"/>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tx1"/>
                </a:solidFill>
              </a:rPr>
              <a:t>New Hubs</a:t>
            </a:r>
          </a:p>
        </p:txBody>
      </p:sp>
      <p:cxnSp>
        <p:nvCxnSpPr>
          <p:cNvPr id="86" name="Straight Connector 85">
            <a:extLst>
              <a:ext uri="{FF2B5EF4-FFF2-40B4-BE49-F238E27FC236}">
                <a16:creationId xmlns:a16="http://schemas.microsoft.com/office/drawing/2014/main" id="{D0224C06-5C40-F887-4CAD-BE850AA08F07}"/>
              </a:ext>
            </a:extLst>
          </p:cNvPr>
          <p:cNvCxnSpPr>
            <a:cxnSpLocks/>
          </p:cNvCxnSpPr>
          <p:nvPr/>
        </p:nvCxnSpPr>
        <p:spPr>
          <a:xfrm>
            <a:off x="2061269" y="3738500"/>
            <a:ext cx="2064958" cy="0"/>
          </a:xfrm>
          <a:prstGeom prst="line">
            <a:avLst/>
          </a:prstGeom>
          <a:ln>
            <a:solidFill>
              <a:srgbClr val="D8EC5D"/>
            </a:solidFill>
          </a:ln>
        </p:spPr>
        <p:style>
          <a:lnRef idx="2">
            <a:schemeClr val="accent1"/>
          </a:lnRef>
          <a:fillRef idx="0">
            <a:schemeClr val="accent1"/>
          </a:fillRef>
          <a:effectRef idx="1">
            <a:schemeClr val="accent1"/>
          </a:effectRef>
          <a:fontRef idx="minor">
            <a:schemeClr val="tx1"/>
          </a:fontRef>
        </p:style>
      </p:cxnSp>
      <p:sp>
        <p:nvSpPr>
          <p:cNvPr id="89" name="Oval 88">
            <a:extLst>
              <a:ext uri="{FF2B5EF4-FFF2-40B4-BE49-F238E27FC236}">
                <a16:creationId xmlns:a16="http://schemas.microsoft.com/office/drawing/2014/main" id="{E2CBC00C-B8C5-0145-A24B-5BE36AA3B237}"/>
              </a:ext>
            </a:extLst>
          </p:cNvPr>
          <p:cNvSpPr/>
          <p:nvPr>
            <p:custDataLst>
              <p:tags r:id="rId3"/>
            </p:custDataLst>
          </p:nvPr>
        </p:nvSpPr>
        <p:spPr>
          <a:xfrm>
            <a:off x="2286000" y="3901440"/>
            <a:ext cx="685800" cy="365760"/>
          </a:xfrm>
          <a:prstGeom prst="ellipse">
            <a:avLst/>
          </a:prstGeom>
          <a:solidFill>
            <a:srgbClr val="F9D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2</a:t>
            </a:r>
          </a:p>
        </p:txBody>
      </p:sp>
      <p:sp>
        <p:nvSpPr>
          <p:cNvPr id="90" name="Oval 89">
            <a:extLst>
              <a:ext uri="{FF2B5EF4-FFF2-40B4-BE49-F238E27FC236}">
                <a16:creationId xmlns:a16="http://schemas.microsoft.com/office/drawing/2014/main" id="{6AF9D979-EE37-911C-28A4-6129C064EFD1}"/>
              </a:ext>
            </a:extLst>
          </p:cNvPr>
          <p:cNvSpPr/>
          <p:nvPr>
            <p:custDataLst>
              <p:tags r:id="rId4"/>
            </p:custDataLst>
          </p:nvPr>
        </p:nvSpPr>
        <p:spPr>
          <a:xfrm>
            <a:off x="3215291" y="3901363"/>
            <a:ext cx="685800" cy="365760"/>
          </a:xfrm>
          <a:prstGeom prst="ellipse">
            <a:avLst/>
          </a:prstGeom>
          <a:solidFill>
            <a:srgbClr val="F9D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3</a:t>
            </a:r>
          </a:p>
        </p:txBody>
      </p:sp>
      <p:sp>
        <p:nvSpPr>
          <p:cNvPr id="91" name="Arrow: Right 90">
            <a:extLst>
              <a:ext uri="{FF2B5EF4-FFF2-40B4-BE49-F238E27FC236}">
                <a16:creationId xmlns:a16="http://schemas.microsoft.com/office/drawing/2014/main" id="{5426C92C-6701-C5B5-FC70-5E2FF1C3C7BE}"/>
              </a:ext>
            </a:extLst>
          </p:cNvPr>
          <p:cNvSpPr/>
          <p:nvPr/>
        </p:nvSpPr>
        <p:spPr>
          <a:xfrm>
            <a:off x="1626137" y="3954737"/>
            <a:ext cx="507463" cy="312463"/>
          </a:xfrm>
          <a:prstGeom prst="rightArrow">
            <a:avLst/>
          </a:prstGeom>
          <a:solidFill>
            <a:srgbClr val="D8EC5D"/>
          </a:solidFill>
          <a:ln>
            <a:solidFill>
              <a:srgbClr val="D8E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92" name="Text Placeholder 1">
            <a:extLst>
              <a:ext uri="{FF2B5EF4-FFF2-40B4-BE49-F238E27FC236}">
                <a16:creationId xmlns:a16="http://schemas.microsoft.com/office/drawing/2014/main" id="{EA44E2B9-B44F-B420-19EA-490732832C9C}"/>
              </a:ext>
            </a:extLst>
          </p:cNvPr>
          <p:cNvSpPr txBox="1">
            <a:spLocks/>
          </p:cNvSpPr>
          <p:nvPr/>
        </p:nvSpPr>
        <p:spPr>
          <a:xfrm>
            <a:off x="479983" y="4343400"/>
            <a:ext cx="1348818" cy="228600"/>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b="0">
                <a:solidFill>
                  <a:schemeClr val="tx1"/>
                </a:solidFill>
              </a:rPr>
              <a:t>Verona (</a:t>
            </a:r>
            <a:r>
              <a:rPr lang="en-US" sz="1000">
                <a:solidFill>
                  <a:schemeClr val="tx1"/>
                </a:solidFill>
              </a:rPr>
              <a:t>East</a:t>
            </a:r>
            <a:r>
              <a:rPr lang="en-US" sz="1000" b="0">
                <a:solidFill>
                  <a:schemeClr val="tx1"/>
                </a:solidFill>
              </a:rPr>
              <a:t>)</a:t>
            </a:r>
          </a:p>
        </p:txBody>
      </p:sp>
      <p:sp>
        <p:nvSpPr>
          <p:cNvPr id="93" name="Text Placeholder 1">
            <a:extLst>
              <a:ext uri="{FF2B5EF4-FFF2-40B4-BE49-F238E27FC236}">
                <a16:creationId xmlns:a16="http://schemas.microsoft.com/office/drawing/2014/main" id="{36487A5A-6387-3F83-015E-CF88F36053D7}"/>
              </a:ext>
            </a:extLst>
          </p:cNvPr>
          <p:cNvSpPr txBox="1">
            <a:spLocks/>
          </p:cNvSpPr>
          <p:nvPr/>
        </p:nvSpPr>
        <p:spPr>
          <a:xfrm>
            <a:off x="1855751" y="4341582"/>
            <a:ext cx="1513651" cy="228600"/>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b="0">
                <a:solidFill>
                  <a:schemeClr val="tx1"/>
                </a:solidFill>
              </a:rPr>
              <a:t>Memphis (</a:t>
            </a:r>
            <a:r>
              <a:rPr lang="en-US" sz="1000">
                <a:solidFill>
                  <a:schemeClr val="tx1"/>
                </a:solidFill>
              </a:rPr>
              <a:t>Central</a:t>
            </a:r>
            <a:r>
              <a:rPr lang="en-US" sz="1000" b="0">
                <a:solidFill>
                  <a:schemeClr val="tx1"/>
                </a:solidFill>
              </a:rPr>
              <a:t>)</a:t>
            </a:r>
          </a:p>
        </p:txBody>
      </p:sp>
      <p:sp>
        <p:nvSpPr>
          <p:cNvPr id="94" name="Text Placeholder 1">
            <a:extLst>
              <a:ext uri="{FF2B5EF4-FFF2-40B4-BE49-F238E27FC236}">
                <a16:creationId xmlns:a16="http://schemas.microsoft.com/office/drawing/2014/main" id="{E5AC07D3-7275-51FF-3560-7A56A837B8B8}"/>
              </a:ext>
            </a:extLst>
          </p:cNvPr>
          <p:cNvSpPr txBox="1">
            <a:spLocks/>
          </p:cNvSpPr>
          <p:nvPr/>
        </p:nvSpPr>
        <p:spPr>
          <a:xfrm>
            <a:off x="2801365" y="4339764"/>
            <a:ext cx="1513651" cy="228600"/>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b="0">
                <a:solidFill>
                  <a:schemeClr val="tx1"/>
                </a:solidFill>
              </a:rPr>
              <a:t>LA (</a:t>
            </a:r>
            <a:r>
              <a:rPr lang="en-US" sz="1000">
                <a:solidFill>
                  <a:schemeClr val="tx1"/>
                </a:solidFill>
              </a:rPr>
              <a:t>West</a:t>
            </a:r>
            <a:r>
              <a:rPr lang="en-US" sz="1000" b="0">
                <a:solidFill>
                  <a:schemeClr val="tx1"/>
                </a:solidFill>
              </a:rPr>
              <a:t>)</a:t>
            </a:r>
          </a:p>
        </p:txBody>
      </p:sp>
      <p:grpSp>
        <p:nvGrpSpPr>
          <p:cNvPr id="101" name="Group 100">
            <a:extLst>
              <a:ext uri="{FF2B5EF4-FFF2-40B4-BE49-F238E27FC236}">
                <a16:creationId xmlns:a16="http://schemas.microsoft.com/office/drawing/2014/main" id="{8C3A638C-75D8-BBE9-EAFE-6C07F5F7B21F}"/>
              </a:ext>
            </a:extLst>
          </p:cNvPr>
          <p:cNvGrpSpPr/>
          <p:nvPr/>
        </p:nvGrpSpPr>
        <p:grpSpPr>
          <a:xfrm>
            <a:off x="1905000" y="5196074"/>
            <a:ext cx="1760775" cy="1085691"/>
            <a:chOff x="45962" y="1323339"/>
            <a:chExt cx="6027885" cy="3414939"/>
          </a:xfrm>
        </p:grpSpPr>
        <p:grpSp>
          <p:nvGrpSpPr>
            <p:cNvPr id="102" name="Group 101">
              <a:extLst>
                <a:ext uri="{FF2B5EF4-FFF2-40B4-BE49-F238E27FC236}">
                  <a16:creationId xmlns:a16="http://schemas.microsoft.com/office/drawing/2014/main" id="{256DC425-CC50-663C-7EAE-A6D272CF9302}"/>
                </a:ext>
              </a:extLst>
            </p:cNvPr>
            <p:cNvGrpSpPr/>
            <p:nvPr/>
          </p:nvGrpSpPr>
          <p:grpSpPr>
            <a:xfrm>
              <a:off x="45962" y="4554805"/>
              <a:ext cx="6027885" cy="183473"/>
              <a:chOff x="3823043" y="5848411"/>
              <a:chExt cx="4582356" cy="139475"/>
            </a:xfrm>
          </p:grpSpPr>
          <p:sp>
            <p:nvSpPr>
              <p:cNvPr id="106" name="Rectangle: Top Corners Rounded 105">
                <a:extLst>
                  <a:ext uri="{FF2B5EF4-FFF2-40B4-BE49-F238E27FC236}">
                    <a16:creationId xmlns:a16="http://schemas.microsoft.com/office/drawing/2014/main" id="{43530D61-0C7F-71EA-CA14-61F2C82BAAFC}"/>
                  </a:ext>
                </a:extLst>
              </p:cNvPr>
              <p:cNvSpPr/>
              <p:nvPr/>
            </p:nvSpPr>
            <p:spPr>
              <a:xfrm flipV="1">
                <a:off x="3823043" y="5848411"/>
                <a:ext cx="4582356" cy="139475"/>
              </a:xfrm>
              <a:prstGeom prst="round2SameRect">
                <a:avLst>
                  <a:gd name="adj1" fmla="val 16667"/>
                  <a:gd name="adj2" fmla="val 12204"/>
                </a:avLst>
              </a:prstGeom>
              <a:solidFill>
                <a:schemeClr val="bg2">
                  <a:lumMod val="75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lIns="40342" tIns="40342" rIns="40342" bIns="4034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569">
                  <a:solidFill>
                    <a:schemeClr val="tx1"/>
                  </a:solidFill>
                </a:endParaRPr>
              </a:p>
            </p:txBody>
          </p:sp>
          <p:sp>
            <p:nvSpPr>
              <p:cNvPr id="107" name="Rectangle: Top Corners Rounded 106">
                <a:extLst>
                  <a:ext uri="{FF2B5EF4-FFF2-40B4-BE49-F238E27FC236}">
                    <a16:creationId xmlns:a16="http://schemas.microsoft.com/office/drawing/2014/main" id="{C9EE9038-14F0-1D4E-FF74-0517E96D3E44}"/>
                  </a:ext>
                </a:extLst>
              </p:cNvPr>
              <p:cNvSpPr/>
              <p:nvPr/>
            </p:nvSpPr>
            <p:spPr>
              <a:xfrm flipV="1">
                <a:off x="5786268" y="5848412"/>
                <a:ext cx="655905" cy="47954"/>
              </a:xfrm>
              <a:prstGeom prst="round2SameRect">
                <a:avLst/>
              </a:prstGeom>
              <a:solidFill>
                <a:srgbClr val="FFFFFF">
                  <a:alpha val="70000"/>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lIns="40342" tIns="40342" rIns="40342" bIns="4034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569">
                  <a:solidFill>
                    <a:schemeClr val="tx1"/>
                  </a:solidFill>
                </a:endParaRPr>
              </a:p>
            </p:txBody>
          </p:sp>
        </p:grpSp>
        <p:grpSp>
          <p:nvGrpSpPr>
            <p:cNvPr id="103" name="Group 102">
              <a:extLst>
                <a:ext uri="{FF2B5EF4-FFF2-40B4-BE49-F238E27FC236}">
                  <a16:creationId xmlns:a16="http://schemas.microsoft.com/office/drawing/2014/main" id="{43E499AE-547F-52B8-5D32-EC84F7854798}"/>
                </a:ext>
              </a:extLst>
            </p:cNvPr>
            <p:cNvGrpSpPr/>
            <p:nvPr/>
          </p:nvGrpSpPr>
          <p:grpSpPr>
            <a:xfrm>
              <a:off x="428464" y="1323339"/>
              <a:ext cx="5262880" cy="3230879"/>
              <a:chOff x="421641" y="1323339"/>
              <a:chExt cx="5262880" cy="3230879"/>
            </a:xfrm>
          </p:grpSpPr>
          <p:sp>
            <p:nvSpPr>
              <p:cNvPr id="104" name="Rechteck: obere Ecken abgerundet 49">
                <a:extLst>
                  <a:ext uri="{FF2B5EF4-FFF2-40B4-BE49-F238E27FC236}">
                    <a16:creationId xmlns:a16="http://schemas.microsoft.com/office/drawing/2014/main" id="{9764DE86-933C-4ACB-CCB2-A6BCF9201DC2}"/>
                  </a:ext>
                </a:extLst>
              </p:cNvPr>
              <p:cNvSpPr>
                <a:spLocks/>
              </p:cNvSpPr>
              <p:nvPr/>
            </p:nvSpPr>
            <p:spPr bwMode="auto">
              <a:xfrm>
                <a:off x="421641" y="1323339"/>
                <a:ext cx="5262880" cy="3230879"/>
              </a:xfrm>
              <a:prstGeom prst="round2SameRect">
                <a:avLst>
                  <a:gd name="adj1" fmla="val 1738"/>
                  <a:gd name="adj2" fmla="val 0"/>
                </a:avLst>
              </a:prstGeom>
              <a:solidFill>
                <a:schemeClr val="tx2"/>
              </a:solidFill>
              <a:ln>
                <a:noFill/>
              </a:ln>
              <a:effectLst/>
            </p:spPr>
            <p:txBody>
              <a:bodyPr rot="0" spcFirstLastPara="0" vertOverflow="overflow" horzOverflow="overflow" vert="horz" wrap="square" lIns="95465" tIns="47733" rIns="95465" bIns="47733" numCol="1" spcCol="0" rtlCol="0" fromWordArt="0" anchor="ctr" anchorCtr="0" forceAA="0" compatLnSpc="1">
                <a:prstTxWarp prst="textNoShape">
                  <a:avLst/>
                </a:prstTxWarp>
                <a:noAutofit/>
              </a:bodyPr>
              <a:lstStyle/>
              <a:p>
                <a:pPr algn="ctr"/>
                <a:endParaRPr lang="en-US" sz="2017"/>
              </a:p>
            </p:txBody>
          </p:sp>
          <p:sp>
            <p:nvSpPr>
              <p:cNvPr id="105" name="Rechteck 44">
                <a:extLst>
                  <a:ext uri="{FF2B5EF4-FFF2-40B4-BE49-F238E27FC236}">
                    <a16:creationId xmlns:a16="http://schemas.microsoft.com/office/drawing/2014/main" id="{E6E1C787-0BDC-4876-9696-09283CB0B3E7}"/>
                  </a:ext>
                </a:extLst>
              </p:cNvPr>
              <p:cNvSpPr>
                <a:spLocks/>
              </p:cNvSpPr>
              <p:nvPr/>
            </p:nvSpPr>
            <p:spPr bwMode="auto">
              <a:xfrm>
                <a:off x="546102" y="1467465"/>
                <a:ext cx="5013959" cy="2939434"/>
              </a:xfrm>
              <a:prstGeom prst="rect">
                <a:avLst/>
              </a:prstGeom>
              <a:solidFill>
                <a:schemeClr val="bg1"/>
              </a:solidFill>
              <a:ln>
                <a:noFill/>
              </a:ln>
              <a:effectLst/>
            </p:spPr>
            <p:txBody>
              <a:bodyPr rot="0" spcFirstLastPara="0" vertOverflow="overflow" horzOverflow="overflow" vert="horz" wrap="square" lIns="95465" tIns="47733" rIns="95465" bIns="47733" numCol="1" spcCol="0" rtlCol="0" fromWordArt="0" anchor="ctr" anchorCtr="0" forceAA="0" compatLnSpc="1">
                <a:prstTxWarp prst="textNoShape">
                  <a:avLst/>
                </a:prstTxWarp>
                <a:noAutofit/>
              </a:bodyPr>
              <a:lstStyle/>
              <a:p>
                <a:pPr algn="ctr"/>
                <a:endParaRPr lang="en-US" sz="2241"/>
              </a:p>
            </p:txBody>
          </p:sp>
        </p:grpSp>
      </p:grpSp>
      <p:pic>
        <p:nvPicPr>
          <p:cNvPr id="109" name="Picture 108">
            <a:extLst>
              <a:ext uri="{FF2B5EF4-FFF2-40B4-BE49-F238E27FC236}">
                <a16:creationId xmlns:a16="http://schemas.microsoft.com/office/drawing/2014/main" id="{74E6CA96-164D-1248-C7F5-D3FDEE7BFF46}"/>
              </a:ext>
            </a:extLst>
          </p:cNvPr>
          <p:cNvPicPr>
            <a:picLocks noChangeAspect="1"/>
          </p:cNvPicPr>
          <p:nvPr/>
        </p:nvPicPr>
        <p:blipFill>
          <a:blip r:embed="rId11"/>
          <a:srcRect l="4953" t="7428" r="-5064"/>
          <a:stretch>
            <a:fillRect/>
          </a:stretch>
        </p:blipFill>
        <p:spPr>
          <a:xfrm>
            <a:off x="1010132" y="5204584"/>
            <a:ext cx="569219" cy="1006632"/>
          </a:xfrm>
          <a:prstGeom prst="rect">
            <a:avLst/>
          </a:prstGeom>
        </p:spPr>
      </p:pic>
      <p:grpSp>
        <p:nvGrpSpPr>
          <p:cNvPr id="98" name="Group 97">
            <a:extLst>
              <a:ext uri="{FF2B5EF4-FFF2-40B4-BE49-F238E27FC236}">
                <a16:creationId xmlns:a16="http://schemas.microsoft.com/office/drawing/2014/main" id="{D26C858D-2E98-4560-969F-77ACD851C0B7}"/>
              </a:ext>
            </a:extLst>
          </p:cNvPr>
          <p:cNvGrpSpPr/>
          <p:nvPr/>
        </p:nvGrpSpPr>
        <p:grpSpPr>
          <a:xfrm>
            <a:off x="1229900" y="5227233"/>
            <a:ext cx="137630" cy="39138"/>
            <a:chOff x="2800311" y="847561"/>
            <a:chExt cx="540000" cy="180004"/>
          </a:xfrm>
        </p:grpSpPr>
        <p:sp>
          <p:nvSpPr>
            <p:cNvPr id="99" name="Rechteck: obere Ecken abgerundet 50">
              <a:extLst>
                <a:ext uri="{FF2B5EF4-FFF2-40B4-BE49-F238E27FC236}">
                  <a16:creationId xmlns:a16="http://schemas.microsoft.com/office/drawing/2014/main" id="{966E9255-1F8E-72AC-E583-49BF3EA8E528}"/>
                </a:ext>
              </a:extLst>
            </p:cNvPr>
            <p:cNvSpPr>
              <a:spLocks/>
            </p:cNvSpPr>
            <p:nvPr/>
          </p:nvSpPr>
          <p:spPr bwMode="auto">
            <a:xfrm>
              <a:off x="2800311" y="847561"/>
              <a:ext cx="540000" cy="180004"/>
            </a:xfrm>
            <a:prstGeom prst="roundRect">
              <a:avLst>
                <a:gd name="adj" fmla="val 50000"/>
              </a:avLst>
            </a:prstGeom>
            <a:solidFill>
              <a:schemeClr val="tx2"/>
            </a:solidFill>
            <a:ln w="57150">
              <a:noFill/>
            </a:ln>
            <a:effectLst/>
          </p:spPr>
          <p:txBody>
            <a:bodyPr rot="0" spcFirstLastPara="0" vertOverflow="overflow" horzOverflow="overflow" vert="horz" wrap="square" lIns="95465" tIns="47733" rIns="95465" bIns="47733" numCol="1" spcCol="0" rtlCol="0" fromWordArt="0" anchor="ctr" anchorCtr="0" forceAA="0" compatLnSpc="1">
              <a:prstTxWarp prst="textNoShape">
                <a:avLst/>
              </a:prstTxWarp>
              <a:noAutofit/>
            </a:bodyPr>
            <a:lstStyle/>
            <a:p>
              <a:pPr algn="ctr"/>
              <a:endParaRPr lang="en-US" sz="2017"/>
            </a:p>
          </p:txBody>
        </p:sp>
        <p:sp>
          <p:nvSpPr>
            <p:cNvPr id="100" name="Oval 99">
              <a:extLst>
                <a:ext uri="{FF2B5EF4-FFF2-40B4-BE49-F238E27FC236}">
                  <a16:creationId xmlns:a16="http://schemas.microsoft.com/office/drawing/2014/main" id="{9E37FC02-65C5-9BB2-9926-C44E0BC3946C}"/>
                </a:ext>
              </a:extLst>
            </p:cNvPr>
            <p:cNvSpPr/>
            <p:nvPr/>
          </p:nvSpPr>
          <p:spPr>
            <a:xfrm>
              <a:off x="3185766" y="876094"/>
              <a:ext cx="114223" cy="107999"/>
            </a:xfrm>
            <a:prstGeom prst="ellipse">
              <a:avLst/>
            </a:prstGeom>
            <a:solidFill>
              <a:schemeClr val="bg2"/>
            </a:solidFill>
            <a:ln w="9525">
              <a:noFill/>
            </a:ln>
          </p:spPr>
          <p:style>
            <a:lnRef idx="2">
              <a:schemeClr val="accent1">
                <a:shade val="15000"/>
              </a:schemeClr>
            </a:lnRef>
            <a:fillRef idx="1">
              <a:schemeClr val="accent1"/>
            </a:fillRef>
            <a:effectRef idx="0">
              <a:schemeClr val="accent1"/>
            </a:effectRef>
            <a:fontRef idx="minor">
              <a:schemeClr val="lt1"/>
            </a:fontRef>
          </p:style>
          <p:txBody>
            <a:bodyPr lIns="80685" tIns="80685" rIns="80685" bIns="80685" rtlCol="0" anchor="ctr"/>
            <a:lstStyle/>
            <a:p>
              <a:pPr algn="l"/>
              <a:endParaRPr lang="en-US" sz="1569">
                <a:solidFill>
                  <a:schemeClr val="tx1"/>
                </a:solidFill>
              </a:endParaRPr>
            </a:p>
          </p:txBody>
        </p:sp>
      </p:grpSp>
      <p:sp>
        <p:nvSpPr>
          <p:cNvPr id="97" name="Rechteck: obere Ecken abgerundet 50">
            <a:extLst>
              <a:ext uri="{FF2B5EF4-FFF2-40B4-BE49-F238E27FC236}">
                <a16:creationId xmlns:a16="http://schemas.microsoft.com/office/drawing/2014/main" id="{1EE83E04-E564-B3DA-09DF-F31951B779BD}"/>
              </a:ext>
            </a:extLst>
          </p:cNvPr>
          <p:cNvSpPr>
            <a:spLocks/>
          </p:cNvSpPr>
          <p:nvPr/>
        </p:nvSpPr>
        <p:spPr bwMode="auto">
          <a:xfrm>
            <a:off x="990453" y="5203795"/>
            <a:ext cx="580474" cy="1030909"/>
          </a:xfrm>
          <a:prstGeom prst="roundRect">
            <a:avLst>
              <a:gd name="adj" fmla="val 13809"/>
            </a:avLst>
          </a:prstGeom>
          <a:noFill/>
          <a:ln w="57150">
            <a:solidFill>
              <a:schemeClr val="tx2"/>
            </a:solidFill>
          </a:ln>
          <a:effectLst/>
        </p:spPr>
        <p:txBody>
          <a:bodyPr rot="0" spcFirstLastPara="0" vertOverflow="overflow" horzOverflow="overflow" vert="horz" wrap="square" lIns="95465" tIns="47733" rIns="95465" bIns="47733" numCol="1" spcCol="0" rtlCol="0" fromWordArt="0" anchor="ctr" anchorCtr="0" forceAA="0" compatLnSpc="1">
            <a:prstTxWarp prst="textNoShape">
              <a:avLst/>
            </a:prstTxWarp>
            <a:noAutofit/>
          </a:bodyPr>
          <a:lstStyle/>
          <a:p>
            <a:pPr algn="ctr"/>
            <a:endParaRPr lang="en-US" sz="2241"/>
          </a:p>
        </p:txBody>
      </p:sp>
    </p:spTree>
    <p:extLst>
      <p:ext uri="{BB962C8B-B14F-4D97-AF65-F5344CB8AC3E}">
        <p14:creationId xmlns:p14="http://schemas.microsoft.com/office/powerpoint/2010/main" val="3492390409"/>
      </p:ext>
    </p:extLst>
  </p:cSld>
  <p:clrMapOvr>
    <a:masterClrMapping/>
  </p:clrMapOvr>
  <p:extLst>
    <p:ext uri="{6950BFC3-D8DA-4A85-94F7-54DA5524770B}">
      <p188:commentRel xmlns:p188="http://schemas.microsoft.com/office/powerpoint/2018/8/main" r:id="rId7"/>
    </p:ext>
  </p:extLs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8E2AC25-836A-B3D7-0BC5-915F70C1EA6D}"/>
            </a:ext>
          </a:extLst>
        </p:cNvPr>
        <p:cNvGrpSpPr/>
        <p:nvPr/>
      </p:nvGrpSpPr>
      <p:grpSpPr>
        <a:xfrm>
          <a:off x="0" y="0"/>
          <a:ext cx="0" cy="0"/>
          <a:chOff x="0" y="0"/>
          <a:chExt cx="0" cy="0"/>
        </a:xfrm>
      </p:grpSpPr>
      <p:graphicFrame>
        <p:nvGraphicFramePr>
          <p:cNvPr id="45" name="think-cell data - do not delete" hidden="1">
            <a:extLst>
              <a:ext uri="{FF2B5EF4-FFF2-40B4-BE49-F238E27FC236}">
                <a16:creationId xmlns:a16="http://schemas.microsoft.com/office/drawing/2014/main" id="{C5E8F79E-CCC4-E02E-7751-C4E250B83884}"/>
              </a:ext>
            </a:extLst>
          </p:cNvPr>
          <p:cNvGraphicFramePr>
            <a:graphicFrameLocks/>
          </p:cNvGraphicFramePr>
          <p:nvPr>
            <p:custDataLst>
              <p:tags r:id="rId1"/>
            </p:custDataLst>
            <p:extLst>
              <p:ext uri="{D42A27DB-BD31-4B8C-83A1-F6EECF244321}">
                <p14:modId xmlns:p14="http://schemas.microsoft.com/office/powerpoint/2010/main" val="11595075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5" name="think-cell data - do not delete" hidden="1">
                        <a:extLst>
                          <a:ext uri="{FF2B5EF4-FFF2-40B4-BE49-F238E27FC236}">
                            <a16:creationId xmlns:a16="http://schemas.microsoft.com/office/drawing/2014/main" id="{C5E8F79E-CCC4-E02E-7751-C4E250B8388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1A921F11-E1AB-4D66-08CD-6A635A6EC925}"/>
              </a:ext>
            </a:extLst>
          </p:cNvPr>
          <p:cNvSpPr>
            <a:spLocks noGrp="1"/>
          </p:cNvSpPr>
          <p:nvPr>
            <p:ph type="body" sz="quarter" idx="13"/>
          </p:nvPr>
        </p:nvSpPr>
        <p:spPr/>
        <p:txBody>
          <a:bodyPr/>
          <a:lstStyle/>
          <a:p>
            <a:endParaRPr lang="en-US"/>
          </a:p>
        </p:txBody>
      </p:sp>
      <p:sp>
        <p:nvSpPr>
          <p:cNvPr id="8" name="Text Placeholder 1">
            <a:extLst>
              <a:ext uri="{FF2B5EF4-FFF2-40B4-BE49-F238E27FC236}">
                <a16:creationId xmlns:a16="http://schemas.microsoft.com/office/drawing/2014/main" id="{E653911D-A0C3-9884-F94E-BA125137EFE2}"/>
              </a:ext>
            </a:extLst>
          </p:cNvPr>
          <p:cNvSpPr>
            <a:spLocks noGrp="1"/>
          </p:cNvSpPr>
          <p:nvPr>
            <p:ph type="body" sz="quarter" idx="11"/>
          </p:nvPr>
        </p:nvSpPr>
        <p:spPr>
          <a:xfrm>
            <a:off x="452719" y="228600"/>
            <a:ext cx="9384007" cy="228600"/>
          </a:xfrm>
          <a:solidFill>
            <a:schemeClr val="bg1"/>
          </a:solidFill>
        </p:spPr>
        <p:txBody>
          <a:bodyPr/>
          <a:lstStyle/>
          <a:p>
            <a:r>
              <a:rPr lang="en-US">
                <a:solidFill>
                  <a:schemeClr val="tx1"/>
                </a:solidFill>
              </a:rPr>
              <a:t>RECCOMENDATION</a:t>
            </a:r>
          </a:p>
        </p:txBody>
      </p:sp>
      <p:sp>
        <p:nvSpPr>
          <p:cNvPr id="9" name="Text Placeholder 2">
            <a:extLst>
              <a:ext uri="{FF2B5EF4-FFF2-40B4-BE49-F238E27FC236}">
                <a16:creationId xmlns:a16="http://schemas.microsoft.com/office/drawing/2014/main" id="{6BC26A82-98DC-7E16-97EA-74950BD2D9C5}"/>
              </a:ext>
            </a:extLst>
          </p:cNvPr>
          <p:cNvSpPr>
            <a:spLocks noGrp="1"/>
          </p:cNvSpPr>
          <p:nvPr>
            <p:ph type="body" sz="quarter" idx="10"/>
          </p:nvPr>
        </p:nvSpPr>
        <p:spPr>
          <a:xfrm>
            <a:off x="452719" y="493059"/>
            <a:ext cx="9384008" cy="685800"/>
          </a:xfrm>
          <a:solidFill>
            <a:srgbClr val="F9D000"/>
          </a:solidFill>
        </p:spPr>
        <p:txBody>
          <a:bodyPr/>
          <a:lstStyle/>
          <a:p>
            <a:r>
              <a:rPr lang="en-US">
                <a:solidFill>
                  <a:schemeClr val="tx1"/>
                </a:solidFill>
              </a:rPr>
              <a:t>CAVA must address identification, support, and brand education to grow</a:t>
            </a:r>
          </a:p>
        </p:txBody>
      </p:sp>
      <p:grpSp>
        <p:nvGrpSpPr>
          <p:cNvPr id="58" name="Group 57">
            <a:extLst>
              <a:ext uri="{FF2B5EF4-FFF2-40B4-BE49-F238E27FC236}">
                <a16:creationId xmlns:a16="http://schemas.microsoft.com/office/drawing/2014/main" id="{DE3E30A6-AAA0-10EC-C473-456910A0DD0D}"/>
              </a:ext>
            </a:extLst>
          </p:cNvPr>
          <p:cNvGrpSpPr/>
          <p:nvPr/>
        </p:nvGrpSpPr>
        <p:grpSpPr>
          <a:xfrm>
            <a:off x="3333059" y="1402098"/>
            <a:ext cx="5520016" cy="3137769"/>
            <a:chOff x="3651734" y="1402098"/>
            <a:chExt cx="5520016" cy="3137769"/>
          </a:xfrm>
        </p:grpSpPr>
        <p:pic>
          <p:nvPicPr>
            <p:cNvPr id="10" name="Picture 9">
              <a:extLst>
                <a:ext uri="{FF2B5EF4-FFF2-40B4-BE49-F238E27FC236}">
                  <a16:creationId xmlns:a16="http://schemas.microsoft.com/office/drawing/2014/main" id="{8CA29DF7-39F2-A1DC-E8F2-A0060ABDC213}"/>
                </a:ext>
              </a:extLst>
            </p:cNvPr>
            <p:cNvPicPr>
              <a:picLocks noChangeAspect="1"/>
            </p:cNvPicPr>
            <p:nvPr/>
          </p:nvPicPr>
          <p:blipFill>
            <a:blip r:embed="rId7"/>
            <a:srcRect l="978" t="5243" b="3056"/>
            <a:stretch>
              <a:fillRect/>
            </a:stretch>
          </p:blipFill>
          <p:spPr>
            <a:xfrm>
              <a:off x="3660171" y="1624739"/>
              <a:ext cx="5507423" cy="2915128"/>
            </a:xfrm>
            <a:prstGeom prst="rect">
              <a:avLst/>
            </a:prstGeom>
          </p:spPr>
        </p:pic>
        <p:cxnSp>
          <p:nvCxnSpPr>
            <p:cNvPr id="11" name="Straight Connector 10">
              <a:extLst>
                <a:ext uri="{FF2B5EF4-FFF2-40B4-BE49-F238E27FC236}">
                  <a16:creationId xmlns:a16="http://schemas.microsoft.com/office/drawing/2014/main" id="{1EE72FAB-F618-DEB1-5169-5CD0ECCFECDC}"/>
                </a:ext>
              </a:extLst>
            </p:cNvPr>
            <p:cNvCxnSpPr>
              <a:cxnSpLocks/>
            </p:cNvCxnSpPr>
            <p:nvPr/>
          </p:nvCxnSpPr>
          <p:spPr>
            <a:xfrm flipV="1">
              <a:off x="7474652" y="1527858"/>
              <a:ext cx="0" cy="3012009"/>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grpSp>
          <p:nvGrpSpPr>
            <p:cNvPr id="49" name="Group 48">
              <a:extLst>
                <a:ext uri="{FF2B5EF4-FFF2-40B4-BE49-F238E27FC236}">
                  <a16:creationId xmlns:a16="http://schemas.microsoft.com/office/drawing/2014/main" id="{461A27C4-3895-5AEF-89B0-444942E56967}"/>
                </a:ext>
              </a:extLst>
            </p:cNvPr>
            <p:cNvGrpSpPr/>
            <p:nvPr/>
          </p:nvGrpSpPr>
          <p:grpSpPr>
            <a:xfrm>
              <a:off x="7472094" y="1680258"/>
              <a:ext cx="1692934" cy="2846221"/>
              <a:chOff x="4264642" y="3352800"/>
              <a:chExt cx="1692934" cy="2846221"/>
            </a:xfrm>
          </p:grpSpPr>
          <p:sp>
            <p:nvSpPr>
              <p:cNvPr id="43" name="Rectangle 42">
                <a:extLst>
                  <a:ext uri="{FF2B5EF4-FFF2-40B4-BE49-F238E27FC236}">
                    <a16:creationId xmlns:a16="http://schemas.microsoft.com/office/drawing/2014/main" id="{9D1D1955-AC4A-D90C-C95F-BA0184F34619}"/>
                  </a:ext>
                </a:extLst>
              </p:cNvPr>
              <p:cNvSpPr/>
              <p:nvPr/>
            </p:nvSpPr>
            <p:spPr>
              <a:xfrm>
                <a:off x="4264642" y="3352800"/>
                <a:ext cx="1692934" cy="284622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D8D6C301-6D0E-42CF-9C96-46D9F1407F8A}"/>
                  </a:ext>
                </a:extLst>
              </p:cNvPr>
              <p:cNvSpPr/>
              <p:nvPr/>
            </p:nvSpPr>
            <p:spPr>
              <a:xfrm>
                <a:off x="4534582" y="4712953"/>
                <a:ext cx="920852" cy="37840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D.C.</a:t>
                </a:r>
              </a:p>
              <a:p>
                <a:pPr algn="ctr"/>
                <a:r>
                  <a:rPr lang="en-US" sz="1000" b="1">
                    <a:solidFill>
                      <a:schemeClr val="tx1"/>
                    </a:solidFill>
                  </a:rPr>
                  <a:t>Hub</a:t>
                </a:r>
              </a:p>
            </p:txBody>
          </p:sp>
        </p:grpSp>
        <p:grpSp>
          <p:nvGrpSpPr>
            <p:cNvPr id="50" name="Group 49">
              <a:extLst>
                <a:ext uri="{FF2B5EF4-FFF2-40B4-BE49-F238E27FC236}">
                  <a16:creationId xmlns:a16="http://schemas.microsoft.com/office/drawing/2014/main" id="{7BED84DF-D3AB-3FB4-5B0F-9DCF0497B323}"/>
                </a:ext>
              </a:extLst>
            </p:cNvPr>
            <p:cNvGrpSpPr/>
            <p:nvPr/>
          </p:nvGrpSpPr>
          <p:grpSpPr>
            <a:xfrm>
              <a:off x="3651734" y="1680258"/>
              <a:ext cx="3822918" cy="2846221"/>
              <a:chOff x="444282" y="3352800"/>
              <a:chExt cx="3822918" cy="2846221"/>
            </a:xfrm>
          </p:grpSpPr>
          <p:sp>
            <p:nvSpPr>
              <p:cNvPr id="46" name="Rectangle 45">
                <a:extLst>
                  <a:ext uri="{FF2B5EF4-FFF2-40B4-BE49-F238E27FC236}">
                    <a16:creationId xmlns:a16="http://schemas.microsoft.com/office/drawing/2014/main" id="{3EE98187-FE7C-A6AF-5466-5F1D26115323}"/>
                  </a:ext>
                </a:extLst>
              </p:cNvPr>
              <p:cNvSpPr/>
              <p:nvPr/>
            </p:nvSpPr>
            <p:spPr>
              <a:xfrm>
                <a:off x="444282" y="3352800"/>
                <a:ext cx="3817787" cy="284622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Arrow: Right 18">
                <a:extLst>
                  <a:ext uri="{FF2B5EF4-FFF2-40B4-BE49-F238E27FC236}">
                    <a16:creationId xmlns:a16="http://schemas.microsoft.com/office/drawing/2014/main" id="{94681433-6B93-B8BB-DB94-5093A8D9825C}"/>
                  </a:ext>
                </a:extLst>
              </p:cNvPr>
              <p:cNvSpPr/>
              <p:nvPr/>
            </p:nvSpPr>
            <p:spPr>
              <a:xfrm flipH="1">
                <a:off x="3200402" y="3951985"/>
                <a:ext cx="1066798" cy="312463"/>
              </a:xfrm>
              <a:prstGeom prst="rightArrow">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Phase 1</a:t>
                </a:r>
              </a:p>
            </p:txBody>
          </p:sp>
          <p:sp>
            <p:nvSpPr>
              <p:cNvPr id="29" name="Oval 28">
                <a:extLst>
                  <a:ext uri="{FF2B5EF4-FFF2-40B4-BE49-F238E27FC236}">
                    <a16:creationId xmlns:a16="http://schemas.microsoft.com/office/drawing/2014/main" id="{4B94DB8E-7159-B92B-FFF3-7C31988C7DBC}"/>
                  </a:ext>
                </a:extLst>
              </p:cNvPr>
              <p:cNvSpPr/>
              <p:nvPr/>
            </p:nvSpPr>
            <p:spPr>
              <a:xfrm>
                <a:off x="3164547" y="4803198"/>
                <a:ext cx="1026453" cy="37840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Memphis Hub</a:t>
                </a:r>
              </a:p>
            </p:txBody>
          </p:sp>
        </p:grpSp>
        <p:sp>
          <p:nvSpPr>
            <p:cNvPr id="57" name="Rectangle 56">
              <a:extLst>
                <a:ext uri="{FF2B5EF4-FFF2-40B4-BE49-F238E27FC236}">
                  <a16:creationId xmlns:a16="http://schemas.microsoft.com/office/drawing/2014/main" id="{219C57E8-D2A4-D467-5F68-3142B28D725D}"/>
                </a:ext>
              </a:extLst>
            </p:cNvPr>
            <p:cNvSpPr/>
            <p:nvPr/>
          </p:nvSpPr>
          <p:spPr>
            <a:xfrm>
              <a:off x="3664327" y="1402098"/>
              <a:ext cx="5507423" cy="285980"/>
            </a:xfrm>
            <a:prstGeom prst="rect">
              <a:avLst/>
            </a:prstGeom>
            <a:solidFill>
              <a:srgbClr val="D8EC5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2. Aid locations with production support</a:t>
              </a:r>
              <a:endParaRPr lang="en-US" sz="14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77710277"/>
      </p:ext>
    </p:extLst>
  </p:cSld>
  <p:clrMapOvr>
    <a:masterClrMapping/>
  </p:clrMapOvr>
  <p:extLst>
    <p:ext uri="{6950BFC3-D8DA-4A85-94F7-54DA5524770B}">
      <p188:commentRel xmlns:p188="http://schemas.microsoft.com/office/powerpoint/2018/8/main" r:id="rId4"/>
    </p:ext>
  </p:extLs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94728C1F-7B7F-061D-E35E-7B36C74C9423}"/>
              </a:ext>
            </a:extLst>
          </p:cNvPr>
          <p:cNvGraphicFramePr>
            <a:graphicFrameLocks/>
          </p:cNvGraphicFramePr>
          <p:nvPr>
            <p:custDataLst>
              <p:tags r:id="rId1"/>
            </p:custDataLst>
            <p:extLst>
              <p:ext uri="{D42A27DB-BD31-4B8C-83A1-F6EECF244321}">
                <p14:modId xmlns:p14="http://schemas.microsoft.com/office/powerpoint/2010/main" val="2748052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6" name="think-cell data - do not delete" hidden="1">
                        <a:extLst>
                          <a:ext uri="{FF2B5EF4-FFF2-40B4-BE49-F238E27FC236}">
                            <a16:creationId xmlns:a16="http://schemas.microsoft.com/office/drawing/2014/main" id="{94728C1F-7B7F-061D-E35E-7B36C74C942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 name="Rectangle 19">
            <a:extLst>
              <a:ext uri="{FF2B5EF4-FFF2-40B4-BE49-F238E27FC236}">
                <a16:creationId xmlns:a16="http://schemas.microsoft.com/office/drawing/2014/main" id="{8B1FC90D-88C2-FD75-607F-D701F591A151}"/>
              </a:ext>
            </a:extLst>
          </p:cNvPr>
          <p:cNvSpPr/>
          <p:nvPr/>
        </p:nvSpPr>
        <p:spPr>
          <a:xfrm>
            <a:off x="452718" y="4612341"/>
            <a:ext cx="4053437" cy="1295400"/>
          </a:xfrm>
          <a:prstGeom prst="rect">
            <a:avLst/>
          </a:prstGeom>
          <a:solidFill>
            <a:srgbClr val="D8EC5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Calibri"/>
                <a:ea typeface="Calibri"/>
                <a:cs typeface="Calibri"/>
              </a:rPr>
              <a:t>Cava should internalize logistics planning and quality control while using strategic partners for distribution execution. </a:t>
            </a:r>
            <a:endParaRPr lang="en-US" sz="1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D1ECAE66-A0F2-FD0A-D927-0C3606F2CFCC}"/>
              </a:ext>
            </a:extLst>
          </p:cNvPr>
          <p:cNvSpPr/>
          <p:nvPr/>
        </p:nvSpPr>
        <p:spPr>
          <a:xfrm>
            <a:off x="452718" y="1904999"/>
            <a:ext cx="3657599" cy="2133600"/>
          </a:xfrm>
          <a:prstGeom prst="rect">
            <a:avLst/>
          </a:prstGeom>
          <a:noFill/>
          <a:ln w="9525">
            <a:solidFill>
              <a:schemeClr val="tx1">
                <a:lumMod val="95000"/>
                <a:lumOff val="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828E311-1018-00C6-138D-7B31A3C045EB}"/>
              </a:ext>
            </a:extLst>
          </p:cNvPr>
          <p:cNvSpPr/>
          <p:nvPr/>
        </p:nvSpPr>
        <p:spPr>
          <a:xfrm>
            <a:off x="4267202" y="1904999"/>
            <a:ext cx="3657599" cy="2133600"/>
          </a:xfrm>
          <a:prstGeom prst="rect">
            <a:avLst/>
          </a:prstGeom>
          <a:noFill/>
          <a:ln w="9525">
            <a:solidFill>
              <a:schemeClr val="tx1">
                <a:lumMod val="95000"/>
                <a:lumOff val="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3" name="Rectangle 22">
            <a:extLst>
              <a:ext uri="{FF2B5EF4-FFF2-40B4-BE49-F238E27FC236}">
                <a16:creationId xmlns:a16="http://schemas.microsoft.com/office/drawing/2014/main" id="{035435D1-C879-83BA-6CD2-915C35FACF6A}"/>
              </a:ext>
            </a:extLst>
          </p:cNvPr>
          <p:cNvSpPr/>
          <p:nvPr/>
        </p:nvSpPr>
        <p:spPr>
          <a:xfrm>
            <a:off x="8078323" y="1905000"/>
            <a:ext cx="3657599" cy="2133600"/>
          </a:xfrm>
          <a:prstGeom prst="rect">
            <a:avLst/>
          </a:prstGeom>
          <a:noFill/>
          <a:ln w="9525">
            <a:solidFill>
              <a:schemeClr val="tx1">
                <a:lumMod val="95000"/>
                <a:lumOff val="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ABE9C23-9433-4EFD-B392-8DE4B8C21832}"/>
              </a:ext>
            </a:extLst>
          </p:cNvPr>
          <p:cNvSpPr/>
          <p:nvPr/>
        </p:nvSpPr>
        <p:spPr>
          <a:xfrm>
            <a:off x="1246129" y="1762008"/>
            <a:ext cx="2070775"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Calibri"/>
                <a:ea typeface="Calibri"/>
                <a:cs typeface="Calibri"/>
              </a:rPr>
              <a:t>Centralized Proprietary Production</a:t>
            </a:r>
            <a:endParaRPr lang="en-US">
              <a:solidFill>
                <a:schemeClr val="tx1"/>
              </a:solidFill>
            </a:endParaRPr>
          </a:p>
        </p:txBody>
      </p:sp>
      <p:sp>
        <p:nvSpPr>
          <p:cNvPr id="22" name="Rectangle 21">
            <a:extLst>
              <a:ext uri="{FF2B5EF4-FFF2-40B4-BE49-F238E27FC236}">
                <a16:creationId xmlns:a16="http://schemas.microsoft.com/office/drawing/2014/main" id="{B4B86AFB-89E8-B525-1DA8-A1ECD9123905}"/>
              </a:ext>
            </a:extLst>
          </p:cNvPr>
          <p:cNvSpPr/>
          <p:nvPr/>
        </p:nvSpPr>
        <p:spPr>
          <a:xfrm>
            <a:off x="5060613" y="1762008"/>
            <a:ext cx="2070775"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Calibri"/>
                <a:ea typeface="Calibri"/>
                <a:cs typeface="Calibri"/>
              </a:rPr>
              <a:t>Asset-light Operating Model</a:t>
            </a:r>
            <a:endParaRPr lang="en-US" sz="14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33E5385A-4236-2A92-1FD9-E6C51C1C892B}"/>
              </a:ext>
            </a:extLst>
          </p:cNvPr>
          <p:cNvSpPr/>
          <p:nvPr/>
        </p:nvSpPr>
        <p:spPr>
          <a:xfrm>
            <a:off x="8871734" y="1762009"/>
            <a:ext cx="2070775"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Calibri"/>
                <a:ea typeface="Calibri"/>
                <a:cs typeface="Calibri"/>
              </a:rPr>
              <a:t>Capacity for Growth</a:t>
            </a:r>
            <a:endParaRPr lang="en-US">
              <a:solidFill>
                <a:schemeClr val="tx1"/>
              </a:solidFill>
            </a:endParaRPr>
          </a:p>
        </p:txBody>
      </p:sp>
      <p:sp>
        <p:nvSpPr>
          <p:cNvPr id="25" name="Rectangle 24">
            <a:extLst>
              <a:ext uri="{FF2B5EF4-FFF2-40B4-BE49-F238E27FC236}">
                <a16:creationId xmlns:a16="http://schemas.microsoft.com/office/drawing/2014/main" id="{6A3926B0-8F79-F1A3-8F65-3B479CFB9711}"/>
              </a:ext>
            </a:extLst>
          </p:cNvPr>
          <p:cNvSpPr/>
          <p:nvPr/>
        </p:nvSpPr>
        <p:spPr>
          <a:xfrm>
            <a:off x="1066800" y="1747774"/>
            <a:ext cx="314447" cy="314447"/>
          </a:xfrm>
          <a:prstGeom prst="rect">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1</a:t>
            </a:r>
          </a:p>
        </p:txBody>
      </p:sp>
      <p:sp>
        <p:nvSpPr>
          <p:cNvPr id="26" name="Rectangle 25">
            <a:extLst>
              <a:ext uri="{FF2B5EF4-FFF2-40B4-BE49-F238E27FC236}">
                <a16:creationId xmlns:a16="http://schemas.microsoft.com/office/drawing/2014/main" id="{6041B077-B2BA-869C-25F4-DBF8FD317852}"/>
              </a:ext>
            </a:extLst>
          </p:cNvPr>
          <p:cNvSpPr/>
          <p:nvPr/>
        </p:nvSpPr>
        <p:spPr>
          <a:xfrm>
            <a:off x="4914497" y="1751590"/>
            <a:ext cx="314447" cy="314447"/>
          </a:xfrm>
          <a:prstGeom prst="rect">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2</a:t>
            </a:r>
          </a:p>
        </p:txBody>
      </p:sp>
      <p:sp>
        <p:nvSpPr>
          <p:cNvPr id="27" name="Rectangle 26">
            <a:extLst>
              <a:ext uri="{FF2B5EF4-FFF2-40B4-BE49-F238E27FC236}">
                <a16:creationId xmlns:a16="http://schemas.microsoft.com/office/drawing/2014/main" id="{04471FBD-937B-76F3-AD34-B6CA9909B0AE}"/>
              </a:ext>
            </a:extLst>
          </p:cNvPr>
          <p:cNvSpPr/>
          <p:nvPr/>
        </p:nvSpPr>
        <p:spPr>
          <a:xfrm>
            <a:off x="8728981" y="1747774"/>
            <a:ext cx="314447" cy="314447"/>
          </a:xfrm>
          <a:prstGeom prst="rect">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3</a:t>
            </a:r>
          </a:p>
        </p:txBody>
      </p:sp>
      <p:sp>
        <p:nvSpPr>
          <p:cNvPr id="9" name="TextBox 8">
            <a:extLst>
              <a:ext uri="{FF2B5EF4-FFF2-40B4-BE49-F238E27FC236}">
                <a16:creationId xmlns:a16="http://schemas.microsoft.com/office/drawing/2014/main" id="{FF845523-0410-8C70-A7C8-E3024ED4D9A8}"/>
              </a:ext>
            </a:extLst>
          </p:cNvPr>
          <p:cNvSpPr txBox="1"/>
          <p:nvPr/>
        </p:nvSpPr>
        <p:spPr>
          <a:xfrm>
            <a:off x="609603" y="2057400"/>
            <a:ext cx="3344950" cy="1887035"/>
          </a:xfrm>
          <a:prstGeom prst="rect">
            <a:avLst/>
          </a:prstGeom>
          <a:noFill/>
        </p:spPr>
        <p:txBody>
          <a:bodyPr wrap="square" lIns="91440" tIns="45720" rIns="91440" bIns="45720" anchor="ctr">
            <a:noAutofit/>
          </a:bodyPr>
          <a:lstStyle/>
          <a:p>
            <a:pPr algn="ctr"/>
            <a:r>
              <a:rPr lang="en-US" sz="1600">
                <a:solidFill>
                  <a:srgbClr val="000000"/>
                </a:solidFill>
                <a:ea typeface="+mn-lt"/>
                <a:cs typeface="+mn-lt"/>
              </a:rPr>
              <a:t>CAVA </a:t>
            </a:r>
            <a:r>
              <a:rPr lang="en-US" sz="1600" b="1">
                <a:solidFill>
                  <a:srgbClr val="000000"/>
                </a:solidFill>
                <a:ea typeface="+mn-lt"/>
                <a:cs typeface="+mn-lt"/>
              </a:rPr>
              <a:t>vertically integrates proprietary items</a:t>
            </a:r>
            <a:r>
              <a:rPr lang="en-US" sz="1600">
                <a:solidFill>
                  <a:srgbClr val="000000"/>
                </a:solidFill>
                <a:ea typeface="+mn-lt"/>
                <a:cs typeface="+mn-lt"/>
              </a:rPr>
              <a:t> for restaurants and CPG, ensuring product consistency and quality control</a:t>
            </a:r>
            <a:endParaRPr lang="en-US" sz="1600"/>
          </a:p>
        </p:txBody>
      </p:sp>
      <p:sp>
        <p:nvSpPr>
          <p:cNvPr id="11" name="TextBox 10">
            <a:extLst>
              <a:ext uri="{FF2B5EF4-FFF2-40B4-BE49-F238E27FC236}">
                <a16:creationId xmlns:a16="http://schemas.microsoft.com/office/drawing/2014/main" id="{B6EDA6C5-B383-D7FB-C550-A14D590E9154}"/>
              </a:ext>
            </a:extLst>
          </p:cNvPr>
          <p:cNvSpPr txBox="1"/>
          <p:nvPr/>
        </p:nvSpPr>
        <p:spPr>
          <a:xfrm>
            <a:off x="4506155" y="2059234"/>
            <a:ext cx="3266245" cy="1883367"/>
          </a:xfrm>
          <a:prstGeom prst="rect">
            <a:avLst/>
          </a:prstGeom>
          <a:noFill/>
        </p:spPr>
        <p:txBody>
          <a:bodyPr wrap="square" lIns="91440" tIns="45720" rIns="91440" bIns="45720" anchor="ctr">
            <a:noAutofit/>
          </a:bodyPr>
          <a:lstStyle/>
          <a:p>
            <a:pPr algn="ctr"/>
            <a:r>
              <a:rPr lang="en-US" sz="1600" b="1">
                <a:solidFill>
                  <a:srgbClr val="000000"/>
                </a:solidFill>
                <a:ea typeface="+mn-lt"/>
                <a:cs typeface="+mn-lt"/>
              </a:rPr>
              <a:t>Leased facilities </a:t>
            </a:r>
            <a:r>
              <a:rPr lang="en-US" sz="1600">
                <a:solidFill>
                  <a:srgbClr val="000000"/>
                </a:solidFill>
                <a:ea typeface="+mn-lt"/>
                <a:cs typeface="+mn-lt"/>
              </a:rPr>
              <a:t>and partner-supported distribution allow CAVA to expand capacity and market reach without taking on excessive fixed-cost infrastructure</a:t>
            </a:r>
            <a:endParaRPr lang="en-US"/>
          </a:p>
          <a:p>
            <a:pPr algn="ctr"/>
            <a:endParaRPr lang="en-US" sz="16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228CBE5F-F630-98AF-9BC5-E33D8940CA16}"/>
              </a:ext>
            </a:extLst>
          </p:cNvPr>
          <p:cNvSpPr txBox="1"/>
          <p:nvPr/>
        </p:nvSpPr>
        <p:spPr>
          <a:xfrm>
            <a:off x="8300911" y="2057945"/>
            <a:ext cx="3205289" cy="1885945"/>
          </a:xfrm>
          <a:prstGeom prst="rect">
            <a:avLst/>
          </a:prstGeom>
          <a:noFill/>
        </p:spPr>
        <p:txBody>
          <a:bodyPr wrap="square" lIns="91440" tIns="45720" rIns="91440" bIns="45720" anchor="ctr">
            <a:noAutofit/>
          </a:bodyPr>
          <a:lstStyle/>
          <a:p>
            <a:pPr algn="ctr"/>
            <a:r>
              <a:rPr lang="en-US" sz="1600">
                <a:solidFill>
                  <a:srgbClr val="000000"/>
                </a:solidFill>
                <a:ea typeface="+mn-lt"/>
                <a:cs typeface="+mn-lt"/>
              </a:rPr>
              <a:t>Expanded production infrastructure is projected to support at least </a:t>
            </a:r>
            <a:r>
              <a:rPr lang="en-US" sz="1600" b="1">
                <a:solidFill>
                  <a:srgbClr val="000000"/>
                </a:solidFill>
                <a:ea typeface="+mn-lt"/>
                <a:cs typeface="+mn-lt"/>
              </a:rPr>
              <a:t>700+ r</a:t>
            </a:r>
            <a:r>
              <a:rPr lang="en-US" sz="1600">
                <a:solidFill>
                  <a:srgbClr val="000000"/>
                </a:solidFill>
                <a:ea typeface="+mn-lt"/>
                <a:cs typeface="+mn-lt"/>
              </a:rPr>
              <a:t>estaurants, giving CAVA credible near-term runway for continued store growth</a:t>
            </a:r>
            <a:endParaRPr lang="en-US"/>
          </a:p>
        </p:txBody>
      </p:sp>
      <p:sp>
        <p:nvSpPr>
          <p:cNvPr id="5" name="Text Placeholder 4">
            <a:extLst>
              <a:ext uri="{FF2B5EF4-FFF2-40B4-BE49-F238E27FC236}">
                <a16:creationId xmlns:a16="http://schemas.microsoft.com/office/drawing/2014/main" id="{EAD8EE46-B4F7-55E1-C932-BD4C83FD98AD}"/>
              </a:ext>
            </a:extLst>
          </p:cNvPr>
          <p:cNvSpPr>
            <a:spLocks noGrp="1"/>
          </p:cNvSpPr>
          <p:nvPr>
            <p:ph type="body" sz="quarter" idx="11"/>
          </p:nvPr>
        </p:nvSpPr>
        <p:spPr/>
        <p:txBody>
          <a:bodyPr/>
          <a:lstStyle/>
          <a:p>
            <a:r>
              <a:rPr lang="en-US">
                <a:solidFill>
                  <a:schemeClr val="tx1"/>
                </a:solidFill>
                <a:latin typeface="Calibri"/>
                <a:ea typeface="Calibri"/>
                <a:cs typeface="Calibri"/>
              </a:rPr>
              <a:t>COMPANY CAPABILITIES</a:t>
            </a:r>
            <a:endParaRPr lang="en-US">
              <a:solidFill>
                <a:schemeClr val="tx1"/>
              </a:solidFill>
            </a:endParaRPr>
          </a:p>
        </p:txBody>
      </p:sp>
      <p:sp>
        <p:nvSpPr>
          <p:cNvPr id="8" name="Text Placeholder 2">
            <a:extLst>
              <a:ext uri="{FF2B5EF4-FFF2-40B4-BE49-F238E27FC236}">
                <a16:creationId xmlns:a16="http://schemas.microsoft.com/office/drawing/2014/main" id="{D7AFCD13-ECB4-C8A0-B8BD-0FBEE2295EDE}"/>
              </a:ext>
            </a:extLst>
          </p:cNvPr>
          <p:cNvSpPr>
            <a:spLocks noGrp="1"/>
          </p:cNvSpPr>
          <p:nvPr>
            <p:ph type="body" sz="quarter" idx="10"/>
          </p:nvPr>
        </p:nvSpPr>
        <p:spPr>
          <a:xfrm>
            <a:off x="452719" y="493059"/>
            <a:ext cx="9384008" cy="685800"/>
          </a:xfrm>
          <a:solidFill>
            <a:srgbClr val="F9D000"/>
          </a:solidFill>
        </p:spPr>
        <p:txBody>
          <a:bodyPr/>
          <a:lstStyle/>
          <a:p>
            <a:endParaRPr lang="en-US">
              <a:solidFill>
                <a:schemeClr val="tx1"/>
              </a:solidFill>
              <a:latin typeface="Calibri"/>
              <a:ea typeface="Calibri"/>
              <a:cs typeface="Calibri"/>
            </a:endParaRPr>
          </a:p>
        </p:txBody>
      </p:sp>
      <p:graphicFrame>
        <p:nvGraphicFramePr>
          <p:cNvPr id="4" name="Table 3">
            <a:extLst>
              <a:ext uri="{FF2B5EF4-FFF2-40B4-BE49-F238E27FC236}">
                <a16:creationId xmlns:a16="http://schemas.microsoft.com/office/drawing/2014/main" id="{D02C6D40-2B1C-5C77-801B-C83449FE2FEF}"/>
              </a:ext>
            </a:extLst>
          </p:cNvPr>
          <p:cNvGraphicFramePr>
            <a:graphicFrameLocks noGrp="1"/>
          </p:cNvGraphicFramePr>
          <p:nvPr>
            <p:extLst>
              <p:ext uri="{D42A27DB-BD31-4B8C-83A1-F6EECF244321}">
                <p14:modId xmlns:p14="http://schemas.microsoft.com/office/powerpoint/2010/main" val="2232671631"/>
              </p:ext>
            </p:extLst>
          </p:nvPr>
        </p:nvGraphicFramePr>
        <p:xfrm>
          <a:off x="4568285" y="4096835"/>
          <a:ext cx="7167637" cy="2117444"/>
        </p:xfrm>
        <a:graphic>
          <a:graphicData uri="http://schemas.openxmlformats.org/drawingml/2006/table">
            <a:tbl>
              <a:tblPr firstRow="1" bandRow="1">
                <a:tableStyleId>{5C22544A-7EE6-4342-B048-85BDC9FD1C3A}</a:tableStyleId>
              </a:tblPr>
              <a:tblGrid>
                <a:gridCol w="1424552">
                  <a:extLst>
                    <a:ext uri="{9D8B030D-6E8A-4147-A177-3AD203B41FA5}">
                      <a16:colId xmlns:a16="http://schemas.microsoft.com/office/drawing/2014/main" val="2750848823"/>
                    </a:ext>
                  </a:extLst>
                </a:gridCol>
                <a:gridCol w="777793">
                  <a:extLst>
                    <a:ext uri="{9D8B030D-6E8A-4147-A177-3AD203B41FA5}">
                      <a16:colId xmlns:a16="http://schemas.microsoft.com/office/drawing/2014/main" val="4152345888"/>
                    </a:ext>
                  </a:extLst>
                </a:gridCol>
                <a:gridCol w="2272040">
                  <a:extLst>
                    <a:ext uri="{9D8B030D-6E8A-4147-A177-3AD203B41FA5}">
                      <a16:colId xmlns:a16="http://schemas.microsoft.com/office/drawing/2014/main" val="2058774162"/>
                    </a:ext>
                  </a:extLst>
                </a:gridCol>
                <a:gridCol w="2693252">
                  <a:extLst>
                    <a:ext uri="{9D8B030D-6E8A-4147-A177-3AD203B41FA5}">
                      <a16:colId xmlns:a16="http://schemas.microsoft.com/office/drawing/2014/main" val="4145341809"/>
                    </a:ext>
                  </a:extLst>
                </a:gridCol>
              </a:tblGrid>
              <a:tr h="418642">
                <a:tc>
                  <a:txBody>
                    <a:bodyPr/>
                    <a:lstStyle/>
                    <a:p>
                      <a:endParaRPr lang="en-US" sz="1800" b="1" kern="1200">
                        <a:solidFill>
                          <a:schemeClr val="lt1"/>
                        </a:solidFill>
                        <a:latin typeface="+mn-lt"/>
                        <a:ea typeface="+mn-ea"/>
                        <a:cs typeface="+mn-cs"/>
                      </a:endParaRPr>
                    </a:p>
                  </a:txBody>
                  <a:tcPr/>
                </a:tc>
                <a:tc gridSpan="3">
                  <a:txBody>
                    <a:bodyPr/>
                    <a:lstStyle/>
                    <a:p>
                      <a:pPr algn="ctr"/>
                      <a:r>
                        <a:rPr lang="en-US"/>
                        <a:t>Degree of Control </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8379274"/>
                  </a:ext>
                </a:extLst>
              </a:tr>
              <a:tr h="418642">
                <a:tc rowSpan="3">
                  <a:txBody>
                    <a:bodyPr/>
                    <a:lstStyle/>
                    <a:p>
                      <a:pPr algn="ctr"/>
                      <a:r>
                        <a:rPr lang="en-US" sz="1800" b="1" kern="1200">
                          <a:solidFill>
                            <a:schemeClr val="lt1"/>
                          </a:solidFill>
                          <a:latin typeface="+mn-lt"/>
                          <a:ea typeface="+mn-ea"/>
                          <a:cs typeface="+mn-cs"/>
                        </a:rPr>
                        <a:t>Strategic importance to scale </a:t>
                      </a:r>
                    </a:p>
                  </a:txBody>
                  <a:tcPr anchor="ctr">
                    <a:solidFill>
                      <a:schemeClr val="accent1"/>
                    </a:solidFill>
                  </a:tcPr>
                </a:tc>
                <a:tc>
                  <a:txBody>
                    <a:bodyPr/>
                    <a:lstStyle/>
                    <a:p>
                      <a:endParaRPr lang="en-US"/>
                    </a:p>
                  </a:txBody>
                  <a:tcPr/>
                </a:tc>
                <a:tc>
                  <a:txBody>
                    <a:bodyPr/>
                    <a:lstStyle/>
                    <a:p>
                      <a:r>
                        <a:rPr lang="en-US"/>
                        <a:t>Low</a:t>
                      </a:r>
                    </a:p>
                  </a:txBody>
                  <a:tcPr/>
                </a:tc>
                <a:tc>
                  <a:txBody>
                    <a:bodyPr/>
                    <a:lstStyle/>
                    <a:p>
                      <a:r>
                        <a:rPr lang="en-US"/>
                        <a:t>High</a:t>
                      </a:r>
                    </a:p>
                  </a:txBody>
                  <a:tcPr/>
                </a:tc>
                <a:extLst>
                  <a:ext uri="{0D108BD9-81ED-4DB2-BD59-A6C34878D82A}">
                    <a16:rowId xmlns:a16="http://schemas.microsoft.com/office/drawing/2014/main" val="2456742716"/>
                  </a:ext>
                </a:extLst>
              </a:tr>
              <a:tr h="418642">
                <a:tc vMerge="1">
                  <a:txBody>
                    <a:bodyPr/>
                    <a:lstStyle/>
                    <a:p>
                      <a:endParaRPr lang="en-US"/>
                    </a:p>
                  </a:txBody>
                  <a:tcPr/>
                </a:tc>
                <a:tc>
                  <a:txBody>
                    <a:bodyPr/>
                    <a:lstStyle/>
                    <a:p>
                      <a:r>
                        <a:rPr lang="en-US"/>
                        <a:t>Low</a:t>
                      </a:r>
                    </a:p>
                  </a:txBody>
                  <a:tcPr/>
                </a:tc>
                <a:tc>
                  <a:txBody>
                    <a:bodyPr/>
                    <a:lstStyle/>
                    <a:p>
                      <a:r>
                        <a:rPr lang="en-US"/>
                        <a:t>External review risk</a:t>
                      </a:r>
                    </a:p>
                    <a:p>
                      <a:r>
                        <a:rPr lang="en-US"/>
                        <a:t>Landlord conditions</a:t>
                      </a:r>
                    </a:p>
                  </a:txBody>
                  <a:tcPr/>
                </a:tc>
                <a:tc>
                  <a:txBody>
                    <a:bodyPr/>
                    <a:lstStyle/>
                    <a:p>
                      <a:r>
                        <a:rPr lang="en-US"/>
                        <a:t>Menu Education</a:t>
                      </a:r>
                    </a:p>
                    <a:p>
                      <a:r>
                        <a:rPr lang="en-US"/>
                        <a:t>Training</a:t>
                      </a:r>
                    </a:p>
                  </a:txBody>
                  <a:tcPr/>
                </a:tc>
                <a:extLst>
                  <a:ext uri="{0D108BD9-81ED-4DB2-BD59-A6C34878D82A}">
                    <a16:rowId xmlns:a16="http://schemas.microsoft.com/office/drawing/2014/main" val="2635694425"/>
                  </a:ext>
                </a:extLst>
              </a:tr>
              <a:tr h="418642">
                <a:tc vMerge="1">
                  <a:txBody>
                    <a:bodyPr/>
                    <a:lstStyle/>
                    <a:p>
                      <a:endParaRPr lang="en-US"/>
                    </a:p>
                  </a:txBody>
                  <a:tcPr/>
                </a:tc>
                <a:tc>
                  <a:txBody>
                    <a:bodyPr/>
                    <a:lstStyle/>
                    <a:p>
                      <a:r>
                        <a:rPr lang="en-US"/>
                        <a:t>High</a:t>
                      </a:r>
                    </a:p>
                  </a:txBody>
                  <a:tcPr/>
                </a:tc>
                <a:tc>
                  <a:txBody>
                    <a:bodyPr/>
                    <a:lstStyle/>
                    <a:p>
                      <a:r>
                        <a:rPr lang="en-US"/>
                        <a:t>Distribution</a:t>
                      </a:r>
                    </a:p>
                    <a:p>
                      <a:r>
                        <a:rPr lang="en-US"/>
                        <a:t>Last-mile delivery</a:t>
                      </a:r>
                    </a:p>
                  </a:txBody>
                  <a:tcPr/>
                </a:tc>
                <a:tc>
                  <a:txBody>
                    <a:bodyPr/>
                    <a:lstStyle/>
                    <a:p>
                      <a:r>
                        <a:rPr lang="en-US"/>
                        <a:t>Centralized Production</a:t>
                      </a:r>
                    </a:p>
                    <a:p>
                      <a:r>
                        <a:rPr lang="en-US"/>
                        <a:t>Quality Assurance </a:t>
                      </a:r>
                    </a:p>
                  </a:txBody>
                  <a:tcPr/>
                </a:tc>
                <a:extLst>
                  <a:ext uri="{0D108BD9-81ED-4DB2-BD59-A6C34878D82A}">
                    <a16:rowId xmlns:a16="http://schemas.microsoft.com/office/drawing/2014/main" val="2447160277"/>
                  </a:ext>
                </a:extLst>
              </a:tr>
            </a:tbl>
          </a:graphicData>
        </a:graphic>
      </p:graphicFrame>
      <p:sp>
        <p:nvSpPr>
          <p:cNvPr id="10" name="Text Placeholder 3">
            <a:extLst>
              <a:ext uri="{FF2B5EF4-FFF2-40B4-BE49-F238E27FC236}">
                <a16:creationId xmlns:a16="http://schemas.microsoft.com/office/drawing/2014/main" id="{ECD696F8-9BA3-F6D5-514F-FB6ED8499A46}"/>
              </a:ext>
            </a:extLst>
          </p:cNvPr>
          <p:cNvSpPr>
            <a:spLocks noGrp="1"/>
          </p:cNvSpPr>
          <p:nvPr>
            <p:ph type="body" sz="quarter" idx="13"/>
          </p:nvPr>
        </p:nvSpPr>
        <p:spPr>
          <a:xfrm>
            <a:off x="452719" y="6382870"/>
            <a:ext cx="5263966" cy="228600"/>
          </a:xfrm>
        </p:spPr>
        <p:txBody>
          <a:bodyPr/>
          <a:lstStyle/>
          <a:p>
            <a:r>
              <a:rPr lang="en-US"/>
              <a:t>CASA Group Inc. Form 10-K, EDGAR, sec.gov </a:t>
            </a:r>
          </a:p>
        </p:txBody>
      </p:sp>
    </p:spTree>
    <p:extLst>
      <p:ext uri="{BB962C8B-B14F-4D97-AF65-F5344CB8AC3E}">
        <p14:creationId xmlns:p14="http://schemas.microsoft.com/office/powerpoint/2010/main" val="1640154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D6015D9-396E-0A86-3C4C-D184A41BF944}"/>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281B80F-0F08-5D78-661D-2C0D49230C50}"/>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6" name="think-cell data - do not delete" hidden="1">
                        <a:extLst>
                          <a:ext uri="{FF2B5EF4-FFF2-40B4-BE49-F238E27FC236}">
                            <a16:creationId xmlns:a16="http://schemas.microsoft.com/office/drawing/2014/main" id="{4281B80F-0F08-5D78-661D-2C0D49230C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F0DF1311-6DEC-68B4-FC41-9DFE19305B80}"/>
              </a:ext>
            </a:extLst>
          </p:cNvPr>
          <p:cNvSpPr/>
          <p:nvPr/>
        </p:nvSpPr>
        <p:spPr>
          <a:xfrm>
            <a:off x="452718" y="1627908"/>
            <a:ext cx="3657599" cy="2133600"/>
          </a:xfrm>
          <a:prstGeom prst="rect">
            <a:avLst/>
          </a:prstGeom>
          <a:noFill/>
          <a:ln w="9525">
            <a:solidFill>
              <a:schemeClr val="tx1">
                <a:lumMod val="95000"/>
                <a:lumOff val="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16EBDFF-14E6-81EE-AF42-B6451B09B3CD}"/>
              </a:ext>
            </a:extLst>
          </p:cNvPr>
          <p:cNvSpPr/>
          <p:nvPr/>
        </p:nvSpPr>
        <p:spPr>
          <a:xfrm>
            <a:off x="4267202" y="1627908"/>
            <a:ext cx="3657599" cy="2133600"/>
          </a:xfrm>
          <a:prstGeom prst="rect">
            <a:avLst/>
          </a:prstGeom>
          <a:noFill/>
          <a:ln w="9525">
            <a:solidFill>
              <a:schemeClr val="tx1">
                <a:lumMod val="95000"/>
                <a:lumOff val="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5" name="Rectangle 24">
            <a:extLst>
              <a:ext uri="{FF2B5EF4-FFF2-40B4-BE49-F238E27FC236}">
                <a16:creationId xmlns:a16="http://schemas.microsoft.com/office/drawing/2014/main" id="{B03C87D0-1E34-399E-92C0-BDDD8220597E}"/>
              </a:ext>
            </a:extLst>
          </p:cNvPr>
          <p:cNvSpPr/>
          <p:nvPr/>
        </p:nvSpPr>
        <p:spPr>
          <a:xfrm>
            <a:off x="1066800" y="1470683"/>
            <a:ext cx="314447" cy="314447"/>
          </a:xfrm>
          <a:prstGeom prst="rect">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1</a:t>
            </a:r>
          </a:p>
        </p:txBody>
      </p:sp>
      <p:sp>
        <p:nvSpPr>
          <p:cNvPr id="23" name="Rectangle 22">
            <a:extLst>
              <a:ext uri="{FF2B5EF4-FFF2-40B4-BE49-F238E27FC236}">
                <a16:creationId xmlns:a16="http://schemas.microsoft.com/office/drawing/2014/main" id="{461C850A-F268-090C-82F3-17E404A24D80}"/>
              </a:ext>
            </a:extLst>
          </p:cNvPr>
          <p:cNvSpPr/>
          <p:nvPr/>
        </p:nvSpPr>
        <p:spPr>
          <a:xfrm>
            <a:off x="8078323" y="1627909"/>
            <a:ext cx="3657599" cy="2133600"/>
          </a:xfrm>
          <a:prstGeom prst="rect">
            <a:avLst/>
          </a:prstGeom>
          <a:noFill/>
          <a:ln w="9525">
            <a:solidFill>
              <a:schemeClr val="tx1">
                <a:lumMod val="95000"/>
                <a:lumOff val="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01BFBD1-F539-CAE0-8992-2D3AD36401C4}"/>
              </a:ext>
            </a:extLst>
          </p:cNvPr>
          <p:cNvSpPr/>
          <p:nvPr/>
        </p:nvSpPr>
        <p:spPr>
          <a:xfrm>
            <a:off x="1537074" y="1484917"/>
            <a:ext cx="2070775"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Calibri"/>
                <a:ea typeface="Calibri"/>
                <a:cs typeface="Calibri"/>
              </a:rPr>
              <a:t>Centralized Proprietary Production</a:t>
            </a:r>
            <a:endParaRPr lang="en-US">
              <a:solidFill>
                <a:schemeClr val="tx1"/>
              </a:solidFill>
            </a:endParaRPr>
          </a:p>
        </p:txBody>
      </p:sp>
      <p:sp>
        <p:nvSpPr>
          <p:cNvPr id="22" name="Rectangle 21">
            <a:extLst>
              <a:ext uri="{FF2B5EF4-FFF2-40B4-BE49-F238E27FC236}">
                <a16:creationId xmlns:a16="http://schemas.microsoft.com/office/drawing/2014/main" id="{189E1B2C-710B-6892-40E1-4788072D7A1A}"/>
              </a:ext>
            </a:extLst>
          </p:cNvPr>
          <p:cNvSpPr/>
          <p:nvPr/>
        </p:nvSpPr>
        <p:spPr>
          <a:xfrm>
            <a:off x="5060613" y="1484917"/>
            <a:ext cx="2070775"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Calibri"/>
                <a:ea typeface="Calibri"/>
                <a:cs typeface="Calibri"/>
              </a:rPr>
              <a:t>Asset-light Operating Model</a:t>
            </a:r>
            <a:endParaRPr lang="en-US" sz="14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EEC22D80-A513-3695-54A4-C63948C7422B}"/>
              </a:ext>
            </a:extLst>
          </p:cNvPr>
          <p:cNvSpPr/>
          <p:nvPr/>
        </p:nvSpPr>
        <p:spPr>
          <a:xfrm>
            <a:off x="8871734" y="1484918"/>
            <a:ext cx="2070775"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Calibri"/>
                <a:ea typeface="Calibri"/>
                <a:cs typeface="Calibri"/>
              </a:rPr>
              <a:t>Capacity for Growth</a:t>
            </a:r>
            <a:endParaRPr lang="en-US">
              <a:solidFill>
                <a:schemeClr val="tx1"/>
              </a:solidFill>
            </a:endParaRPr>
          </a:p>
        </p:txBody>
      </p:sp>
      <p:sp>
        <p:nvSpPr>
          <p:cNvPr id="26" name="Rectangle 25">
            <a:extLst>
              <a:ext uri="{FF2B5EF4-FFF2-40B4-BE49-F238E27FC236}">
                <a16:creationId xmlns:a16="http://schemas.microsoft.com/office/drawing/2014/main" id="{F25E7E9D-2B20-2046-88BD-73C1107A0F68}"/>
              </a:ext>
            </a:extLst>
          </p:cNvPr>
          <p:cNvSpPr/>
          <p:nvPr/>
        </p:nvSpPr>
        <p:spPr>
          <a:xfrm>
            <a:off x="4914497" y="1474499"/>
            <a:ext cx="314447" cy="314447"/>
          </a:xfrm>
          <a:prstGeom prst="rect">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2</a:t>
            </a:r>
          </a:p>
        </p:txBody>
      </p:sp>
      <p:sp>
        <p:nvSpPr>
          <p:cNvPr id="27" name="Rectangle 26">
            <a:extLst>
              <a:ext uri="{FF2B5EF4-FFF2-40B4-BE49-F238E27FC236}">
                <a16:creationId xmlns:a16="http://schemas.microsoft.com/office/drawing/2014/main" id="{B4D2F186-781E-BDE1-CB10-6AE33A3C8A8A}"/>
              </a:ext>
            </a:extLst>
          </p:cNvPr>
          <p:cNvSpPr/>
          <p:nvPr/>
        </p:nvSpPr>
        <p:spPr>
          <a:xfrm>
            <a:off x="8728981" y="1470683"/>
            <a:ext cx="314447" cy="314447"/>
          </a:xfrm>
          <a:prstGeom prst="rect">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3</a:t>
            </a:r>
          </a:p>
        </p:txBody>
      </p:sp>
      <p:sp>
        <p:nvSpPr>
          <p:cNvPr id="9" name="TextBox 8">
            <a:extLst>
              <a:ext uri="{FF2B5EF4-FFF2-40B4-BE49-F238E27FC236}">
                <a16:creationId xmlns:a16="http://schemas.microsoft.com/office/drawing/2014/main" id="{B2D83238-582D-4992-3866-832AE6B1ADD3}"/>
              </a:ext>
            </a:extLst>
          </p:cNvPr>
          <p:cNvSpPr txBox="1"/>
          <p:nvPr/>
        </p:nvSpPr>
        <p:spPr>
          <a:xfrm>
            <a:off x="554185" y="1780309"/>
            <a:ext cx="3400368" cy="1305145"/>
          </a:xfrm>
          <a:prstGeom prst="rect">
            <a:avLst/>
          </a:prstGeom>
          <a:noFill/>
        </p:spPr>
        <p:txBody>
          <a:bodyPr wrap="square" lIns="91440" tIns="45720" rIns="91440" bIns="45720" anchor="ctr">
            <a:noAutofit/>
          </a:bodyPr>
          <a:lstStyle/>
          <a:p>
            <a:pPr algn="ctr"/>
            <a:r>
              <a:rPr lang="en-US" sz="1600">
                <a:solidFill>
                  <a:srgbClr val="000000"/>
                </a:solidFill>
                <a:ea typeface="+mn-lt"/>
                <a:cs typeface="+mn-lt"/>
              </a:rPr>
              <a:t>CAVA </a:t>
            </a:r>
            <a:r>
              <a:rPr lang="en-US" sz="1600" b="1">
                <a:solidFill>
                  <a:srgbClr val="000000"/>
                </a:solidFill>
                <a:ea typeface="+mn-lt"/>
                <a:cs typeface="+mn-lt"/>
              </a:rPr>
              <a:t>vertically integrates proprietary items</a:t>
            </a:r>
            <a:r>
              <a:rPr lang="en-US" sz="1600">
                <a:solidFill>
                  <a:srgbClr val="000000"/>
                </a:solidFill>
                <a:ea typeface="+mn-lt"/>
                <a:cs typeface="+mn-lt"/>
              </a:rPr>
              <a:t> for restaurants and CPG, ensuring product consistency, quality control, and protection of brand-defining recipes</a:t>
            </a:r>
            <a:endParaRPr lang="en-US"/>
          </a:p>
        </p:txBody>
      </p:sp>
      <p:sp>
        <p:nvSpPr>
          <p:cNvPr id="11" name="TextBox 10">
            <a:extLst>
              <a:ext uri="{FF2B5EF4-FFF2-40B4-BE49-F238E27FC236}">
                <a16:creationId xmlns:a16="http://schemas.microsoft.com/office/drawing/2014/main" id="{89852E29-6E8B-46B5-AB84-498BB40AC650}"/>
              </a:ext>
            </a:extLst>
          </p:cNvPr>
          <p:cNvSpPr txBox="1"/>
          <p:nvPr/>
        </p:nvSpPr>
        <p:spPr>
          <a:xfrm>
            <a:off x="4506155" y="1782143"/>
            <a:ext cx="3266245" cy="1883367"/>
          </a:xfrm>
          <a:prstGeom prst="rect">
            <a:avLst/>
          </a:prstGeom>
          <a:noFill/>
        </p:spPr>
        <p:txBody>
          <a:bodyPr wrap="square" lIns="91440" tIns="45720" rIns="91440" bIns="45720" anchor="ctr">
            <a:noAutofit/>
          </a:bodyPr>
          <a:lstStyle/>
          <a:p>
            <a:pPr algn="ctr"/>
            <a:r>
              <a:rPr lang="en-US" sz="1600" b="1">
                <a:solidFill>
                  <a:srgbClr val="000000"/>
                </a:solidFill>
                <a:ea typeface="+mn-lt"/>
                <a:cs typeface="+mn-lt"/>
              </a:rPr>
              <a:t>Leased facilities </a:t>
            </a:r>
            <a:r>
              <a:rPr lang="en-US" sz="1600">
                <a:solidFill>
                  <a:srgbClr val="000000"/>
                </a:solidFill>
                <a:ea typeface="+mn-lt"/>
                <a:cs typeface="+mn-lt"/>
              </a:rPr>
              <a:t>and partner-supported distribution allow CAVA to expand capacity and market reach without taking on excessive fixed-cost infrastructure</a:t>
            </a:r>
            <a:endParaRPr lang="en-US"/>
          </a:p>
          <a:p>
            <a:pPr algn="ctr"/>
            <a:endParaRPr lang="en-US" sz="16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193DCC4D-B243-ACBA-30F6-5A1569C73177}"/>
              </a:ext>
            </a:extLst>
          </p:cNvPr>
          <p:cNvSpPr txBox="1"/>
          <p:nvPr/>
        </p:nvSpPr>
        <p:spPr>
          <a:xfrm>
            <a:off x="8300911" y="1780854"/>
            <a:ext cx="3205289" cy="1885945"/>
          </a:xfrm>
          <a:prstGeom prst="rect">
            <a:avLst/>
          </a:prstGeom>
          <a:noFill/>
        </p:spPr>
        <p:txBody>
          <a:bodyPr wrap="square" lIns="91440" tIns="45720" rIns="91440" bIns="45720" anchor="ctr">
            <a:noAutofit/>
          </a:bodyPr>
          <a:lstStyle/>
          <a:p>
            <a:pPr algn="ctr"/>
            <a:r>
              <a:rPr lang="en-US" sz="1600">
                <a:solidFill>
                  <a:srgbClr val="000000"/>
                </a:solidFill>
                <a:ea typeface="+mn-lt"/>
                <a:cs typeface="+mn-lt"/>
              </a:rPr>
              <a:t>Expanded production infrastructure is projected to support at least </a:t>
            </a:r>
            <a:r>
              <a:rPr lang="en-US" sz="1600" b="1">
                <a:solidFill>
                  <a:srgbClr val="000000"/>
                </a:solidFill>
                <a:ea typeface="+mn-lt"/>
                <a:cs typeface="+mn-lt"/>
              </a:rPr>
              <a:t>700+ r</a:t>
            </a:r>
            <a:r>
              <a:rPr lang="en-US" sz="1600">
                <a:solidFill>
                  <a:srgbClr val="000000"/>
                </a:solidFill>
                <a:ea typeface="+mn-lt"/>
                <a:cs typeface="+mn-lt"/>
              </a:rPr>
              <a:t>estaurants, giving CAVA credible near-term runway for continued store growth</a:t>
            </a:r>
            <a:endParaRPr lang="en-US"/>
          </a:p>
        </p:txBody>
      </p:sp>
      <p:sp>
        <p:nvSpPr>
          <p:cNvPr id="5" name="Text Placeholder 4">
            <a:extLst>
              <a:ext uri="{FF2B5EF4-FFF2-40B4-BE49-F238E27FC236}">
                <a16:creationId xmlns:a16="http://schemas.microsoft.com/office/drawing/2014/main" id="{7A912EE3-C842-43D4-BF85-CF9115B16A3D}"/>
              </a:ext>
            </a:extLst>
          </p:cNvPr>
          <p:cNvSpPr>
            <a:spLocks noGrp="1"/>
          </p:cNvSpPr>
          <p:nvPr>
            <p:ph type="body" sz="quarter" idx="11"/>
          </p:nvPr>
        </p:nvSpPr>
        <p:spPr/>
        <p:txBody>
          <a:bodyPr/>
          <a:lstStyle/>
          <a:p>
            <a:r>
              <a:rPr lang="en-US">
                <a:solidFill>
                  <a:schemeClr val="tx1"/>
                </a:solidFill>
                <a:latin typeface="Calibri"/>
                <a:ea typeface="Calibri"/>
                <a:cs typeface="Calibri"/>
              </a:rPr>
              <a:t>COMPANY CAPABILITIES</a:t>
            </a:r>
            <a:endParaRPr lang="en-US">
              <a:solidFill>
                <a:schemeClr val="tx1"/>
              </a:solidFill>
            </a:endParaRPr>
          </a:p>
        </p:txBody>
      </p:sp>
      <p:sp>
        <p:nvSpPr>
          <p:cNvPr id="8" name="Text Placeholder 2">
            <a:extLst>
              <a:ext uri="{FF2B5EF4-FFF2-40B4-BE49-F238E27FC236}">
                <a16:creationId xmlns:a16="http://schemas.microsoft.com/office/drawing/2014/main" id="{F0B741FB-CBC6-E6C8-93CA-7B08959653C6}"/>
              </a:ext>
            </a:extLst>
          </p:cNvPr>
          <p:cNvSpPr>
            <a:spLocks noGrp="1"/>
          </p:cNvSpPr>
          <p:nvPr>
            <p:ph type="body" sz="quarter" idx="10"/>
          </p:nvPr>
        </p:nvSpPr>
        <p:spPr>
          <a:xfrm>
            <a:off x="452719" y="493059"/>
            <a:ext cx="9384008" cy="685800"/>
          </a:xfrm>
          <a:solidFill>
            <a:srgbClr val="F9D000"/>
          </a:solidFill>
        </p:spPr>
        <p:txBody>
          <a:bodyPr/>
          <a:lstStyle/>
          <a:p>
            <a:r>
              <a:rPr lang="en-US">
                <a:solidFill>
                  <a:schemeClr val="tx1"/>
                </a:solidFill>
                <a:latin typeface="Calibri"/>
                <a:ea typeface="Calibri"/>
                <a:cs typeface="Calibri"/>
              </a:rPr>
              <a:t>CAVA’s business model embraces “</a:t>
            </a:r>
            <a:r>
              <a:rPr lang="en-US">
                <a:solidFill>
                  <a:schemeClr val="tx1">
                    <a:lumMod val="95000"/>
                    <a:lumOff val="5000"/>
                  </a:schemeClr>
                </a:solidFill>
              </a:rPr>
              <a:t>Mediterranean Hospitality</a:t>
            </a:r>
            <a:r>
              <a:rPr lang="en-US">
                <a:solidFill>
                  <a:schemeClr val="tx1"/>
                </a:solidFill>
                <a:latin typeface="Calibri"/>
                <a:ea typeface="Calibri"/>
                <a:cs typeface="Calibri"/>
              </a:rPr>
              <a:t>”</a:t>
            </a:r>
            <a:endParaRPr lang="en-US">
              <a:solidFill>
                <a:schemeClr val="tx1"/>
              </a:solidFill>
            </a:endParaRPr>
          </a:p>
        </p:txBody>
      </p:sp>
      <p:sp>
        <p:nvSpPr>
          <p:cNvPr id="10" name="Text Placeholder 3">
            <a:extLst>
              <a:ext uri="{FF2B5EF4-FFF2-40B4-BE49-F238E27FC236}">
                <a16:creationId xmlns:a16="http://schemas.microsoft.com/office/drawing/2014/main" id="{D95B15A1-B2CF-5B18-6EFE-E28ECD1650C6}"/>
              </a:ext>
            </a:extLst>
          </p:cNvPr>
          <p:cNvSpPr>
            <a:spLocks noGrp="1"/>
          </p:cNvSpPr>
          <p:nvPr>
            <p:ph type="body" sz="quarter" idx="13"/>
          </p:nvPr>
        </p:nvSpPr>
        <p:spPr>
          <a:xfrm>
            <a:off x="452719" y="6382870"/>
            <a:ext cx="5263966" cy="228600"/>
          </a:xfrm>
        </p:spPr>
        <p:txBody>
          <a:bodyPr/>
          <a:lstStyle/>
          <a:p>
            <a:r>
              <a:rPr lang="en-US"/>
              <a:t>CASA Group Inc. Form 10-K, EDGAR, sec.gov </a:t>
            </a:r>
          </a:p>
        </p:txBody>
      </p:sp>
      <p:graphicFrame>
        <p:nvGraphicFramePr>
          <p:cNvPr id="13" name="Table 12">
            <a:extLst>
              <a:ext uri="{FF2B5EF4-FFF2-40B4-BE49-F238E27FC236}">
                <a16:creationId xmlns:a16="http://schemas.microsoft.com/office/drawing/2014/main" id="{13C12613-0DF0-4366-3877-239B7D6FA2F6}"/>
              </a:ext>
            </a:extLst>
          </p:cNvPr>
          <p:cNvGraphicFramePr>
            <a:graphicFrameLocks noGrp="1"/>
          </p:cNvGraphicFramePr>
          <p:nvPr/>
        </p:nvGraphicFramePr>
        <p:xfrm>
          <a:off x="542485" y="4383958"/>
          <a:ext cx="6588900" cy="1692268"/>
        </p:xfrm>
        <a:graphic>
          <a:graphicData uri="http://schemas.openxmlformats.org/drawingml/2006/table">
            <a:tbl>
              <a:tblPr bandRow="1">
                <a:tableStyleId>{5C22544A-7EE6-4342-B048-85BDC9FD1C3A}</a:tableStyleId>
              </a:tblPr>
              <a:tblGrid>
                <a:gridCol w="2102225">
                  <a:extLst>
                    <a:ext uri="{9D8B030D-6E8A-4147-A177-3AD203B41FA5}">
                      <a16:colId xmlns:a16="http://schemas.microsoft.com/office/drawing/2014/main" val="876877076"/>
                    </a:ext>
                  </a:extLst>
                </a:gridCol>
                <a:gridCol w="901863">
                  <a:extLst>
                    <a:ext uri="{9D8B030D-6E8A-4147-A177-3AD203B41FA5}">
                      <a16:colId xmlns:a16="http://schemas.microsoft.com/office/drawing/2014/main" val="600547117"/>
                    </a:ext>
                  </a:extLst>
                </a:gridCol>
                <a:gridCol w="912470">
                  <a:extLst>
                    <a:ext uri="{9D8B030D-6E8A-4147-A177-3AD203B41FA5}">
                      <a16:colId xmlns:a16="http://schemas.microsoft.com/office/drawing/2014/main" val="3492230492"/>
                    </a:ext>
                  </a:extLst>
                </a:gridCol>
                <a:gridCol w="901863">
                  <a:extLst>
                    <a:ext uri="{9D8B030D-6E8A-4147-A177-3AD203B41FA5}">
                      <a16:colId xmlns:a16="http://schemas.microsoft.com/office/drawing/2014/main" val="1225029051"/>
                    </a:ext>
                  </a:extLst>
                </a:gridCol>
                <a:gridCol w="911085">
                  <a:extLst>
                    <a:ext uri="{9D8B030D-6E8A-4147-A177-3AD203B41FA5}">
                      <a16:colId xmlns:a16="http://schemas.microsoft.com/office/drawing/2014/main" val="629443940"/>
                    </a:ext>
                  </a:extLst>
                </a:gridCol>
                <a:gridCol w="859394">
                  <a:extLst>
                    <a:ext uri="{9D8B030D-6E8A-4147-A177-3AD203B41FA5}">
                      <a16:colId xmlns:a16="http://schemas.microsoft.com/office/drawing/2014/main" val="1037612576"/>
                    </a:ext>
                  </a:extLst>
                </a:gridCol>
              </a:tblGrid>
              <a:tr h="345108">
                <a:tc gridSpan="5">
                  <a:txBody>
                    <a:bodyPr/>
                    <a:lstStyle/>
                    <a:p>
                      <a:pPr fontAlgn="ctr">
                        <a:buNone/>
                      </a:pPr>
                      <a:r>
                        <a:rPr lang="en-US" sz="900" b="1">
                          <a:solidFill>
                            <a:srgbClr val="FFFFFF"/>
                          </a:solidFill>
                          <a:effectLst/>
                          <a:latin typeface="Arial"/>
                        </a:rPr>
                        <a:t>Impact of Quality Degradation in Locations Distant from Production Hub </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F386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fontAlgn="b">
                        <a:buNone/>
                      </a:pPr>
                      <a:endParaRPr lang="en-US" sz="1100">
                        <a:effectLst/>
                        <a:latin typeface="Calibri" panose="020F0502020204030204" pitchFamily="34" charset="0"/>
                      </a:endParaRPr>
                    </a:p>
                  </a:txBody>
                  <a:tcPr marL="9525" marR="9525" marT="9525" anchor="b">
                    <a:lnL w="6350" cap="flat" cmpd="sng" algn="ctr">
                      <a:solidFill>
                        <a:srgbClr val="CCCCCC"/>
                      </a:solidFill>
                      <a:prstDash val="solid"/>
                      <a:round/>
                      <a:headEnd type="none" w="med" len="med"/>
                      <a:tailEnd type="none" w="med" len="med"/>
                    </a:lnL>
                    <a:lnR>
                      <a:noFill/>
                    </a:lnR>
                    <a:lnT>
                      <a:noFill/>
                    </a:lnT>
                    <a:lnB w="6350" cap="flat" cmpd="sng" algn="ctr">
                      <a:solidFill>
                        <a:srgbClr val="CCCCCC"/>
                      </a:solidFill>
                      <a:prstDash val="solid"/>
                      <a:round/>
                      <a:headEnd type="none" w="med" len="med"/>
                      <a:tailEnd type="none" w="med" len="med"/>
                    </a:lnB>
                    <a:solidFill>
                      <a:srgbClr val="16365C"/>
                    </a:solidFill>
                  </a:tcPr>
                </a:tc>
                <a:extLst>
                  <a:ext uri="{0D108BD9-81ED-4DB2-BD59-A6C34878D82A}">
                    <a16:rowId xmlns:a16="http://schemas.microsoft.com/office/drawing/2014/main" val="3642562481"/>
                  </a:ext>
                </a:extLst>
              </a:tr>
              <a:tr h="326155">
                <a:tc>
                  <a:txBody>
                    <a:bodyPr/>
                    <a:lstStyle/>
                    <a:p>
                      <a:pPr fontAlgn="ctr">
                        <a:buNone/>
                      </a:pPr>
                      <a:r>
                        <a:rPr lang="en-US" sz="800" b="1">
                          <a:solidFill>
                            <a:srgbClr val="FFFFFF"/>
                          </a:solidFill>
                          <a:effectLst/>
                          <a:latin typeface="Arial" panose="020B0604020202020204" pitchFamily="34" charset="0"/>
                        </a:rPr>
                        <a:t>Driver</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tc>
                  <a:txBody>
                    <a:bodyPr/>
                    <a:lstStyle/>
                    <a:p>
                      <a:pPr algn="ctr" fontAlgn="ctr">
                        <a:buNone/>
                      </a:pPr>
                      <a:r>
                        <a:rPr lang="en-US" sz="800" b="1">
                          <a:solidFill>
                            <a:srgbClr val="FFFFFF"/>
                          </a:solidFill>
                          <a:effectLst/>
                          <a:latin typeface="Arial" panose="020B0604020202020204" pitchFamily="34" charset="0"/>
                        </a:rPr>
                        <a:t>Year 1</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tc>
                  <a:txBody>
                    <a:bodyPr/>
                    <a:lstStyle/>
                    <a:p>
                      <a:pPr algn="ctr" fontAlgn="ctr">
                        <a:buNone/>
                      </a:pPr>
                      <a:r>
                        <a:rPr lang="en-US" sz="800" b="1">
                          <a:solidFill>
                            <a:srgbClr val="FFFFFF"/>
                          </a:solidFill>
                          <a:effectLst/>
                          <a:latin typeface="Arial" panose="020B0604020202020204" pitchFamily="34" charset="0"/>
                        </a:rPr>
                        <a:t>Year 2</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tc>
                  <a:txBody>
                    <a:bodyPr/>
                    <a:lstStyle/>
                    <a:p>
                      <a:pPr algn="ctr" fontAlgn="ctr">
                        <a:buNone/>
                      </a:pPr>
                      <a:r>
                        <a:rPr lang="en-US" sz="800" b="1">
                          <a:solidFill>
                            <a:srgbClr val="FFFFFF"/>
                          </a:solidFill>
                          <a:effectLst/>
                          <a:latin typeface="Arial" panose="020B0604020202020204" pitchFamily="34" charset="0"/>
                        </a:rPr>
                        <a:t>Year 3</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tc>
                  <a:txBody>
                    <a:bodyPr/>
                    <a:lstStyle/>
                    <a:p>
                      <a:pPr algn="ctr" fontAlgn="ctr">
                        <a:buNone/>
                      </a:pPr>
                      <a:r>
                        <a:rPr lang="en-US" sz="800" b="1">
                          <a:solidFill>
                            <a:srgbClr val="FFFFFF"/>
                          </a:solidFill>
                          <a:effectLst/>
                          <a:latin typeface="Arial" panose="020B0604020202020204" pitchFamily="34" charset="0"/>
                        </a:rPr>
                        <a:t>Year 4</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tc>
                  <a:txBody>
                    <a:bodyPr/>
                    <a:lstStyle/>
                    <a:p>
                      <a:pPr algn="ctr" fontAlgn="ctr">
                        <a:buNone/>
                      </a:pPr>
                      <a:r>
                        <a:rPr lang="en-US" sz="800" b="1">
                          <a:solidFill>
                            <a:srgbClr val="FFFFFF"/>
                          </a:solidFill>
                          <a:effectLst/>
                          <a:latin typeface="Arial" panose="020B0604020202020204" pitchFamily="34" charset="0"/>
                        </a:rPr>
                        <a:t>Year 5</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extLst>
                  <a:ext uri="{0D108BD9-81ED-4DB2-BD59-A6C34878D82A}">
                    <a16:rowId xmlns:a16="http://schemas.microsoft.com/office/drawing/2014/main" val="201571848"/>
                  </a:ext>
                </a:extLst>
              </a:tr>
              <a:tr h="340335">
                <a:tc>
                  <a:txBody>
                    <a:bodyPr/>
                    <a:lstStyle/>
                    <a:p>
                      <a:pPr fontAlgn="ctr">
                        <a:buNone/>
                      </a:pPr>
                      <a:r>
                        <a:rPr lang="en-US" sz="900">
                          <a:effectLst/>
                          <a:latin typeface="Arial"/>
                        </a:rPr>
                        <a:t>  Quality Retention </a:t>
                      </a:r>
                      <a:r>
                        <a:rPr lang="el-GR" sz="900">
                          <a:effectLst/>
                          <a:latin typeface="Arial"/>
                        </a:rPr>
                        <a:t>Δ </a:t>
                      </a:r>
                      <a:endParaRPr lang="en-US" sz="900">
                        <a:effectLst/>
                        <a:latin typeface="Arial"/>
                      </a:endParaRP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algn="r" fontAlgn="ctr">
                        <a:buNone/>
                      </a:pPr>
                      <a:r>
                        <a:rPr lang="en-US" sz="900">
                          <a:solidFill>
                            <a:srgbClr val="0000FF"/>
                          </a:solidFill>
                          <a:effectLst/>
                          <a:latin typeface="Arial" panose="020B0604020202020204" pitchFamily="34" charset="0"/>
                        </a:rPr>
                        <a:t>-1.5%</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-2.0%</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-2.5%</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-3.0%</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-3.5%</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extLst>
                  <a:ext uri="{0D108BD9-81ED-4DB2-BD59-A6C34878D82A}">
                    <a16:rowId xmlns:a16="http://schemas.microsoft.com/office/drawing/2014/main" val="2382265515"/>
                  </a:ext>
                </a:extLst>
              </a:tr>
              <a:tr h="340335">
                <a:tc>
                  <a:txBody>
                    <a:bodyPr/>
                    <a:lstStyle/>
                    <a:p>
                      <a:pPr fontAlgn="ctr">
                        <a:buNone/>
                      </a:pPr>
                      <a:r>
                        <a:rPr lang="en-US" sz="900">
                          <a:effectLst/>
                          <a:latin typeface="Arial"/>
                        </a:rPr>
                        <a:t>  Repeat Visit Rate </a:t>
                      </a:r>
                      <a:r>
                        <a:rPr lang="el-GR" sz="900">
                          <a:effectLst/>
                          <a:latin typeface="Arial"/>
                        </a:rPr>
                        <a:t>Δ </a:t>
                      </a:r>
                      <a:endParaRPr lang="en-US" sz="900">
                        <a:effectLst/>
                        <a:latin typeface="Arial"/>
                      </a:endParaRP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algn="r" fontAlgn="ctr">
                        <a:buNone/>
                      </a:pPr>
                      <a:r>
                        <a:rPr lang="en-US" sz="900">
                          <a:solidFill>
                            <a:srgbClr val="0000FF"/>
                          </a:solidFill>
                          <a:effectLst/>
                          <a:latin typeface="Arial" panose="020B0604020202020204" pitchFamily="34" charset="0"/>
                        </a:rPr>
                        <a:t>-1.2%</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-1.8%</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-2.1%</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-2.4%</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-2.8%</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extLst>
                  <a:ext uri="{0D108BD9-81ED-4DB2-BD59-A6C34878D82A}">
                    <a16:rowId xmlns:a16="http://schemas.microsoft.com/office/drawing/2014/main" val="3195281876"/>
                  </a:ext>
                </a:extLst>
              </a:tr>
              <a:tr h="340335">
                <a:tc>
                  <a:txBody>
                    <a:bodyPr/>
                    <a:lstStyle/>
                    <a:p>
                      <a:pPr fontAlgn="ctr">
                        <a:buNone/>
                      </a:pPr>
                      <a:r>
                        <a:rPr lang="en-US" sz="900">
                          <a:effectLst/>
                          <a:latin typeface="Arial" panose="020B0604020202020204" pitchFamily="34" charset="0"/>
                        </a:rPr>
                        <a:t>  SSS Drag from Quality Issues</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algn="r" fontAlgn="ctr">
                        <a:buNone/>
                      </a:pPr>
                      <a:r>
                        <a:rPr lang="en-US" sz="900">
                          <a:solidFill>
                            <a:srgbClr val="0000FF"/>
                          </a:solidFill>
                          <a:effectLst/>
                          <a:latin typeface="Arial" panose="020B0604020202020204" pitchFamily="34" charset="0"/>
                        </a:rPr>
                        <a:t>-0.3%</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-0.7%</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-1.2%</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-1.8%</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-2.4%</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extLst>
                  <a:ext uri="{0D108BD9-81ED-4DB2-BD59-A6C34878D82A}">
                    <a16:rowId xmlns:a16="http://schemas.microsoft.com/office/drawing/2014/main" val="689229285"/>
                  </a:ext>
                </a:extLst>
              </a:tr>
            </a:tbl>
          </a:graphicData>
        </a:graphic>
      </p:graphicFrame>
      <p:sp>
        <p:nvSpPr>
          <p:cNvPr id="15" name="Rectangle 14">
            <a:extLst>
              <a:ext uri="{FF2B5EF4-FFF2-40B4-BE49-F238E27FC236}">
                <a16:creationId xmlns:a16="http://schemas.microsoft.com/office/drawing/2014/main" id="{4A920176-AC3D-2708-53DA-4BB01F1D1483}"/>
              </a:ext>
            </a:extLst>
          </p:cNvPr>
          <p:cNvSpPr/>
          <p:nvPr/>
        </p:nvSpPr>
        <p:spPr>
          <a:xfrm>
            <a:off x="535846" y="3699163"/>
            <a:ext cx="6921328" cy="685800"/>
          </a:xfrm>
          <a:prstGeom prst="rect">
            <a:avLst/>
          </a:prstGeom>
          <a:solidFill>
            <a:srgbClr val="D8EC5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Calibri"/>
                <a:ea typeface="Calibri"/>
                <a:cs typeface="Calibri"/>
              </a:rPr>
              <a:t>Comparing Mid-Atlantic location to Texas—Distance correlated to store performance  </a:t>
            </a:r>
          </a:p>
        </p:txBody>
      </p:sp>
      <p:pic>
        <p:nvPicPr>
          <p:cNvPr id="16" name="Picture 15" descr="A map of the world with yellow circles&#10;&#10;AI-generated content may be incorrect.">
            <a:extLst>
              <a:ext uri="{FF2B5EF4-FFF2-40B4-BE49-F238E27FC236}">
                <a16:creationId xmlns:a16="http://schemas.microsoft.com/office/drawing/2014/main" id="{110C9290-CB46-9B0F-F8D8-0C68B65CA320}"/>
              </a:ext>
            </a:extLst>
          </p:cNvPr>
          <p:cNvPicPr>
            <a:picLocks noChangeAspect="1"/>
          </p:cNvPicPr>
          <p:nvPr/>
        </p:nvPicPr>
        <p:blipFill>
          <a:blip r:embed="rId6"/>
          <a:stretch>
            <a:fillRect/>
          </a:stretch>
        </p:blipFill>
        <p:spPr>
          <a:xfrm>
            <a:off x="7781397" y="3944215"/>
            <a:ext cx="3832514" cy="2142260"/>
          </a:xfrm>
          <a:prstGeom prst="rect">
            <a:avLst/>
          </a:prstGeom>
        </p:spPr>
      </p:pic>
    </p:spTree>
    <p:extLst>
      <p:ext uri="{BB962C8B-B14F-4D97-AF65-F5344CB8AC3E}">
        <p14:creationId xmlns:p14="http://schemas.microsoft.com/office/powerpoint/2010/main" val="1202543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64CC853-225F-5C6F-83CE-4D8E6C80247F}"/>
            </a:ext>
          </a:extLst>
        </p:cNvPr>
        <p:cNvGrpSpPr/>
        <p:nvPr/>
      </p:nvGrpSpPr>
      <p:grpSpPr>
        <a:xfrm>
          <a:off x="0" y="0"/>
          <a:ext cx="0" cy="0"/>
          <a:chOff x="0" y="0"/>
          <a:chExt cx="0" cy="0"/>
        </a:xfrm>
      </p:grpSpPr>
      <p:graphicFrame>
        <p:nvGraphicFramePr>
          <p:cNvPr id="45" name="think-cell data - do not delete" hidden="1">
            <a:extLst>
              <a:ext uri="{FF2B5EF4-FFF2-40B4-BE49-F238E27FC236}">
                <a16:creationId xmlns:a16="http://schemas.microsoft.com/office/drawing/2014/main" id="{10A41C88-FD38-A5D1-E89E-5BF09863DFBB}"/>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5" name="think-cell data - do not delete" hidden="1">
                        <a:extLst>
                          <a:ext uri="{FF2B5EF4-FFF2-40B4-BE49-F238E27FC236}">
                            <a16:creationId xmlns:a16="http://schemas.microsoft.com/office/drawing/2014/main" id="{10A41C88-FD38-A5D1-E89E-5BF09863DFB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5B9696FB-73FF-2540-353A-1FC3475A8469}"/>
              </a:ext>
            </a:extLst>
          </p:cNvPr>
          <p:cNvSpPr>
            <a:spLocks noGrp="1"/>
          </p:cNvSpPr>
          <p:nvPr>
            <p:ph type="body" sz="quarter" idx="13"/>
          </p:nvPr>
        </p:nvSpPr>
        <p:spPr/>
        <p:txBody>
          <a:bodyPr/>
          <a:lstStyle/>
          <a:p>
            <a:endParaRPr lang="en-US"/>
          </a:p>
        </p:txBody>
      </p:sp>
      <p:sp>
        <p:nvSpPr>
          <p:cNvPr id="8" name="Text Placeholder 1">
            <a:extLst>
              <a:ext uri="{FF2B5EF4-FFF2-40B4-BE49-F238E27FC236}">
                <a16:creationId xmlns:a16="http://schemas.microsoft.com/office/drawing/2014/main" id="{256BCF14-25FD-1BAE-45EA-ABCD48FE383F}"/>
              </a:ext>
            </a:extLst>
          </p:cNvPr>
          <p:cNvSpPr>
            <a:spLocks noGrp="1"/>
          </p:cNvSpPr>
          <p:nvPr>
            <p:ph type="body" sz="quarter" idx="11"/>
          </p:nvPr>
        </p:nvSpPr>
        <p:spPr>
          <a:xfrm>
            <a:off x="452719" y="228600"/>
            <a:ext cx="9384007" cy="228600"/>
          </a:xfrm>
          <a:solidFill>
            <a:schemeClr val="bg1"/>
          </a:solidFill>
        </p:spPr>
        <p:txBody>
          <a:bodyPr/>
          <a:lstStyle/>
          <a:p>
            <a:r>
              <a:rPr lang="en-US">
                <a:solidFill>
                  <a:schemeClr val="tx1"/>
                </a:solidFill>
              </a:rPr>
              <a:t>RECCOMENDATION</a:t>
            </a:r>
          </a:p>
        </p:txBody>
      </p:sp>
      <p:sp>
        <p:nvSpPr>
          <p:cNvPr id="9" name="Text Placeholder 2">
            <a:extLst>
              <a:ext uri="{FF2B5EF4-FFF2-40B4-BE49-F238E27FC236}">
                <a16:creationId xmlns:a16="http://schemas.microsoft.com/office/drawing/2014/main" id="{49CC61B2-CB90-2FD1-C5CC-BE072789F669}"/>
              </a:ext>
            </a:extLst>
          </p:cNvPr>
          <p:cNvSpPr>
            <a:spLocks noGrp="1"/>
          </p:cNvSpPr>
          <p:nvPr>
            <p:ph type="body" sz="quarter" idx="10"/>
          </p:nvPr>
        </p:nvSpPr>
        <p:spPr>
          <a:xfrm>
            <a:off x="452719" y="493059"/>
            <a:ext cx="9384008" cy="685800"/>
          </a:xfrm>
          <a:solidFill>
            <a:srgbClr val="F9D000"/>
          </a:solidFill>
        </p:spPr>
        <p:txBody>
          <a:bodyPr/>
          <a:lstStyle/>
          <a:p>
            <a:r>
              <a:rPr lang="en-US">
                <a:solidFill>
                  <a:schemeClr val="tx1"/>
                </a:solidFill>
              </a:rPr>
              <a:t>CAVA Hub will mitigate </a:t>
            </a:r>
          </a:p>
        </p:txBody>
      </p:sp>
      <p:sp>
        <p:nvSpPr>
          <p:cNvPr id="2" name="Rectangle 1">
            <a:extLst>
              <a:ext uri="{FF2B5EF4-FFF2-40B4-BE49-F238E27FC236}">
                <a16:creationId xmlns:a16="http://schemas.microsoft.com/office/drawing/2014/main" id="{CDBA4F93-25D5-2766-7A8B-4ECBD2714EED}"/>
              </a:ext>
            </a:extLst>
          </p:cNvPr>
          <p:cNvSpPr/>
          <p:nvPr/>
        </p:nvSpPr>
        <p:spPr>
          <a:xfrm>
            <a:off x="452719" y="1422606"/>
            <a:ext cx="3657600" cy="285980"/>
          </a:xfrm>
          <a:prstGeom prst="rect">
            <a:avLst/>
          </a:prstGeom>
          <a:solidFill>
            <a:srgbClr val="D8EC5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CAVA Hub </a:t>
            </a: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(Production &amp; Training)  </a:t>
            </a:r>
          </a:p>
        </p:txBody>
      </p:sp>
      <p:sp>
        <p:nvSpPr>
          <p:cNvPr id="3" name="Rectangle 2">
            <a:extLst>
              <a:ext uri="{FF2B5EF4-FFF2-40B4-BE49-F238E27FC236}">
                <a16:creationId xmlns:a16="http://schemas.microsoft.com/office/drawing/2014/main" id="{FE185464-30CD-1802-5E51-BE7DD2259DD5}"/>
              </a:ext>
            </a:extLst>
          </p:cNvPr>
          <p:cNvSpPr/>
          <p:nvPr/>
        </p:nvSpPr>
        <p:spPr>
          <a:xfrm>
            <a:off x="452718" y="1708586"/>
            <a:ext cx="3657599" cy="24964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p:txBody>
      </p:sp>
      <p:sp>
        <p:nvSpPr>
          <p:cNvPr id="5" name="Rectangle 4">
            <a:extLst>
              <a:ext uri="{FF2B5EF4-FFF2-40B4-BE49-F238E27FC236}">
                <a16:creationId xmlns:a16="http://schemas.microsoft.com/office/drawing/2014/main" id="{7674D717-5343-0709-4FD0-A4DB7EA67195}"/>
              </a:ext>
            </a:extLst>
          </p:cNvPr>
          <p:cNvSpPr/>
          <p:nvPr/>
        </p:nvSpPr>
        <p:spPr>
          <a:xfrm>
            <a:off x="4267201" y="1541655"/>
            <a:ext cx="3657600" cy="4630545"/>
          </a:xfrm>
          <a:prstGeom prst="rect">
            <a:avLst/>
          </a:prstGeom>
          <a:noFill/>
          <a:ln w="9525">
            <a:solidFill>
              <a:srgbClr val="7F7F7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4FD147AF-9B04-83AE-A1A4-0919042507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44400" y="2960370"/>
            <a:ext cx="2214263" cy="3321395"/>
          </a:xfrm>
          <a:prstGeom prst="rect">
            <a:avLst/>
          </a:prstGeom>
        </p:spPr>
      </p:pic>
      <p:sp>
        <p:nvSpPr>
          <p:cNvPr id="70" name="Text Placeholder 2">
            <a:extLst>
              <a:ext uri="{FF2B5EF4-FFF2-40B4-BE49-F238E27FC236}">
                <a16:creationId xmlns:a16="http://schemas.microsoft.com/office/drawing/2014/main" id="{FC9A46B0-D301-9D6A-4B1B-2AD55F65CC1C}"/>
              </a:ext>
            </a:extLst>
          </p:cNvPr>
          <p:cNvSpPr txBox="1">
            <a:spLocks/>
          </p:cNvSpPr>
          <p:nvPr/>
        </p:nvSpPr>
        <p:spPr>
          <a:xfrm>
            <a:off x="8097049" y="6063805"/>
            <a:ext cx="3660960" cy="874698"/>
          </a:xfrm>
          <a:prstGeom prst="rect">
            <a:avLst/>
          </a:prstGeom>
        </p:spPr>
        <p:txBody>
          <a:bodyPr lIns="0" tIns="0" rIns="0" bIns="0" anchor="ctr" anchorCtr="0"/>
          <a:lstStyle>
            <a:lvl1pPr marL="0" indent="0" algn="l" defTabSz="914400" rtl="0" eaLnBrk="1" latinLnBrk="0" hangingPunct="1">
              <a:lnSpc>
                <a:spcPts val="2400"/>
              </a:lnSpc>
              <a:spcBef>
                <a:spcPts val="1000"/>
              </a:spcBef>
              <a:buFont typeface="Arial" panose="020B0604020202020204" pitchFamily="34" charset="0"/>
              <a:buNone/>
              <a:defRPr sz="2400" kern="120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600">
              <a:solidFill>
                <a:schemeClr val="tx2"/>
              </a:solidFill>
            </a:endParaRPr>
          </a:p>
        </p:txBody>
      </p:sp>
      <p:sp>
        <p:nvSpPr>
          <p:cNvPr id="11" name="Rectangle 10">
            <a:extLst>
              <a:ext uri="{FF2B5EF4-FFF2-40B4-BE49-F238E27FC236}">
                <a16:creationId xmlns:a16="http://schemas.microsoft.com/office/drawing/2014/main" id="{2A656118-2F62-E70E-E82F-B24D1690EB78}"/>
              </a:ext>
            </a:extLst>
          </p:cNvPr>
          <p:cNvSpPr/>
          <p:nvPr/>
        </p:nvSpPr>
        <p:spPr>
          <a:xfrm>
            <a:off x="1288624" y="5715000"/>
            <a:ext cx="1985786"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CAVA Academy</a:t>
            </a:r>
          </a:p>
        </p:txBody>
      </p:sp>
      <p:sp>
        <p:nvSpPr>
          <p:cNvPr id="18" name="Arrow: Chevron 17">
            <a:extLst>
              <a:ext uri="{FF2B5EF4-FFF2-40B4-BE49-F238E27FC236}">
                <a16:creationId xmlns:a16="http://schemas.microsoft.com/office/drawing/2014/main" id="{6EA91A9D-3C36-3F63-39D5-1625603DD028}"/>
              </a:ext>
            </a:extLst>
          </p:cNvPr>
          <p:cNvSpPr/>
          <p:nvPr/>
        </p:nvSpPr>
        <p:spPr>
          <a:xfrm>
            <a:off x="4020110" y="2590800"/>
            <a:ext cx="484632" cy="970541"/>
          </a:xfrm>
          <a:prstGeom prst="chevron">
            <a:avLst/>
          </a:prstGeom>
          <a:solidFill>
            <a:srgbClr val="D8E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B1D51267-2DED-B700-2E13-FFA4AB6106C9}"/>
              </a:ext>
            </a:extLst>
          </p:cNvPr>
          <p:cNvSpPr/>
          <p:nvPr/>
        </p:nvSpPr>
        <p:spPr>
          <a:xfrm>
            <a:off x="8078321" y="1541655"/>
            <a:ext cx="3657600" cy="4630545"/>
          </a:xfrm>
          <a:prstGeom prst="rect">
            <a:avLst/>
          </a:prstGeom>
          <a:noFill/>
          <a:ln w="9525">
            <a:solidFill>
              <a:srgbClr val="7F7F7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C859599-9E70-7D77-91A3-BADDF6C726A6}"/>
              </a:ext>
            </a:extLst>
          </p:cNvPr>
          <p:cNvSpPr/>
          <p:nvPr/>
        </p:nvSpPr>
        <p:spPr>
          <a:xfrm>
            <a:off x="9142828" y="1398665"/>
            <a:ext cx="1528586"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OUTCOMES</a:t>
            </a:r>
          </a:p>
        </p:txBody>
      </p:sp>
      <p:sp>
        <p:nvSpPr>
          <p:cNvPr id="15" name="Arrow: Chevron 14">
            <a:extLst>
              <a:ext uri="{FF2B5EF4-FFF2-40B4-BE49-F238E27FC236}">
                <a16:creationId xmlns:a16="http://schemas.microsoft.com/office/drawing/2014/main" id="{D0792A02-E277-00DB-7FE4-80FC390F3824}"/>
              </a:ext>
            </a:extLst>
          </p:cNvPr>
          <p:cNvSpPr/>
          <p:nvPr/>
        </p:nvSpPr>
        <p:spPr>
          <a:xfrm>
            <a:off x="7760567" y="3553329"/>
            <a:ext cx="484632" cy="970541"/>
          </a:xfrm>
          <a:prstGeom prst="chevron">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77F2497D-F5AD-4601-6D8A-008637B2CE2B}"/>
              </a:ext>
            </a:extLst>
          </p:cNvPr>
          <p:cNvGrpSpPr/>
          <p:nvPr/>
        </p:nvGrpSpPr>
        <p:grpSpPr>
          <a:xfrm>
            <a:off x="1031962" y="1773871"/>
            <a:ext cx="2499110" cy="2197674"/>
            <a:chOff x="845618" y="1790294"/>
            <a:chExt cx="2945140" cy="2528210"/>
          </a:xfrm>
        </p:grpSpPr>
        <p:sp>
          <p:nvSpPr>
            <p:cNvPr id="22" name="Rectangle 21">
              <a:extLst>
                <a:ext uri="{FF2B5EF4-FFF2-40B4-BE49-F238E27FC236}">
                  <a16:creationId xmlns:a16="http://schemas.microsoft.com/office/drawing/2014/main" id="{77C7D4C1-FBC3-E3F5-5873-A5D00AEA6AF7}"/>
                </a:ext>
              </a:extLst>
            </p:cNvPr>
            <p:cNvSpPr/>
            <p:nvPr/>
          </p:nvSpPr>
          <p:spPr>
            <a:xfrm>
              <a:off x="845618" y="1790294"/>
              <a:ext cx="2945140" cy="2528210"/>
            </a:xfrm>
            <a:prstGeom prst="rect">
              <a:avLst/>
            </a:prstGeom>
            <a:solidFill>
              <a:srgbClr val="D8EC5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D9D5645-57AC-EC12-FC21-B659FC551790}"/>
                </a:ext>
              </a:extLst>
            </p:cNvPr>
            <p:cNvPicPr>
              <a:picLocks noChangeAspect="1"/>
            </p:cNvPicPr>
            <p:nvPr/>
          </p:nvPicPr>
          <p:blipFill>
            <a:blip r:embed="rId8"/>
            <a:srcRect b="19903"/>
            <a:stretch>
              <a:fillRect/>
            </a:stretch>
          </p:blipFill>
          <p:spPr>
            <a:xfrm>
              <a:off x="945518" y="1883358"/>
              <a:ext cx="2738406" cy="1146548"/>
            </a:xfrm>
            <a:prstGeom prst="rect">
              <a:avLst/>
            </a:prstGeom>
          </p:spPr>
        </p:pic>
        <p:pic>
          <p:nvPicPr>
            <p:cNvPr id="20" name="Picture 19" descr="A group of people in aprons in a kitchen&#10;&#10;AI-generated content may be incorrect.">
              <a:extLst>
                <a:ext uri="{FF2B5EF4-FFF2-40B4-BE49-F238E27FC236}">
                  <a16:creationId xmlns:a16="http://schemas.microsoft.com/office/drawing/2014/main" id="{E888F14A-C90F-B61A-6749-E81BAE2F814E}"/>
                </a:ext>
              </a:extLst>
            </p:cNvPr>
            <p:cNvPicPr>
              <a:picLocks noChangeAspect="1"/>
            </p:cNvPicPr>
            <p:nvPr/>
          </p:nvPicPr>
          <p:blipFill>
            <a:blip r:embed="rId9">
              <a:extLst>
                <a:ext uri="{28A0092B-C50C-407E-A947-70E740481C1C}">
                  <a14:useLocalDpi xmlns:a14="http://schemas.microsoft.com/office/drawing/2010/main" val="0"/>
                </a:ext>
              </a:extLst>
            </a:blip>
            <a:srcRect l="-1224" t="21282" r="1224" b="1581"/>
            <a:stretch>
              <a:fillRect/>
            </a:stretch>
          </p:blipFill>
          <p:spPr>
            <a:xfrm>
              <a:off x="893122" y="3032388"/>
              <a:ext cx="2790802" cy="1146548"/>
            </a:xfrm>
            <a:prstGeom prst="rect">
              <a:avLst/>
            </a:prstGeom>
          </p:spPr>
        </p:pic>
      </p:grpSp>
      <p:sp>
        <p:nvSpPr>
          <p:cNvPr id="26" name="Rectangle 25">
            <a:extLst>
              <a:ext uri="{FF2B5EF4-FFF2-40B4-BE49-F238E27FC236}">
                <a16:creationId xmlns:a16="http://schemas.microsoft.com/office/drawing/2014/main" id="{14CB2361-1BF6-5271-EE31-27D00A553536}"/>
              </a:ext>
            </a:extLst>
          </p:cNvPr>
          <p:cNvSpPr/>
          <p:nvPr/>
        </p:nvSpPr>
        <p:spPr>
          <a:xfrm>
            <a:off x="452719" y="4366873"/>
            <a:ext cx="3657600" cy="285980"/>
          </a:xfrm>
          <a:prstGeom prst="rect">
            <a:avLst/>
          </a:prstGeom>
          <a:solidFill>
            <a:srgbClr val="D9C6A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CAVA Passport </a:t>
            </a: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(Consumer Education) </a:t>
            </a:r>
          </a:p>
        </p:txBody>
      </p:sp>
      <p:sp>
        <p:nvSpPr>
          <p:cNvPr id="27" name="Rectangle 26">
            <a:extLst>
              <a:ext uri="{FF2B5EF4-FFF2-40B4-BE49-F238E27FC236}">
                <a16:creationId xmlns:a16="http://schemas.microsoft.com/office/drawing/2014/main" id="{7D31A34D-FD78-20A1-BA65-A8F4C0ED2099}"/>
              </a:ext>
            </a:extLst>
          </p:cNvPr>
          <p:cNvSpPr/>
          <p:nvPr/>
        </p:nvSpPr>
        <p:spPr>
          <a:xfrm>
            <a:off x="437353" y="4641045"/>
            <a:ext cx="3657599" cy="156171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p:txBody>
      </p:sp>
      <p:sp>
        <p:nvSpPr>
          <p:cNvPr id="28" name="Rectangle 27">
            <a:extLst>
              <a:ext uri="{FF2B5EF4-FFF2-40B4-BE49-F238E27FC236}">
                <a16:creationId xmlns:a16="http://schemas.microsoft.com/office/drawing/2014/main" id="{5CEF86FB-7628-BEB0-1D54-7C14B2AE98F8}"/>
              </a:ext>
            </a:extLst>
          </p:cNvPr>
          <p:cNvSpPr/>
          <p:nvPr/>
        </p:nvSpPr>
        <p:spPr>
          <a:xfrm>
            <a:off x="692286" y="7107895"/>
            <a:ext cx="3098472" cy="47547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Central Production &amp; Training Academy </a:t>
            </a:r>
          </a:p>
        </p:txBody>
      </p:sp>
      <p:sp>
        <p:nvSpPr>
          <p:cNvPr id="30" name="Rectangle 29">
            <a:extLst>
              <a:ext uri="{FF2B5EF4-FFF2-40B4-BE49-F238E27FC236}">
                <a16:creationId xmlns:a16="http://schemas.microsoft.com/office/drawing/2014/main" id="{A3E5896B-CCDF-A903-47AB-B6BC92DF26C0}"/>
              </a:ext>
            </a:extLst>
          </p:cNvPr>
          <p:cNvSpPr/>
          <p:nvPr/>
        </p:nvSpPr>
        <p:spPr>
          <a:xfrm>
            <a:off x="1329587" y="4771461"/>
            <a:ext cx="2082044" cy="1149151"/>
          </a:xfrm>
          <a:prstGeom prst="rect">
            <a:avLst/>
          </a:prstGeom>
          <a:solidFill>
            <a:srgbClr val="D9C6A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3" name="Arrow: Chevron 17">
            <a:extLst>
              <a:ext uri="{FF2B5EF4-FFF2-40B4-BE49-F238E27FC236}">
                <a16:creationId xmlns:a16="http://schemas.microsoft.com/office/drawing/2014/main" id="{27BEDAE7-182E-3CFD-F4E7-73BB78B24A87}"/>
              </a:ext>
            </a:extLst>
          </p:cNvPr>
          <p:cNvSpPr/>
          <p:nvPr/>
        </p:nvSpPr>
        <p:spPr>
          <a:xfrm>
            <a:off x="4020110" y="4869766"/>
            <a:ext cx="484632" cy="970541"/>
          </a:xfrm>
          <a:prstGeom prst="chevron">
            <a:avLst/>
          </a:prstGeom>
          <a:solidFill>
            <a:srgbClr val="D9C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5" name="Picture 34" descr="A passport with a map and markers&#10;&#10;AI-generated content may be incorrect.">
            <a:extLst>
              <a:ext uri="{FF2B5EF4-FFF2-40B4-BE49-F238E27FC236}">
                <a16:creationId xmlns:a16="http://schemas.microsoft.com/office/drawing/2014/main" id="{AFCCC44F-9AE1-72C4-BC46-C95A6EA5C4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6732" y="4736297"/>
            <a:ext cx="2323685" cy="1309755"/>
          </a:xfrm>
          <a:prstGeom prst="rect">
            <a:avLst/>
          </a:prstGeom>
        </p:spPr>
      </p:pic>
      <p:sp>
        <p:nvSpPr>
          <p:cNvPr id="36" name="Text Placeholder 1">
            <a:extLst>
              <a:ext uri="{FF2B5EF4-FFF2-40B4-BE49-F238E27FC236}">
                <a16:creationId xmlns:a16="http://schemas.microsoft.com/office/drawing/2014/main" id="{BFD6BC8B-07DD-BA60-E7D8-DB7FA5E197EE}"/>
              </a:ext>
            </a:extLst>
          </p:cNvPr>
          <p:cNvSpPr txBox="1">
            <a:spLocks/>
          </p:cNvSpPr>
          <p:nvPr/>
        </p:nvSpPr>
        <p:spPr>
          <a:xfrm>
            <a:off x="465962" y="4419600"/>
            <a:ext cx="1513651" cy="228600"/>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tx1"/>
                </a:solidFill>
              </a:rPr>
              <a:t>Mexican/Tex-Mex</a:t>
            </a:r>
          </a:p>
        </p:txBody>
      </p:sp>
      <p:cxnSp>
        <p:nvCxnSpPr>
          <p:cNvPr id="37" name="Straight Connector 36">
            <a:extLst>
              <a:ext uri="{FF2B5EF4-FFF2-40B4-BE49-F238E27FC236}">
                <a16:creationId xmlns:a16="http://schemas.microsoft.com/office/drawing/2014/main" id="{41C14BD5-8F4E-B47A-DC68-889A469E739A}"/>
              </a:ext>
            </a:extLst>
          </p:cNvPr>
          <p:cNvCxnSpPr>
            <a:cxnSpLocks/>
          </p:cNvCxnSpPr>
          <p:nvPr/>
        </p:nvCxnSpPr>
        <p:spPr>
          <a:xfrm>
            <a:off x="469323" y="4648200"/>
            <a:ext cx="1512261" cy="0"/>
          </a:xfrm>
          <a:prstGeom prst="line">
            <a:avLst/>
          </a:prstGeom>
          <a:ln>
            <a:solidFill>
              <a:srgbClr val="D8EC5D"/>
            </a:solidFill>
          </a:ln>
        </p:spPr>
        <p:style>
          <a:lnRef idx="2">
            <a:schemeClr val="accent1"/>
          </a:lnRef>
          <a:fillRef idx="0">
            <a:schemeClr val="accent1"/>
          </a:fillRef>
          <a:effectRef idx="1">
            <a:schemeClr val="accent1"/>
          </a:effectRef>
          <a:fontRef idx="minor">
            <a:schemeClr val="tx1"/>
          </a:fontRef>
        </p:style>
      </p:cxnSp>
      <p:sp>
        <p:nvSpPr>
          <p:cNvPr id="38" name="Text Placeholder 1">
            <a:extLst>
              <a:ext uri="{FF2B5EF4-FFF2-40B4-BE49-F238E27FC236}">
                <a16:creationId xmlns:a16="http://schemas.microsoft.com/office/drawing/2014/main" id="{D535E844-4FB1-454B-17D8-192DEEC5C80C}"/>
              </a:ext>
            </a:extLst>
          </p:cNvPr>
          <p:cNvSpPr txBox="1">
            <a:spLocks/>
          </p:cNvSpPr>
          <p:nvPr/>
        </p:nvSpPr>
        <p:spPr>
          <a:xfrm>
            <a:off x="618362" y="4572000"/>
            <a:ext cx="1513651" cy="228600"/>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tx1"/>
                </a:solidFill>
              </a:rPr>
              <a:t>Mexican/Tex-Mex</a:t>
            </a:r>
          </a:p>
        </p:txBody>
      </p:sp>
      <p:cxnSp>
        <p:nvCxnSpPr>
          <p:cNvPr id="39" name="Straight Connector 38">
            <a:extLst>
              <a:ext uri="{FF2B5EF4-FFF2-40B4-BE49-F238E27FC236}">
                <a16:creationId xmlns:a16="http://schemas.microsoft.com/office/drawing/2014/main" id="{6F6C8E5D-30AD-21E7-B850-ACE045DA37C7}"/>
              </a:ext>
            </a:extLst>
          </p:cNvPr>
          <p:cNvCxnSpPr>
            <a:cxnSpLocks/>
          </p:cNvCxnSpPr>
          <p:nvPr/>
        </p:nvCxnSpPr>
        <p:spPr>
          <a:xfrm>
            <a:off x="621723" y="4800600"/>
            <a:ext cx="1512261" cy="0"/>
          </a:xfrm>
          <a:prstGeom prst="line">
            <a:avLst/>
          </a:prstGeom>
          <a:ln>
            <a:solidFill>
              <a:srgbClr val="D8EC5D"/>
            </a:solidFill>
          </a:ln>
        </p:spPr>
        <p:style>
          <a:lnRef idx="2">
            <a:schemeClr val="accent1"/>
          </a:lnRef>
          <a:fillRef idx="0">
            <a:schemeClr val="accent1"/>
          </a:fillRef>
          <a:effectRef idx="1">
            <a:schemeClr val="accent1"/>
          </a:effectRef>
          <a:fontRef idx="minor">
            <a:schemeClr val="tx1"/>
          </a:fontRef>
        </p:style>
      </p:cxnSp>
      <p:sp>
        <p:nvSpPr>
          <p:cNvPr id="40" name="Text Placeholder 1">
            <a:extLst>
              <a:ext uri="{FF2B5EF4-FFF2-40B4-BE49-F238E27FC236}">
                <a16:creationId xmlns:a16="http://schemas.microsoft.com/office/drawing/2014/main" id="{F811356F-D681-67CF-6579-0EFA017BE2C8}"/>
              </a:ext>
            </a:extLst>
          </p:cNvPr>
          <p:cNvSpPr txBox="1">
            <a:spLocks/>
          </p:cNvSpPr>
          <p:nvPr/>
        </p:nvSpPr>
        <p:spPr>
          <a:xfrm>
            <a:off x="770762" y="4724400"/>
            <a:ext cx="1513651" cy="228600"/>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tx1"/>
                </a:solidFill>
              </a:rPr>
              <a:t>Mexican/Tex-Mex</a:t>
            </a:r>
          </a:p>
        </p:txBody>
      </p:sp>
      <p:cxnSp>
        <p:nvCxnSpPr>
          <p:cNvPr id="41" name="Straight Connector 40">
            <a:extLst>
              <a:ext uri="{FF2B5EF4-FFF2-40B4-BE49-F238E27FC236}">
                <a16:creationId xmlns:a16="http://schemas.microsoft.com/office/drawing/2014/main" id="{DCF73729-FA75-938E-358B-46A6854E52E5}"/>
              </a:ext>
            </a:extLst>
          </p:cNvPr>
          <p:cNvCxnSpPr>
            <a:cxnSpLocks/>
          </p:cNvCxnSpPr>
          <p:nvPr/>
        </p:nvCxnSpPr>
        <p:spPr>
          <a:xfrm>
            <a:off x="573456" y="5920612"/>
            <a:ext cx="1512261" cy="0"/>
          </a:xfrm>
          <a:prstGeom prst="line">
            <a:avLst/>
          </a:prstGeom>
          <a:ln>
            <a:solidFill>
              <a:srgbClr val="D8EC5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7463195"/>
      </p:ext>
    </p:extLst>
  </p:cSld>
  <p:clrMapOvr>
    <a:masterClrMapping/>
  </p:clrMapOvr>
  <p:extLst>
    <p:ext uri="{6950BFC3-D8DA-4A85-94F7-54DA5524770B}">
      <p188:commentRel xmlns:p188="http://schemas.microsoft.com/office/powerpoint/2018/8/main" r:id="rId4"/>
    </p:ext>
  </p:extLs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F164E3A-A0EB-DA5D-80CA-25D2EAD856C2}"/>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47B51BA6-6976-11C0-2606-E3F006FD1555}"/>
              </a:ext>
            </a:extLst>
          </p:cNvPr>
          <p:cNvGraphicFramePr>
            <a:graphicFrameLocks/>
          </p:cNvGraphicFramePr>
          <p:nvPr>
            <p:custDataLst>
              <p:tags r:id="rId1"/>
            </p:custDataLst>
            <p:extLst>
              <p:ext uri="{D42A27DB-BD31-4B8C-83A1-F6EECF244321}">
                <p14:modId xmlns:p14="http://schemas.microsoft.com/office/powerpoint/2010/main" val="32640817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05" imgH="405" progId="TCLayout.ActiveDocument.1">
                  <p:embed/>
                </p:oleObj>
              </mc:Choice>
              <mc:Fallback>
                <p:oleObj name="think-cell Slide" r:id="rId9" imgW="405" imgH="405" progId="TCLayout.ActiveDocument.1">
                  <p:embed/>
                  <p:pic>
                    <p:nvPicPr>
                      <p:cNvPr id="12" name="think-cell data - do not delete" hidden="1">
                        <a:extLst>
                          <a:ext uri="{FF2B5EF4-FFF2-40B4-BE49-F238E27FC236}">
                            <a16:creationId xmlns:a16="http://schemas.microsoft.com/office/drawing/2014/main" id="{47B51BA6-6976-11C0-2606-E3F006FD1555}"/>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6BF179AC-8AC3-7D5F-15FA-58D0CE499032}"/>
              </a:ext>
            </a:extLst>
          </p:cNvPr>
          <p:cNvSpPr>
            <a:spLocks noGrp="1"/>
          </p:cNvSpPr>
          <p:nvPr>
            <p:ph type="body" sz="quarter" idx="11"/>
          </p:nvPr>
        </p:nvSpPr>
        <p:spPr>
          <a:solidFill>
            <a:schemeClr val="bg1"/>
          </a:solidFill>
        </p:spPr>
        <p:txBody>
          <a:bodyPr/>
          <a:lstStyle/>
          <a:p>
            <a:r>
              <a:rPr lang="en-US">
                <a:solidFill>
                  <a:schemeClr val="tx1"/>
                </a:solidFill>
              </a:rPr>
              <a:t>MARKET &amp; CONSUMER ANALYSIS</a:t>
            </a:r>
          </a:p>
        </p:txBody>
      </p:sp>
      <p:sp>
        <p:nvSpPr>
          <p:cNvPr id="3" name="Text Placeholder 2">
            <a:extLst>
              <a:ext uri="{FF2B5EF4-FFF2-40B4-BE49-F238E27FC236}">
                <a16:creationId xmlns:a16="http://schemas.microsoft.com/office/drawing/2014/main" id="{C697D554-6C21-30B3-E205-42B9DA10B638}"/>
              </a:ext>
            </a:extLst>
          </p:cNvPr>
          <p:cNvSpPr>
            <a:spLocks noGrp="1"/>
          </p:cNvSpPr>
          <p:nvPr>
            <p:ph type="body" sz="quarter" idx="10"/>
          </p:nvPr>
        </p:nvSpPr>
        <p:spPr>
          <a:solidFill>
            <a:srgbClr val="F9D000"/>
          </a:solidFill>
        </p:spPr>
        <p:txBody>
          <a:bodyPr/>
          <a:lstStyle/>
          <a:p>
            <a:r>
              <a:rPr lang="en-US">
                <a:solidFill>
                  <a:schemeClr val="tx1"/>
                </a:solidFill>
              </a:rPr>
              <a:t>Mediterranean is the last unowned category in a growing $200B market</a:t>
            </a:r>
          </a:p>
        </p:txBody>
      </p:sp>
      <p:sp>
        <p:nvSpPr>
          <p:cNvPr id="4" name="Text Placeholder 3">
            <a:extLst>
              <a:ext uri="{FF2B5EF4-FFF2-40B4-BE49-F238E27FC236}">
                <a16:creationId xmlns:a16="http://schemas.microsoft.com/office/drawing/2014/main" id="{B830B7FE-2CFF-8F83-1AE4-B164D946D9F5}"/>
              </a:ext>
            </a:extLst>
          </p:cNvPr>
          <p:cNvSpPr>
            <a:spLocks noGrp="1"/>
          </p:cNvSpPr>
          <p:nvPr>
            <p:ph type="body" sz="quarter" idx="13"/>
          </p:nvPr>
        </p:nvSpPr>
        <p:spPr/>
        <p:txBody>
          <a:bodyPr/>
          <a:lstStyle/>
          <a:p>
            <a:r>
              <a:rPr lang="en-US"/>
              <a:t>Internal analysis, Straits Research 2025, US News </a:t>
            </a:r>
          </a:p>
        </p:txBody>
      </p:sp>
      <p:sp>
        <p:nvSpPr>
          <p:cNvPr id="5" name="Slide Number Placeholder 4">
            <a:extLst>
              <a:ext uri="{FF2B5EF4-FFF2-40B4-BE49-F238E27FC236}">
                <a16:creationId xmlns:a16="http://schemas.microsoft.com/office/drawing/2014/main" id="{4547C941-85A5-73C4-9392-EADC9FE30051}"/>
              </a:ext>
            </a:extLst>
          </p:cNvPr>
          <p:cNvSpPr>
            <a:spLocks noGrp="1"/>
          </p:cNvSpPr>
          <p:nvPr>
            <p:ph type="sldNum" sz="quarter" idx="12"/>
          </p:nvPr>
        </p:nvSpPr>
        <p:spPr/>
        <p:txBody>
          <a:bodyPr/>
          <a:lstStyle/>
          <a:p>
            <a:fld id="{330EA680-D336-4FF7-8B7A-9848BB0A1C32}" type="slidenum">
              <a:rPr lang="en-US" smtClean="0"/>
              <a:pPr/>
              <a:t>27</a:t>
            </a:fld>
            <a:endParaRPr lang="en-US"/>
          </a:p>
        </p:txBody>
      </p:sp>
      <p:sp>
        <p:nvSpPr>
          <p:cNvPr id="197" name="Rectangle 196">
            <a:extLst>
              <a:ext uri="{FF2B5EF4-FFF2-40B4-BE49-F238E27FC236}">
                <a16:creationId xmlns:a16="http://schemas.microsoft.com/office/drawing/2014/main" id="{134D80F7-FCF9-824F-CCE6-C3EAE9751240}"/>
              </a:ext>
            </a:extLst>
          </p:cNvPr>
          <p:cNvSpPr/>
          <p:nvPr/>
        </p:nvSpPr>
        <p:spPr>
          <a:xfrm>
            <a:off x="6703258" y="3048000"/>
            <a:ext cx="2440742" cy="4673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Calories/dollar Value</a:t>
            </a:r>
          </a:p>
        </p:txBody>
      </p:sp>
      <p:sp>
        <p:nvSpPr>
          <p:cNvPr id="212" name="Oval 211">
            <a:extLst>
              <a:ext uri="{FF2B5EF4-FFF2-40B4-BE49-F238E27FC236}">
                <a16:creationId xmlns:a16="http://schemas.microsoft.com/office/drawing/2014/main" id="{81D799FF-3B12-A62F-D756-0ABAD815E0A0}"/>
              </a:ext>
            </a:extLst>
          </p:cNvPr>
          <p:cNvSpPr/>
          <p:nvPr>
            <p:custDataLst>
              <p:tags r:id="rId2"/>
            </p:custDataLst>
          </p:nvPr>
        </p:nvSpPr>
        <p:spPr>
          <a:xfrm>
            <a:off x="6086475" y="4273550"/>
            <a:ext cx="457200" cy="457200"/>
          </a:xfrm>
          <a:prstGeom prst="ellipse">
            <a:avLst/>
          </a:prstGeom>
          <a:solidFill>
            <a:srgbClr val="F9D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 name="Pic">
            <a:extLst>
              <a:ext uri="{FF2B5EF4-FFF2-40B4-BE49-F238E27FC236}">
                <a16:creationId xmlns:a16="http://schemas.microsoft.com/office/drawing/2014/main" id="{F1004F52-F6B8-0C01-70B9-879FADF82357}"/>
              </a:ext>
            </a:extLst>
          </p:cNvPr>
          <p:cNvPicPr>
            <a:picLocks/>
          </p:cNvPicPr>
          <p:nvPr>
            <p:custDataLst>
              <p:tags r:id="rId3"/>
            </p:custDataLst>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 uri="{6F801314-5768-4EAC-8CED-0F2297F94238}"/>
            </a:extLst>
          </a:blip>
          <a:stretch>
            <a:fillRect/>
          </a:stretch>
        </p:blipFill>
        <p:spPr bwMode="auto">
          <a:xfrm>
            <a:off x="6188075" y="4357688"/>
            <a:ext cx="254000" cy="254000"/>
          </a:xfrm>
          <a:prstGeom prst="rect">
            <a:avLst/>
          </a:prstGeom>
          <a:noFill/>
          <a:ln>
            <a:noFill/>
          </a:ln>
          <a:effectLst/>
        </p:spPr>
      </p:pic>
      <p:sp>
        <p:nvSpPr>
          <p:cNvPr id="214" name="Oval 213">
            <a:extLst>
              <a:ext uri="{FF2B5EF4-FFF2-40B4-BE49-F238E27FC236}">
                <a16:creationId xmlns:a16="http://schemas.microsoft.com/office/drawing/2014/main" id="{2085579C-5F84-B581-19DE-EB7BF9F30315}"/>
              </a:ext>
            </a:extLst>
          </p:cNvPr>
          <p:cNvSpPr/>
          <p:nvPr>
            <p:custDataLst>
              <p:tags r:id="rId4"/>
            </p:custDataLst>
          </p:nvPr>
        </p:nvSpPr>
        <p:spPr>
          <a:xfrm>
            <a:off x="6072188" y="3041650"/>
            <a:ext cx="457200" cy="457200"/>
          </a:xfrm>
          <a:prstGeom prst="ellipse">
            <a:avLst/>
          </a:prstGeom>
          <a:solidFill>
            <a:srgbClr val="F9D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 name="Pic">
            <a:extLst>
              <a:ext uri="{FF2B5EF4-FFF2-40B4-BE49-F238E27FC236}">
                <a16:creationId xmlns:a16="http://schemas.microsoft.com/office/drawing/2014/main" id="{99457C14-328B-2F9A-9B55-AD1652440FB4}"/>
              </a:ext>
            </a:extLst>
          </p:cNvPr>
          <p:cNvPicPr>
            <a:picLocks/>
          </p:cNvPicPr>
          <p:nvPr>
            <p:custDataLst>
              <p:tags r:id="rId5"/>
            </p:custDataLst>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 uri="{6F801314-5768-4EAC-8CED-0F2297F94238}"/>
            </a:extLst>
          </a:blip>
          <a:stretch>
            <a:fillRect/>
          </a:stretch>
        </p:blipFill>
        <p:spPr bwMode="auto">
          <a:xfrm>
            <a:off x="6162675" y="3130550"/>
            <a:ext cx="260350" cy="260350"/>
          </a:xfrm>
          <a:prstGeom prst="rect">
            <a:avLst/>
          </a:prstGeom>
          <a:noFill/>
          <a:ln>
            <a:noFill/>
          </a:ln>
          <a:effectLst/>
        </p:spPr>
      </p:pic>
      <p:sp>
        <p:nvSpPr>
          <p:cNvPr id="217" name="Oval 216">
            <a:extLst>
              <a:ext uri="{FF2B5EF4-FFF2-40B4-BE49-F238E27FC236}">
                <a16:creationId xmlns:a16="http://schemas.microsoft.com/office/drawing/2014/main" id="{0145E82B-3CBB-E4DF-49E4-3F5B59043941}"/>
              </a:ext>
            </a:extLst>
          </p:cNvPr>
          <p:cNvSpPr/>
          <p:nvPr>
            <p:custDataLst>
              <p:tags r:id="rId6"/>
            </p:custDataLst>
          </p:nvPr>
        </p:nvSpPr>
        <p:spPr>
          <a:xfrm>
            <a:off x="6072188" y="3665538"/>
            <a:ext cx="457200" cy="457200"/>
          </a:xfrm>
          <a:prstGeom prst="ellipse">
            <a:avLst/>
          </a:prstGeom>
          <a:solidFill>
            <a:srgbClr val="F9D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7" name="Pic">
            <a:extLst>
              <a:ext uri="{FF2B5EF4-FFF2-40B4-BE49-F238E27FC236}">
                <a16:creationId xmlns:a16="http://schemas.microsoft.com/office/drawing/2014/main" id="{F449566A-7B3F-602F-AF38-9A0FBA1F536A}"/>
              </a:ext>
            </a:extLst>
          </p:cNvPr>
          <p:cNvPicPr>
            <a:picLocks/>
          </p:cNvPicPr>
          <p:nvPr>
            <p:custDataLst>
              <p:tags r:id="rId7"/>
            </p:custDataLst>
          </p:nvPr>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 uri="{6F801314-5768-4EAC-8CED-0F2297F94238}"/>
            </a:extLst>
          </a:blip>
          <a:stretch>
            <a:fillRect/>
          </a:stretch>
        </p:blipFill>
        <p:spPr bwMode="auto">
          <a:xfrm>
            <a:off x="6149975" y="3733800"/>
            <a:ext cx="311150" cy="311150"/>
          </a:xfrm>
          <a:prstGeom prst="rect">
            <a:avLst/>
          </a:prstGeom>
          <a:noFill/>
          <a:ln>
            <a:noFill/>
          </a:ln>
          <a:effectLst/>
        </p:spPr>
      </p:pic>
      <p:sp>
        <p:nvSpPr>
          <p:cNvPr id="243" name="Rectangle 242">
            <a:extLst>
              <a:ext uri="{FF2B5EF4-FFF2-40B4-BE49-F238E27FC236}">
                <a16:creationId xmlns:a16="http://schemas.microsoft.com/office/drawing/2014/main" id="{688BA59B-3954-4855-233E-E8D60D67F3E5}"/>
              </a:ext>
            </a:extLst>
          </p:cNvPr>
          <p:cNvSpPr/>
          <p:nvPr/>
        </p:nvSpPr>
        <p:spPr>
          <a:xfrm>
            <a:off x="5739567" y="1620838"/>
            <a:ext cx="5992058" cy="3408362"/>
          </a:xfrm>
          <a:prstGeom prst="rect">
            <a:avLst/>
          </a:prstGeom>
          <a:noFill/>
          <a:ln w="9525">
            <a:solidFill>
              <a:srgbClr val="7F7F7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 name="Picture 6">
            <a:extLst>
              <a:ext uri="{FF2B5EF4-FFF2-40B4-BE49-F238E27FC236}">
                <a16:creationId xmlns:a16="http://schemas.microsoft.com/office/drawing/2014/main" id="{C3B655B1-4D44-08DA-5742-C839C58B6A4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flipV="1">
            <a:off x="5739567" y="1607722"/>
            <a:ext cx="5992054" cy="155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 name="Rectangle 245">
            <a:extLst>
              <a:ext uri="{FF2B5EF4-FFF2-40B4-BE49-F238E27FC236}">
                <a16:creationId xmlns:a16="http://schemas.microsoft.com/office/drawing/2014/main" id="{6D2BADB5-3929-18A5-38DA-F0155943C2AA}"/>
              </a:ext>
            </a:extLst>
          </p:cNvPr>
          <p:cNvSpPr/>
          <p:nvPr/>
        </p:nvSpPr>
        <p:spPr>
          <a:xfrm>
            <a:off x="6324600" y="2228620"/>
            <a:ext cx="4867275" cy="285980"/>
          </a:xfrm>
          <a:prstGeom prst="rect">
            <a:avLst/>
          </a:prstGeom>
          <a:no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a:solidFill>
                  <a:schemeClr val="tx1"/>
                </a:solidFill>
              </a:rPr>
              <a:t>Mediterranean diet ranked #1 best diet rankings for 7 consecutive years (US News)</a:t>
            </a:r>
            <a:endParaRPr lang="en-US" sz="1400" i="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48" name="Rectangle 247">
            <a:extLst>
              <a:ext uri="{FF2B5EF4-FFF2-40B4-BE49-F238E27FC236}">
                <a16:creationId xmlns:a16="http://schemas.microsoft.com/office/drawing/2014/main" id="{0A6C09AD-B998-36BF-217E-986CCB2517E1}"/>
              </a:ext>
            </a:extLst>
          </p:cNvPr>
          <p:cNvSpPr/>
          <p:nvPr/>
        </p:nvSpPr>
        <p:spPr>
          <a:xfrm>
            <a:off x="6756588" y="1510132"/>
            <a:ext cx="3958013"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Consumers Love Mediterranean &amp; Its Qualities  </a:t>
            </a:r>
          </a:p>
        </p:txBody>
      </p:sp>
      <p:sp>
        <p:nvSpPr>
          <p:cNvPr id="249" name="Rectangle 248">
            <a:extLst>
              <a:ext uri="{FF2B5EF4-FFF2-40B4-BE49-F238E27FC236}">
                <a16:creationId xmlns:a16="http://schemas.microsoft.com/office/drawing/2014/main" id="{928283C6-5C23-CDA7-74C0-21A7F7BA9FC4}"/>
              </a:ext>
            </a:extLst>
          </p:cNvPr>
          <p:cNvSpPr/>
          <p:nvPr/>
        </p:nvSpPr>
        <p:spPr>
          <a:xfrm>
            <a:off x="6703258" y="3652541"/>
            <a:ext cx="2440742" cy="4673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In-Store Experience</a:t>
            </a:r>
          </a:p>
        </p:txBody>
      </p:sp>
      <p:sp>
        <p:nvSpPr>
          <p:cNvPr id="250" name="Rectangle 249">
            <a:extLst>
              <a:ext uri="{FF2B5EF4-FFF2-40B4-BE49-F238E27FC236}">
                <a16:creationId xmlns:a16="http://schemas.microsoft.com/office/drawing/2014/main" id="{414A6CFD-EC8B-3693-318D-D441764401EA}"/>
              </a:ext>
            </a:extLst>
          </p:cNvPr>
          <p:cNvSpPr/>
          <p:nvPr/>
        </p:nvSpPr>
        <p:spPr>
          <a:xfrm>
            <a:off x="6703258" y="4268491"/>
            <a:ext cx="2440742" cy="4673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Authenticity &amp; Freshness</a:t>
            </a:r>
          </a:p>
        </p:txBody>
      </p:sp>
      <p:sp>
        <p:nvSpPr>
          <p:cNvPr id="251" name="Rectangle 250">
            <a:extLst>
              <a:ext uri="{FF2B5EF4-FFF2-40B4-BE49-F238E27FC236}">
                <a16:creationId xmlns:a16="http://schemas.microsoft.com/office/drawing/2014/main" id="{E91A1AD1-C25E-0CD2-9955-45F69422C779}"/>
              </a:ext>
            </a:extLst>
          </p:cNvPr>
          <p:cNvSpPr/>
          <p:nvPr/>
        </p:nvSpPr>
        <p:spPr>
          <a:xfrm>
            <a:off x="5712835" y="5153832"/>
            <a:ext cx="6018785" cy="1045188"/>
          </a:xfrm>
          <a:prstGeom prst="rect">
            <a:avLst/>
          </a:prstGeom>
          <a:solidFill>
            <a:srgbClr val="D8EC5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Fast casual grows at 7% CAGR to $319B by 2033, driven by Millennial/Gen Z demand for health, transparency, and value. Cava's target customer (HHI $60K+, health-index high) where Mediterranean has zero incumbent. The category is large, the growth is structural, and the white space is Cava's to claim. – </a:t>
            </a:r>
            <a:r>
              <a:rPr lang="en-US" sz="1400" b="1" u="sng">
                <a:solidFill>
                  <a:schemeClr val="tx1"/>
                </a:solidFill>
              </a:rPr>
              <a:t>needs to be </a:t>
            </a:r>
            <a:r>
              <a:rPr lang="en-US" sz="1400" b="1" u="sng" err="1">
                <a:solidFill>
                  <a:schemeClr val="tx1"/>
                </a:solidFill>
              </a:rPr>
              <a:t>wokrshoped</a:t>
            </a:r>
            <a:endParaRPr lang="en-US" sz="1400" b="1" u="sng">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53" name="Rectangle 252">
            <a:extLst>
              <a:ext uri="{FF2B5EF4-FFF2-40B4-BE49-F238E27FC236}">
                <a16:creationId xmlns:a16="http://schemas.microsoft.com/office/drawing/2014/main" id="{492FD667-3EEC-CD7C-0535-A3C5CA676670}"/>
              </a:ext>
            </a:extLst>
          </p:cNvPr>
          <p:cNvSpPr/>
          <p:nvPr/>
        </p:nvSpPr>
        <p:spPr>
          <a:xfrm>
            <a:off x="9525001" y="3047999"/>
            <a:ext cx="1905000" cy="467319"/>
          </a:xfrm>
          <a:prstGeom prst="rect">
            <a:avLst/>
          </a:prstGeom>
          <a:solidFill>
            <a:srgbClr val="D8EC5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CAVA has this!</a:t>
            </a:r>
          </a:p>
        </p:txBody>
      </p:sp>
      <p:sp>
        <p:nvSpPr>
          <p:cNvPr id="254" name="Rectangle 253">
            <a:extLst>
              <a:ext uri="{FF2B5EF4-FFF2-40B4-BE49-F238E27FC236}">
                <a16:creationId xmlns:a16="http://schemas.microsoft.com/office/drawing/2014/main" id="{E02C0C1B-32E8-D381-BF91-C2D70D25E83B}"/>
              </a:ext>
            </a:extLst>
          </p:cNvPr>
          <p:cNvSpPr/>
          <p:nvPr/>
        </p:nvSpPr>
        <p:spPr>
          <a:xfrm>
            <a:off x="9525001" y="3653377"/>
            <a:ext cx="1905000" cy="467319"/>
          </a:xfrm>
          <a:prstGeom prst="rect">
            <a:avLst/>
          </a:prstGeom>
          <a:solidFill>
            <a:srgbClr val="D8EC5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CAVA has this!</a:t>
            </a:r>
          </a:p>
        </p:txBody>
      </p:sp>
      <p:sp>
        <p:nvSpPr>
          <p:cNvPr id="255" name="Rectangle 254">
            <a:extLst>
              <a:ext uri="{FF2B5EF4-FFF2-40B4-BE49-F238E27FC236}">
                <a16:creationId xmlns:a16="http://schemas.microsoft.com/office/drawing/2014/main" id="{69CD1F2E-4B70-34B3-6979-3E3398EF6446}"/>
              </a:ext>
            </a:extLst>
          </p:cNvPr>
          <p:cNvSpPr/>
          <p:nvPr/>
        </p:nvSpPr>
        <p:spPr>
          <a:xfrm>
            <a:off x="9525001" y="4268491"/>
            <a:ext cx="1905000" cy="495595"/>
          </a:xfrm>
          <a:prstGeom prst="rect">
            <a:avLst/>
          </a:prstGeom>
          <a:solidFill>
            <a:srgbClr val="D8EC5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CAVA has this!</a:t>
            </a:r>
          </a:p>
        </p:txBody>
      </p:sp>
    </p:spTree>
    <p:extLst>
      <p:ext uri="{BB962C8B-B14F-4D97-AF65-F5344CB8AC3E}">
        <p14:creationId xmlns:p14="http://schemas.microsoft.com/office/powerpoint/2010/main" val="4280888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546DEF9-9494-4BBA-3748-18C72DCA79AF}"/>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3EFD579F-C745-5341-C238-56328976BA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6668" y="5153284"/>
            <a:ext cx="672304" cy="642047"/>
          </a:xfrm>
          <a:prstGeom prst="rect">
            <a:avLst/>
          </a:prstGeom>
        </p:spPr>
      </p:pic>
      <p:sp>
        <p:nvSpPr>
          <p:cNvPr id="29" name="Rectangle 28">
            <a:extLst>
              <a:ext uri="{FF2B5EF4-FFF2-40B4-BE49-F238E27FC236}">
                <a16:creationId xmlns:a16="http://schemas.microsoft.com/office/drawing/2014/main" id="{985C6F60-39E5-3A6E-83DB-611451E98A97}"/>
              </a:ext>
            </a:extLst>
          </p:cNvPr>
          <p:cNvSpPr/>
          <p:nvPr/>
        </p:nvSpPr>
        <p:spPr>
          <a:xfrm>
            <a:off x="7452971" y="4014599"/>
            <a:ext cx="4543998" cy="2724263"/>
          </a:xfrm>
          <a:prstGeom prst="rect">
            <a:avLst/>
          </a:prstGeom>
          <a:solidFill>
            <a:srgbClr val="FBF6CC"/>
          </a:solidFill>
          <a:ln>
            <a:solidFill>
              <a:srgbClr val="FBF6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hink-cell data - do not delete" hidden="1">
            <a:extLst>
              <a:ext uri="{FF2B5EF4-FFF2-40B4-BE49-F238E27FC236}">
                <a16:creationId xmlns:a16="http://schemas.microsoft.com/office/drawing/2014/main" id="{E1C0CDCC-B056-A895-6FB3-57E239170EAC}"/>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5" imgH="405" progId="TCLayout.ActiveDocument.1">
                  <p:embed/>
                </p:oleObj>
              </mc:Choice>
              <mc:Fallback>
                <p:oleObj name="think-cell Slide" r:id="rId5" imgW="405" imgH="405" progId="TCLayout.ActiveDocument.1">
                  <p:embed/>
                  <p:pic>
                    <p:nvPicPr>
                      <p:cNvPr id="12" name="think-cell data - do not delete" hidden="1">
                        <a:extLst>
                          <a:ext uri="{FF2B5EF4-FFF2-40B4-BE49-F238E27FC236}">
                            <a16:creationId xmlns:a16="http://schemas.microsoft.com/office/drawing/2014/main" id="{E1C0CDCC-B056-A895-6FB3-57E239170EA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D02C84C1-12ED-086C-849C-9A7A8706BEFE}"/>
              </a:ext>
            </a:extLst>
          </p:cNvPr>
          <p:cNvSpPr>
            <a:spLocks noGrp="1"/>
          </p:cNvSpPr>
          <p:nvPr>
            <p:ph type="body" sz="quarter" idx="11"/>
          </p:nvPr>
        </p:nvSpPr>
        <p:spPr>
          <a:solidFill>
            <a:schemeClr val="bg1"/>
          </a:solidFill>
        </p:spPr>
        <p:txBody>
          <a:bodyPr/>
          <a:lstStyle/>
          <a:p>
            <a:r>
              <a:rPr lang="en-US">
                <a:solidFill>
                  <a:schemeClr val="tx1"/>
                </a:solidFill>
              </a:rPr>
              <a:t>COMPETITOR ANALYSIS</a:t>
            </a:r>
          </a:p>
        </p:txBody>
      </p:sp>
      <p:sp>
        <p:nvSpPr>
          <p:cNvPr id="3" name="Text Placeholder 2">
            <a:extLst>
              <a:ext uri="{FF2B5EF4-FFF2-40B4-BE49-F238E27FC236}">
                <a16:creationId xmlns:a16="http://schemas.microsoft.com/office/drawing/2014/main" id="{C9609F72-4C5F-2AE6-357D-348914C60ACD}"/>
              </a:ext>
            </a:extLst>
          </p:cNvPr>
          <p:cNvSpPr>
            <a:spLocks noGrp="1"/>
          </p:cNvSpPr>
          <p:nvPr>
            <p:ph type="body" sz="quarter" idx="10"/>
          </p:nvPr>
        </p:nvSpPr>
        <p:spPr>
          <a:solidFill>
            <a:srgbClr val="F9D000"/>
          </a:solidFill>
        </p:spPr>
        <p:txBody>
          <a:bodyPr/>
          <a:lstStyle/>
          <a:p>
            <a:r>
              <a:rPr lang="en-US"/>
              <a:t>Industry scaling lessons highlight the importance of operational discipline, supply chain readiness, and clustered expansion</a:t>
            </a:r>
          </a:p>
        </p:txBody>
      </p:sp>
      <p:sp>
        <p:nvSpPr>
          <p:cNvPr id="4" name="Text Placeholder 3">
            <a:extLst>
              <a:ext uri="{FF2B5EF4-FFF2-40B4-BE49-F238E27FC236}">
                <a16:creationId xmlns:a16="http://schemas.microsoft.com/office/drawing/2014/main" id="{B5567B4D-7440-5A42-59C4-8D7727F2A1B6}"/>
              </a:ext>
            </a:extLst>
          </p:cNvPr>
          <p:cNvSpPr>
            <a:spLocks noGrp="1"/>
          </p:cNvSpPr>
          <p:nvPr>
            <p:ph type="body" sz="quarter" idx="13"/>
          </p:nvPr>
        </p:nvSpPr>
        <p:spPr/>
        <p:txBody>
          <a:bodyPr/>
          <a:lstStyle/>
          <a:p>
            <a:r>
              <a:rPr lang="en-US"/>
              <a:t>Internal analysis, </a:t>
            </a:r>
          </a:p>
        </p:txBody>
      </p:sp>
      <p:sp>
        <p:nvSpPr>
          <p:cNvPr id="5" name="Slide Number Placeholder 4">
            <a:extLst>
              <a:ext uri="{FF2B5EF4-FFF2-40B4-BE49-F238E27FC236}">
                <a16:creationId xmlns:a16="http://schemas.microsoft.com/office/drawing/2014/main" id="{40AA60F0-9BBC-C39A-F154-EB2A1DD79FC7}"/>
              </a:ext>
            </a:extLst>
          </p:cNvPr>
          <p:cNvSpPr>
            <a:spLocks noGrp="1"/>
          </p:cNvSpPr>
          <p:nvPr>
            <p:ph type="sldNum" sz="quarter" idx="12"/>
          </p:nvPr>
        </p:nvSpPr>
        <p:spPr/>
        <p:txBody>
          <a:bodyPr/>
          <a:lstStyle/>
          <a:p>
            <a:fld id="{330EA680-D336-4FF7-8B7A-9848BB0A1C32}" type="slidenum">
              <a:rPr lang="en-US" smtClean="0"/>
              <a:pPr/>
              <a:t>28</a:t>
            </a:fld>
            <a:endParaRPr lang="en-US"/>
          </a:p>
        </p:txBody>
      </p:sp>
      <p:grpSp>
        <p:nvGrpSpPr>
          <p:cNvPr id="37" name="Group 36">
            <a:extLst>
              <a:ext uri="{FF2B5EF4-FFF2-40B4-BE49-F238E27FC236}">
                <a16:creationId xmlns:a16="http://schemas.microsoft.com/office/drawing/2014/main" id="{526AB114-D757-3AE8-6367-824706A60899}"/>
              </a:ext>
            </a:extLst>
          </p:cNvPr>
          <p:cNvGrpSpPr/>
          <p:nvPr/>
        </p:nvGrpSpPr>
        <p:grpSpPr>
          <a:xfrm>
            <a:off x="3224331" y="7179848"/>
            <a:ext cx="457201" cy="457202"/>
            <a:chOff x="5192764" y="413176"/>
            <a:chExt cx="914400" cy="914401"/>
          </a:xfrm>
        </p:grpSpPr>
        <p:sp>
          <p:nvSpPr>
            <p:cNvPr id="38" name="Oval 37">
              <a:extLst>
                <a:ext uri="{FF2B5EF4-FFF2-40B4-BE49-F238E27FC236}">
                  <a16:creationId xmlns:a16="http://schemas.microsoft.com/office/drawing/2014/main" id="{C6669215-EE25-1F1D-3B32-7B46B7AE391D}"/>
                </a:ext>
              </a:extLst>
            </p:cNvPr>
            <p:cNvSpPr/>
            <p:nvPr/>
          </p:nvSpPr>
          <p:spPr>
            <a:xfrm>
              <a:off x="5192764" y="413177"/>
              <a:ext cx="914400" cy="914400"/>
            </a:xfrm>
            <a:prstGeom prst="ellipse">
              <a:avLst/>
            </a:prstGeom>
            <a:solidFill>
              <a:schemeClr val="bg1"/>
            </a:solidFill>
            <a:ln>
              <a:solidFill>
                <a:srgbClr val="163E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artial Circle 38">
              <a:extLst>
                <a:ext uri="{FF2B5EF4-FFF2-40B4-BE49-F238E27FC236}">
                  <a16:creationId xmlns:a16="http://schemas.microsoft.com/office/drawing/2014/main" id="{86985FBE-EF4F-824E-9921-8D22297EC98D}"/>
                </a:ext>
              </a:extLst>
            </p:cNvPr>
            <p:cNvSpPr/>
            <p:nvPr/>
          </p:nvSpPr>
          <p:spPr>
            <a:xfrm>
              <a:off x="5192764" y="413176"/>
              <a:ext cx="914400" cy="914400"/>
            </a:xfrm>
            <a:prstGeom prst="pie">
              <a:avLst>
                <a:gd name="adj1" fmla="val 54443"/>
                <a:gd name="adj2" fmla="val 16200000"/>
              </a:avLst>
            </a:prstGeom>
            <a:solidFill>
              <a:srgbClr val="F9D000"/>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9">
            <a:extLst>
              <a:ext uri="{FF2B5EF4-FFF2-40B4-BE49-F238E27FC236}">
                <a16:creationId xmlns:a16="http://schemas.microsoft.com/office/drawing/2014/main" id="{AFDCAB75-4C2B-F7BD-6FED-C617F571FAA3}"/>
              </a:ext>
            </a:extLst>
          </p:cNvPr>
          <p:cNvGrpSpPr/>
          <p:nvPr/>
        </p:nvGrpSpPr>
        <p:grpSpPr>
          <a:xfrm>
            <a:off x="4756977" y="7179849"/>
            <a:ext cx="457201" cy="457202"/>
            <a:chOff x="5192764" y="413176"/>
            <a:chExt cx="914400" cy="914401"/>
          </a:xfrm>
        </p:grpSpPr>
        <p:sp>
          <p:nvSpPr>
            <p:cNvPr id="41" name="Oval 40">
              <a:extLst>
                <a:ext uri="{FF2B5EF4-FFF2-40B4-BE49-F238E27FC236}">
                  <a16:creationId xmlns:a16="http://schemas.microsoft.com/office/drawing/2014/main" id="{DC7AF28B-3FB9-BD39-0A25-9AFF08AE13CE}"/>
                </a:ext>
              </a:extLst>
            </p:cNvPr>
            <p:cNvSpPr/>
            <p:nvPr/>
          </p:nvSpPr>
          <p:spPr>
            <a:xfrm>
              <a:off x="5192764" y="413177"/>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artial Circle 41">
              <a:extLst>
                <a:ext uri="{FF2B5EF4-FFF2-40B4-BE49-F238E27FC236}">
                  <a16:creationId xmlns:a16="http://schemas.microsoft.com/office/drawing/2014/main" id="{94F46586-4A0E-7AC2-4F3D-23E513628091}"/>
                </a:ext>
              </a:extLst>
            </p:cNvPr>
            <p:cNvSpPr/>
            <p:nvPr/>
          </p:nvSpPr>
          <p:spPr>
            <a:xfrm>
              <a:off x="5192764" y="413176"/>
              <a:ext cx="914400" cy="914400"/>
            </a:xfrm>
            <a:prstGeom prst="pie">
              <a:avLst>
                <a:gd name="adj1" fmla="val 54443"/>
                <a:gd name="adj2" fmla="val 16200000"/>
              </a:avLst>
            </a:prstGeom>
            <a:solidFill>
              <a:srgbClr val="F9D000"/>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2">
            <a:extLst>
              <a:ext uri="{FF2B5EF4-FFF2-40B4-BE49-F238E27FC236}">
                <a16:creationId xmlns:a16="http://schemas.microsoft.com/office/drawing/2014/main" id="{E5B12639-92A7-40A5-D4D3-B218CFAB484D}"/>
              </a:ext>
            </a:extLst>
          </p:cNvPr>
          <p:cNvGrpSpPr/>
          <p:nvPr/>
        </p:nvGrpSpPr>
        <p:grpSpPr>
          <a:xfrm>
            <a:off x="10387215" y="7179849"/>
            <a:ext cx="457201" cy="457202"/>
            <a:chOff x="5192764" y="413176"/>
            <a:chExt cx="914400" cy="914401"/>
          </a:xfrm>
        </p:grpSpPr>
        <p:sp>
          <p:nvSpPr>
            <p:cNvPr id="44" name="Oval 43">
              <a:extLst>
                <a:ext uri="{FF2B5EF4-FFF2-40B4-BE49-F238E27FC236}">
                  <a16:creationId xmlns:a16="http://schemas.microsoft.com/office/drawing/2014/main" id="{EF17F679-DE2E-1A2D-BCB0-A0797714430B}"/>
                </a:ext>
              </a:extLst>
            </p:cNvPr>
            <p:cNvSpPr/>
            <p:nvPr/>
          </p:nvSpPr>
          <p:spPr>
            <a:xfrm>
              <a:off x="5192764" y="413177"/>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artial Circle 44">
              <a:extLst>
                <a:ext uri="{FF2B5EF4-FFF2-40B4-BE49-F238E27FC236}">
                  <a16:creationId xmlns:a16="http://schemas.microsoft.com/office/drawing/2014/main" id="{85400E8C-2161-0E2E-4997-D71386542D87}"/>
                </a:ext>
              </a:extLst>
            </p:cNvPr>
            <p:cNvSpPr/>
            <p:nvPr/>
          </p:nvSpPr>
          <p:spPr>
            <a:xfrm>
              <a:off x="5192764" y="413176"/>
              <a:ext cx="914400" cy="914400"/>
            </a:xfrm>
            <a:prstGeom prst="pie">
              <a:avLst>
                <a:gd name="adj1" fmla="val 54443"/>
                <a:gd name="adj2" fmla="val 16200000"/>
              </a:avLst>
            </a:prstGeom>
            <a:solidFill>
              <a:srgbClr val="F9D000"/>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 name="Group 45">
            <a:extLst>
              <a:ext uri="{FF2B5EF4-FFF2-40B4-BE49-F238E27FC236}">
                <a16:creationId xmlns:a16="http://schemas.microsoft.com/office/drawing/2014/main" id="{36D6E9ED-965B-C4EF-A269-040C21CACE4D}"/>
              </a:ext>
            </a:extLst>
          </p:cNvPr>
          <p:cNvGrpSpPr/>
          <p:nvPr/>
        </p:nvGrpSpPr>
        <p:grpSpPr>
          <a:xfrm>
            <a:off x="6633723" y="7179849"/>
            <a:ext cx="457201" cy="457202"/>
            <a:chOff x="5192764" y="413176"/>
            <a:chExt cx="914400" cy="914401"/>
          </a:xfrm>
        </p:grpSpPr>
        <p:sp>
          <p:nvSpPr>
            <p:cNvPr id="47" name="Oval 46">
              <a:extLst>
                <a:ext uri="{FF2B5EF4-FFF2-40B4-BE49-F238E27FC236}">
                  <a16:creationId xmlns:a16="http://schemas.microsoft.com/office/drawing/2014/main" id="{053E7475-559D-8FD8-531F-58E44D40A3C6}"/>
                </a:ext>
              </a:extLst>
            </p:cNvPr>
            <p:cNvSpPr/>
            <p:nvPr/>
          </p:nvSpPr>
          <p:spPr>
            <a:xfrm>
              <a:off x="5192764" y="413177"/>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Partial Circle 47">
              <a:extLst>
                <a:ext uri="{FF2B5EF4-FFF2-40B4-BE49-F238E27FC236}">
                  <a16:creationId xmlns:a16="http://schemas.microsoft.com/office/drawing/2014/main" id="{6BCA4EE0-B60A-59EA-934A-0C9F643DB517}"/>
                </a:ext>
              </a:extLst>
            </p:cNvPr>
            <p:cNvSpPr/>
            <p:nvPr/>
          </p:nvSpPr>
          <p:spPr>
            <a:xfrm>
              <a:off x="5192764" y="413176"/>
              <a:ext cx="914400" cy="914400"/>
            </a:xfrm>
            <a:prstGeom prst="pie">
              <a:avLst>
                <a:gd name="adj1" fmla="val 54443"/>
                <a:gd name="adj2" fmla="val 16200000"/>
              </a:avLst>
            </a:prstGeom>
            <a:solidFill>
              <a:srgbClr val="F9D000"/>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9" name="Group 48">
            <a:extLst>
              <a:ext uri="{FF2B5EF4-FFF2-40B4-BE49-F238E27FC236}">
                <a16:creationId xmlns:a16="http://schemas.microsoft.com/office/drawing/2014/main" id="{2139972D-8AF8-72F3-B784-448FA3BDA330}"/>
              </a:ext>
            </a:extLst>
          </p:cNvPr>
          <p:cNvGrpSpPr/>
          <p:nvPr/>
        </p:nvGrpSpPr>
        <p:grpSpPr>
          <a:xfrm>
            <a:off x="8510469" y="7179849"/>
            <a:ext cx="457201" cy="457202"/>
            <a:chOff x="5192764" y="413176"/>
            <a:chExt cx="914400" cy="914401"/>
          </a:xfrm>
        </p:grpSpPr>
        <p:sp>
          <p:nvSpPr>
            <p:cNvPr id="50" name="Oval 49">
              <a:extLst>
                <a:ext uri="{FF2B5EF4-FFF2-40B4-BE49-F238E27FC236}">
                  <a16:creationId xmlns:a16="http://schemas.microsoft.com/office/drawing/2014/main" id="{73DC474F-C40A-E795-18CB-7D0019F69275}"/>
                </a:ext>
              </a:extLst>
            </p:cNvPr>
            <p:cNvSpPr/>
            <p:nvPr/>
          </p:nvSpPr>
          <p:spPr>
            <a:xfrm>
              <a:off x="5192764" y="413177"/>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artial Circle 50">
              <a:extLst>
                <a:ext uri="{FF2B5EF4-FFF2-40B4-BE49-F238E27FC236}">
                  <a16:creationId xmlns:a16="http://schemas.microsoft.com/office/drawing/2014/main" id="{499106CA-DD87-67A0-79CA-3B2C380DEEEE}"/>
                </a:ext>
              </a:extLst>
            </p:cNvPr>
            <p:cNvSpPr/>
            <p:nvPr/>
          </p:nvSpPr>
          <p:spPr>
            <a:xfrm>
              <a:off x="5192764" y="413176"/>
              <a:ext cx="914400" cy="914400"/>
            </a:xfrm>
            <a:prstGeom prst="pie">
              <a:avLst>
                <a:gd name="adj1" fmla="val 54443"/>
                <a:gd name="adj2" fmla="val 16200000"/>
              </a:avLst>
            </a:prstGeom>
            <a:solidFill>
              <a:srgbClr val="F9D000"/>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aphicFrame>
        <p:nvGraphicFramePr>
          <p:cNvPr id="10" name="Table 9">
            <a:extLst>
              <a:ext uri="{FF2B5EF4-FFF2-40B4-BE49-F238E27FC236}">
                <a16:creationId xmlns:a16="http://schemas.microsoft.com/office/drawing/2014/main" id="{BC496DAD-6002-B893-4A3A-88263CE08D76}"/>
              </a:ext>
            </a:extLst>
          </p:cNvPr>
          <p:cNvGraphicFramePr>
            <a:graphicFrameLocks noGrp="1"/>
          </p:cNvGraphicFramePr>
          <p:nvPr>
            <p:extLst>
              <p:ext uri="{D42A27DB-BD31-4B8C-83A1-F6EECF244321}">
                <p14:modId xmlns:p14="http://schemas.microsoft.com/office/powerpoint/2010/main" val="2624814688"/>
              </p:ext>
            </p:extLst>
          </p:nvPr>
        </p:nvGraphicFramePr>
        <p:xfrm>
          <a:off x="570481" y="1716401"/>
          <a:ext cx="6613735" cy="2658116"/>
        </p:xfrm>
        <a:graphic>
          <a:graphicData uri="http://schemas.openxmlformats.org/drawingml/2006/table">
            <a:tbl>
              <a:tblPr firstRow="1"/>
              <a:tblGrid>
                <a:gridCol w="1047720">
                  <a:extLst>
                    <a:ext uri="{9D8B030D-6E8A-4147-A177-3AD203B41FA5}">
                      <a16:colId xmlns:a16="http://schemas.microsoft.com/office/drawing/2014/main" val="3405378967"/>
                    </a:ext>
                  </a:extLst>
                </a:gridCol>
                <a:gridCol w="1113203">
                  <a:extLst>
                    <a:ext uri="{9D8B030D-6E8A-4147-A177-3AD203B41FA5}">
                      <a16:colId xmlns:a16="http://schemas.microsoft.com/office/drawing/2014/main" val="1821238003"/>
                    </a:ext>
                  </a:extLst>
                </a:gridCol>
                <a:gridCol w="1113203">
                  <a:extLst>
                    <a:ext uri="{9D8B030D-6E8A-4147-A177-3AD203B41FA5}">
                      <a16:colId xmlns:a16="http://schemas.microsoft.com/office/drawing/2014/main" val="2544340190"/>
                    </a:ext>
                  </a:extLst>
                </a:gridCol>
                <a:gridCol w="1113203">
                  <a:extLst>
                    <a:ext uri="{9D8B030D-6E8A-4147-A177-3AD203B41FA5}">
                      <a16:colId xmlns:a16="http://schemas.microsoft.com/office/drawing/2014/main" val="1655161684"/>
                    </a:ext>
                  </a:extLst>
                </a:gridCol>
                <a:gridCol w="1113203">
                  <a:extLst>
                    <a:ext uri="{9D8B030D-6E8A-4147-A177-3AD203B41FA5}">
                      <a16:colId xmlns:a16="http://schemas.microsoft.com/office/drawing/2014/main" val="2321557890"/>
                    </a:ext>
                  </a:extLst>
                </a:gridCol>
                <a:gridCol w="1113203">
                  <a:extLst>
                    <a:ext uri="{9D8B030D-6E8A-4147-A177-3AD203B41FA5}">
                      <a16:colId xmlns:a16="http://schemas.microsoft.com/office/drawing/2014/main" val="156241680"/>
                    </a:ext>
                  </a:extLst>
                </a:gridCol>
              </a:tblGrid>
              <a:tr h="315989">
                <a:tc>
                  <a:txBody>
                    <a:bodyPr/>
                    <a:lstStyle/>
                    <a:p>
                      <a:pPr algn="ctr" fontAlgn="ctr">
                        <a:buNone/>
                      </a:pPr>
                      <a:r>
                        <a:rPr lang="en-US" sz="1600" b="0" i="0" u="none" strike="noStrike">
                          <a:solidFill>
                            <a:srgbClr val="000000"/>
                          </a:solidFill>
                          <a:effectLst/>
                          <a:latin typeface="Arial" panose="020B0604020202020204" pitchFamily="34" charset="0"/>
                        </a:rPr>
                        <a:t>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1" i="0" u="none" strike="noStrike">
                          <a:solidFill>
                            <a:srgbClr val="000000"/>
                          </a:solidFill>
                          <a:effectLst/>
                          <a:latin typeface="Calibri" panose="020F0502020204030204" pitchFamily="34" charset="0"/>
                        </a:rPr>
                        <a:t>Cava</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C5D"/>
                    </a:solidFill>
                  </a:tcPr>
                </a:tc>
                <a:tc>
                  <a:txBody>
                    <a:bodyPr/>
                    <a:lstStyle/>
                    <a:p>
                      <a:pPr algn="ctr" rtl="0" fontAlgn="ctr">
                        <a:buNone/>
                      </a:pPr>
                      <a:r>
                        <a:rPr lang="en-US" sz="1300" b="1" i="0" u="none" strike="noStrike">
                          <a:solidFill>
                            <a:srgbClr val="404040"/>
                          </a:solidFill>
                          <a:effectLst/>
                          <a:latin typeface="Calibri" panose="020F0502020204030204" pitchFamily="34" charset="0"/>
                        </a:rPr>
                        <a:t>Chipotle</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1" i="0" u="none" strike="noStrike">
                          <a:solidFill>
                            <a:srgbClr val="404040"/>
                          </a:solidFill>
                          <a:effectLst/>
                          <a:latin typeface="Calibri" panose="020F0502020204030204" pitchFamily="34" charset="0"/>
                        </a:rPr>
                        <a:t>Qdoba</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1" i="0" u="none" strike="noStrike">
                          <a:solidFill>
                            <a:srgbClr val="404040"/>
                          </a:solidFill>
                          <a:effectLst/>
                          <a:latin typeface="Calibri" panose="020F0502020204030204" pitchFamily="34" charset="0"/>
                        </a:rPr>
                        <a:t>Panda Express</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1" i="0" u="none" strike="noStrike">
                          <a:solidFill>
                            <a:srgbClr val="404040"/>
                          </a:solidFill>
                          <a:effectLst/>
                          <a:latin typeface="Calibri" panose="020F0502020204030204" pitchFamily="34" charset="0"/>
                        </a:rPr>
                        <a:t>Sweetgreen</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9358869"/>
                  </a:ext>
                </a:extLst>
              </a:tr>
              <a:tr h="421318">
                <a:tc>
                  <a:txBody>
                    <a:bodyPr/>
                    <a:lstStyle/>
                    <a:p>
                      <a:pPr algn="ctr" rtl="0" fontAlgn="ctr">
                        <a:buNone/>
                      </a:pPr>
                      <a:r>
                        <a:rPr lang="en-US" sz="1300" b="0" i="0" u="none" strike="noStrike">
                          <a:solidFill>
                            <a:srgbClr val="000000"/>
                          </a:solidFill>
                          <a:effectLst/>
                          <a:latin typeface="Calibri" panose="020F0502020204030204" pitchFamily="34" charset="0"/>
                        </a:rPr>
                        <a:t>Fast-Casual Specialty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Mediterranean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C5D"/>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Mexican</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Mexican</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Asian</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Health/Salad</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44992703"/>
                  </a:ext>
                </a:extLst>
              </a:tr>
              <a:tr h="389991">
                <a:tc>
                  <a:txBody>
                    <a:bodyPr/>
                    <a:lstStyle/>
                    <a:p>
                      <a:pPr algn="ctr" rtl="0" fontAlgn="ctr">
                        <a:buNone/>
                      </a:pPr>
                      <a:r>
                        <a:rPr lang="en-US" sz="1300" b="0" i="0" u="none" strike="noStrike">
                          <a:solidFill>
                            <a:srgbClr val="000000"/>
                          </a:solidFill>
                          <a:effectLst/>
                          <a:latin typeface="Calibri" panose="020F0502020204030204" pitchFamily="34" charset="0"/>
                        </a:rPr>
                        <a:t>Category</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Item</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C5D"/>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Item</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Item</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Item</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Item</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34153621"/>
                  </a:ext>
                </a:extLst>
              </a:tr>
              <a:tr h="156950">
                <a:tc>
                  <a:txBody>
                    <a:bodyPr/>
                    <a:lstStyle/>
                    <a:p>
                      <a:pPr algn="ctr" rtl="0" fontAlgn="ctr">
                        <a:buNone/>
                      </a:pPr>
                      <a:r>
                        <a:rPr lang="en-US" sz="1300" b="0" i="0" u="none" strike="noStrike">
                          <a:solidFill>
                            <a:srgbClr val="000000"/>
                          </a:solidFill>
                          <a:effectLst/>
                          <a:latin typeface="Calibri" panose="020F0502020204030204" pitchFamily="34" charset="0"/>
                        </a:rPr>
                        <a:t>Stores</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415</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C5D"/>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3,950</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Item</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Item</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Item</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67932606"/>
                  </a:ext>
                </a:extLst>
              </a:tr>
              <a:tr h="421318">
                <a:tc>
                  <a:txBody>
                    <a:bodyPr/>
                    <a:lstStyle/>
                    <a:p>
                      <a:pPr algn="ctr" rtl="0" fontAlgn="ctr">
                        <a:buNone/>
                      </a:pPr>
                      <a:r>
                        <a:rPr lang="en-US" sz="1300" b="0" i="0" u="none" strike="noStrike">
                          <a:solidFill>
                            <a:srgbClr val="000000"/>
                          </a:solidFill>
                          <a:effectLst/>
                          <a:latin typeface="Calibri" panose="020F0502020204030204" pitchFamily="34" charset="0"/>
                        </a:rPr>
                        <a:t>AVG Transaction Value</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Aptos" panose="020B0004020202020204" pitchFamily="34" charset="0"/>
                        </a:rPr>
                        <a:t>$15.60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C5D"/>
                    </a:solidFill>
                  </a:tcPr>
                </a:tc>
                <a:tc>
                  <a:txBody>
                    <a:bodyPr/>
                    <a:lstStyle/>
                    <a:p>
                      <a:pPr algn="ctr" rtl="0" fontAlgn="ctr">
                        <a:buNone/>
                      </a:pPr>
                      <a:r>
                        <a:rPr lang="en-US" sz="1300" b="0" i="0" u="none" strike="noStrike">
                          <a:solidFill>
                            <a:srgbClr val="000000"/>
                          </a:solidFill>
                          <a:effectLst/>
                          <a:latin typeface="Aptos" panose="020B0004020202020204" pitchFamily="34" charset="0"/>
                        </a:rPr>
                        <a:t>$17.05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Aptos" panose="020B0004020202020204" pitchFamily="34" charset="0"/>
                        </a:rPr>
                        <a:t>$12.50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Aptos" panose="020B0004020202020204" pitchFamily="34" charset="0"/>
                        </a:rPr>
                        <a:t>$11.00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Aptos" panose="020B0004020202020204" pitchFamily="34" charset="0"/>
                        </a:rPr>
                        <a:t>$16.50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7636297"/>
                  </a:ext>
                </a:extLst>
              </a:tr>
              <a:tr h="315989">
                <a:tc>
                  <a:txBody>
                    <a:bodyPr/>
                    <a:lstStyle/>
                    <a:p>
                      <a:pPr algn="ctr" rtl="0" fontAlgn="ctr">
                        <a:buNone/>
                      </a:pPr>
                      <a:r>
                        <a:rPr lang="en-US" sz="1300" b="0" i="0" u="none" strike="noStrike">
                          <a:solidFill>
                            <a:srgbClr val="000000"/>
                          </a:solidFill>
                          <a:effectLst/>
                          <a:latin typeface="Calibri" panose="020F0502020204030204" pitchFamily="34" charset="0"/>
                        </a:rPr>
                        <a:t>Model</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Aptos" panose="020B0004020202020204" pitchFamily="34" charset="0"/>
                        </a:rPr>
                        <a:t>Company-owned</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C5D"/>
                    </a:solidFill>
                  </a:tcPr>
                </a:tc>
                <a:tc>
                  <a:txBody>
                    <a:bodyPr/>
                    <a:lstStyle/>
                    <a:p>
                      <a:pPr algn="ctr" rtl="0" fontAlgn="ctr">
                        <a:buNone/>
                      </a:pPr>
                      <a:r>
                        <a:rPr lang="en-US" sz="1300" b="0" i="0" u="none" strike="noStrike">
                          <a:solidFill>
                            <a:srgbClr val="000000"/>
                          </a:solidFill>
                          <a:effectLst/>
                          <a:latin typeface="Aptos" panose="020B0004020202020204" pitchFamily="34" charset="0"/>
                        </a:rPr>
                        <a:t>Company-owned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Aptos" panose="020B0004020202020204" pitchFamily="34" charset="0"/>
                        </a:rPr>
                        <a:t>Franchised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Aptos" panose="020B0004020202020204" pitchFamily="34" charset="0"/>
                        </a:rPr>
                        <a:t>Franchised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Aptos" panose="020B0004020202020204" pitchFamily="34" charset="0"/>
                        </a:rPr>
                        <a:t>Company-owned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64668022"/>
                  </a:ext>
                </a:extLst>
              </a:tr>
              <a:tr h="315989">
                <a:tc>
                  <a:txBody>
                    <a:bodyPr/>
                    <a:lstStyle/>
                    <a:p>
                      <a:pPr algn="ctr" rtl="0" fontAlgn="ctr">
                        <a:buNone/>
                      </a:pPr>
                      <a:r>
                        <a:rPr lang="en-US" sz="1300" b="0" i="0" u="none" strike="noStrike">
                          <a:solidFill>
                            <a:srgbClr val="000000"/>
                          </a:solidFill>
                          <a:effectLst/>
                          <a:latin typeface="Calibri" panose="020F0502020204030204" pitchFamily="34" charset="0"/>
                        </a:rPr>
                        <a:t>Threat to Cava</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1" u="none" strike="noStrike">
                          <a:solidFill>
                            <a:srgbClr val="000000"/>
                          </a:solidFill>
                          <a:effectLst/>
                          <a:latin typeface="Calibri" panose="020F0502020204030204" pitchFamily="34" charset="0"/>
                        </a:rPr>
                        <a:t>N/A</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C5D"/>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High</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Low</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Low</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Medium</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27989846"/>
                  </a:ext>
                </a:extLst>
              </a:tr>
            </a:tbl>
          </a:graphicData>
        </a:graphic>
      </p:graphicFrame>
      <p:sp>
        <p:nvSpPr>
          <p:cNvPr id="13" name="Rectangle 12">
            <a:extLst>
              <a:ext uri="{FF2B5EF4-FFF2-40B4-BE49-F238E27FC236}">
                <a16:creationId xmlns:a16="http://schemas.microsoft.com/office/drawing/2014/main" id="{542F25B0-A8D2-4B99-70CD-C28A24C6EDA6}"/>
              </a:ext>
            </a:extLst>
          </p:cNvPr>
          <p:cNvSpPr/>
          <p:nvPr/>
        </p:nvSpPr>
        <p:spPr>
          <a:xfrm>
            <a:off x="7625569" y="1257644"/>
            <a:ext cx="3788625" cy="352674"/>
          </a:xfrm>
          <a:prstGeom prst="rect">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a:ea typeface="Calibri"/>
                <a:cs typeface="Calibri"/>
              </a:rPr>
              <a:t>Chipotle as the growth benchmark </a:t>
            </a:r>
            <a:endParaRPr lang="en-US">
              <a:solidFill>
                <a:schemeClr val="tx1"/>
              </a:solidFill>
            </a:endParaRPr>
          </a:p>
        </p:txBody>
      </p:sp>
      <p:sp>
        <p:nvSpPr>
          <p:cNvPr id="14" name="TextBox 13">
            <a:extLst>
              <a:ext uri="{FF2B5EF4-FFF2-40B4-BE49-F238E27FC236}">
                <a16:creationId xmlns:a16="http://schemas.microsoft.com/office/drawing/2014/main" id="{959E7C00-A352-4648-08D6-119ADC96A95A}"/>
              </a:ext>
            </a:extLst>
          </p:cNvPr>
          <p:cNvSpPr txBox="1"/>
          <p:nvPr/>
        </p:nvSpPr>
        <p:spPr>
          <a:xfrm>
            <a:off x="480163" y="4879988"/>
            <a:ext cx="5861210" cy="1826987"/>
          </a:xfrm>
          <a:prstGeom prst="rect">
            <a:avLst/>
          </a:prstGeom>
          <a:noFill/>
        </p:spPr>
        <p:txBody>
          <a:bodyPr wrap="square" lIns="91440" tIns="45720" rIns="91440" bIns="45720" anchor="ctr">
            <a:noAutofit/>
          </a:bodyPr>
          <a:lstStyle/>
          <a:p>
            <a:r>
              <a:rPr lang="en-US" sz="1200"/>
              <a:t>Mediterranean fast-casual competition is growing as brands such as </a:t>
            </a:r>
            <a:r>
              <a:rPr lang="en-US" sz="1200" err="1"/>
              <a:t>Taziki’s</a:t>
            </a:r>
            <a:r>
              <a:rPr lang="en-US" sz="1200"/>
              <a:t> (~100 locations, franchised), Nick the Greek (~80+, franchised), and Taim (~15–20 locations) attempt to scale quickly through franchising.</a:t>
            </a:r>
          </a:p>
          <a:p>
            <a:endParaRPr lang="en-US" sz="1200"/>
          </a:p>
          <a:p>
            <a:r>
              <a:rPr lang="en-US" sz="1200"/>
              <a:t>However, franchising often creates challenges around consistency and operational control. In contrast, CAVA’s company-owned model, vertically integrated production, and first-mover advantage create a stronger operational moat and position it as the category leader.</a:t>
            </a:r>
          </a:p>
          <a:p>
            <a:endParaRPr lang="en-US" sz="1200"/>
          </a:p>
          <a:p>
            <a:r>
              <a:rPr lang="en-US" sz="1200">
                <a:solidFill>
                  <a:srgbClr val="000000"/>
                </a:solidFill>
                <a:ea typeface="+mn-lt"/>
                <a:cs typeface="+mn-lt"/>
              </a:rPr>
              <a:t> </a:t>
            </a:r>
            <a:endParaRPr lang="en-US" sz="1200"/>
          </a:p>
        </p:txBody>
      </p:sp>
      <p:sp>
        <p:nvSpPr>
          <p:cNvPr id="17" name="Rectangle 16">
            <a:extLst>
              <a:ext uri="{FF2B5EF4-FFF2-40B4-BE49-F238E27FC236}">
                <a16:creationId xmlns:a16="http://schemas.microsoft.com/office/drawing/2014/main" id="{4F3A7550-D500-5782-8F04-A79824BD01C2}"/>
              </a:ext>
            </a:extLst>
          </p:cNvPr>
          <p:cNvSpPr/>
          <p:nvPr/>
        </p:nvSpPr>
        <p:spPr>
          <a:xfrm>
            <a:off x="561756" y="4435042"/>
            <a:ext cx="3788625" cy="352674"/>
          </a:xfrm>
          <a:prstGeom prst="rect">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a:ea typeface="Calibri"/>
                <a:cs typeface="Calibri"/>
              </a:rPr>
              <a:t>New Mediterranean competition </a:t>
            </a:r>
            <a:endParaRPr lang="en-US">
              <a:solidFill>
                <a:schemeClr val="tx1"/>
              </a:solidFill>
            </a:endParaRPr>
          </a:p>
        </p:txBody>
      </p:sp>
      <p:sp>
        <p:nvSpPr>
          <p:cNvPr id="8" name="TextBox 7">
            <a:extLst>
              <a:ext uri="{FF2B5EF4-FFF2-40B4-BE49-F238E27FC236}">
                <a16:creationId xmlns:a16="http://schemas.microsoft.com/office/drawing/2014/main" id="{DF728578-6919-2E8B-E737-0DD6A51BD6B6}"/>
              </a:ext>
            </a:extLst>
          </p:cNvPr>
          <p:cNvSpPr txBox="1"/>
          <p:nvPr/>
        </p:nvSpPr>
        <p:spPr>
          <a:xfrm>
            <a:off x="7625569" y="2185988"/>
            <a:ext cx="3788625" cy="717217"/>
          </a:xfrm>
          <a:prstGeom prst="rect">
            <a:avLst/>
          </a:prstGeom>
          <a:noFill/>
        </p:spPr>
        <p:txBody>
          <a:bodyPr wrap="square" rtlCol="0">
            <a:spAutoFit/>
          </a:bodyPr>
          <a:lstStyle/>
          <a:p>
            <a:endParaRPr lang="en-US"/>
          </a:p>
        </p:txBody>
      </p:sp>
      <p:pic>
        <p:nvPicPr>
          <p:cNvPr id="11" name="Picture 10" descr="Congratulations to Stephen Piacentini '02, who was just tapped as Chipotle  Mexican Grill's new chief development officer! “This is a rare opportunity  to grow an iconic brand's footprint in North America and">
            <a:extLst>
              <a:ext uri="{FF2B5EF4-FFF2-40B4-BE49-F238E27FC236}">
                <a16:creationId xmlns:a16="http://schemas.microsoft.com/office/drawing/2014/main" id="{09FBB4EA-90F3-640C-B9E0-0212DC72C1AE}"/>
              </a:ext>
            </a:extLst>
          </p:cNvPr>
          <p:cNvPicPr>
            <a:picLocks noChangeAspect="1"/>
          </p:cNvPicPr>
          <p:nvPr/>
        </p:nvPicPr>
        <p:blipFill>
          <a:blip r:embed="rId7"/>
          <a:stretch>
            <a:fillRect/>
          </a:stretch>
        </p:blipFill>
        <p:spPr>
          <a:xfrm>
            <a:off x="7525961" y="4326995"/>
            <a:ext cx="884900" cy="867592"/>
          </a:xfrm>
          <a:prstGeom prst="rect">
            <a:avLst/>
          </a:prstGeom>
        </p:spPr>
      </p:pic>
      <p:pic>
        <p:nvPicPr>
          <p:cNvPr id="15" name="Picture 14">
            <a:extLst>
              <a:ext uri="{FF2B5EF4-FFF2-40B4-BE49-F238E27FC236}">
                <a16:creationId xmlns:a16="http://schemas.microsoft.com/office/drawing/2014/main" id="{83702C6E-AB33-715D-A057-7A2EAE96475E}"/>
              </a:ext>
            </a:extLst>
          </p:cNvPr>
          <p:cNvPicPr>
            <a:picLocks noChangeAspect="1"/>
          </p:cNvPicPr>
          <p:nvPr/>
        </p:nvPicPr>
        <p:blipFill>
          <a:blip r:embed="rId8"/>
          <a:stretch>
            <a:fillRect/>
          </a:stretch>
        </p:blipFill>
        <p:spPr>
          <a:xfrm>
            <a:off x="7501059" y="5527035"/>
            <a:ext cx="884899" cy="884899"/>
          </a:xfrm>
          <a:prstGeom prst="rect">
            <a:avLst/>
          </a:prstGeom>
        </p:spPr>
      </p:pic>
      <p:sp>
        <p:nvSpPr>
          <p:cNvPr id="18" name="TextBox 17">
            <a:extLst>
              <a:ext uri="{FF2B5EF4-FFF2-40B4-BE49-F238E27FC236}">
                <a16:creationId xmlns:a16="http://schemas.microsoft.com/office/drawing/2014/main" id="{F32A248C-5FF4-A42A-C852-88504F471629}"/>
              </a:ext>
            </a:extLst>
          </p:cNvPr>
          <p:cNvSpPr txBox="1"/>
          <p:nvPr/>
        </p:nvSpPr>
        <p:spPr>
          <a:xfrm>
            <a:off x="8398409" y="4376116"/>
            <a:ext cx="3598560" cy="830997"/>
          </a:xfrm>
          <a:prstGeom prst="rect">
            <a:avLst/>
          </a:prstGeom>
          <a:noFill/>
        </p:spPr>
        <p:txBody>
          <a:bodyPr wrap="square">
            <a:spAutoFit/>
          </a:bodyPr>
          <a:lstStyle/>
          <a:p>
            <a:pPr>
              <a:buNone/>
            </a:pPr>
            <a:r>
              <a:rPr lang="en-US" sz="1200" i="1">
                <a:solidFill>
                  <a:srgbClr val="111111"/>
                </a:solidFill>
                <a:effectLst/>
                <a:latin typeface=".AppleSystemUIFont"/>
              </a:rPr>
              <a:t>“The bottleneck when you scale to thousands of restaurants isn’t just logistics -</a:t>
            </a:r>
            <a:r>
              <a:rPr lang="en-US" sz="1200" b="1" i="1">
                <a:solidFill>
                  <a:srgbClr val="111111"/>
                </a:solidFill>
                <a:effectLst/>
                <a:latin typeface=".AppleSystemUIFont"/>
              </a:rPr>
              <a:t> it’s the people</a:t>
            </a:r>
            <a:r>
              <a:rPr lang="en-US" sz="1200" i="1">
                <a:solidFill>
                  <a:srgbClr val="111111"/>
                </a:solidFill>
                <a:effectLst/>
                <a:latin typeface=".AppleSystemUIFont"/>
              </a:rPr>
              <a:t>. You need thousands of trained leaders ready to run the next generation of restaurants.”</a:t>
            </a:r>
          </a:p>
        </p:txBody>
      </p:sp>
      <p:sp>
        <p:nvSpPr>
          <p:cNvPr id="19" name="TextBox 18">
            <a:extLst>
              <a:ext uri="{FF2B5EF4-FFF2-40B4-BE49-F238E27FC236}">
                <a16:creationId xmlns:a16="http://schemas.microsoft.com/office/drawing/2014/main" id="{48853501-169D-B084-370C-F5824298007E}"/>
              </a:ext>
            </a:extLst>
          </p:cNvPr>
          <p:cNvSpPr txBox="1"/>
          <p:nvPr/>
        </p:nvSpPr>
        <p:spPr>
          <a:xfrm>
            <a:off x="7438744" y="3996057"/>
            <a:ext cx="4630501" cy="338554"/>
          </a:xfrm>
          <a:prstGeom prst="rect">
            <a:avLst/>
          </a:prstGeom>
          <a:noFill/>
        </p:spPr>
        <p:txBody>
          <a:bodyPr wrap="square" rtlCol="0">
            <a:spAutoFit/>
          </a:bodyPr>
          <a:lstStyle/>
          <a:p>
            <a:pPr algn="l"/>
            <a:r>
              <a:rPr lang="en-US" sz="1600"/>
              <a:t>Expert Interview Insights: (conducted on 3/5/2026)</a:t>
            </a:r>
          </a:p>
        </p:txBody>
      </p:sp>
      <p:sp>
        <p:nvSpPr>
          <p:cNvPr id="20" name="TextBox 19">
            <a:extLst>
              <a:ext uri="{FF2B5EF4-FFF2-40B4-BE49-F238E27FC236}">
                <a16:creationId xmlns:a16="http://schemas.microsoft.com/office/drawing/2014/main" id="{EEE4CFCB-942F-837B-6BF0-93783ADE00CE}"/>
              </a:ext>
            </a:extLst>
          </p:cNvPr>
          <p:cNvSpPr txBox="1"/>
          <p:nvPr/>
        </p:nvSpPr>
        <p:spPr>
          <a:xfrm>
            <a:off x="7403167" y="5203597"/>
            <a:ext cx="4867118" cy="276999"/>
          </a:xfrm>
          <a:prstGeom prst="rect">
            <a:avLst/>
          </a:prstGeom>
          <a:noFill/>
        </p:spPr>
        <p:txBody>
          <a:bodyPr wrap="square" rtlCol="0">
            <a:spAutoFit/>
          </a:bodyPr>
          <a:lstStyle/>
          <a:p>
            <a:pPr algn="l"/>
            <a:r>
              <a:rPr lang="en-US" sz="1200" b="1"/>
              <a:t>Stephen </a:t>
            </a:r>
            <a:r>
              <a:rPr lang="en-US" sz="1200" b="1" err="1"/>
              <a:t>Piacentini</a:t>
            </a:r>
            <a:r>
              <a:rPr lang="en-US" sz="1200" b="1"/>
              <a:t>, Chief Development Officer - Chipotle</a:t>
            </a:r>
          </a:p>
        </p:txBody>
      </p:sp>
      <p:sp>
        <p:nvSpPr>
          <p:cNvPr id="23" name="TextBox 22">
            <a:extLst>
              <a:ext uri="{FF2B5EF4-FFF2-40B4-BE49-F238E27FC236}">
                <a16:creationId xmlns:a16="http://schemas.microsoft.com/office/drawing/2014/main" id="{A83823E8-09A3-D255-6A1E-730D8AFAB80C}"/>
              </a:ext>
            </a:extLst>
          </p:cNvPr>
          <p:cNvSpPr txBox="1"/>
          <p:nvPr/>
        </p:nvSpPr>
        <p:spPr>
          <a:xfrm>
            <a:off x="7452971" y="6455323"/>
            <a:ext cx="486711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t>Cheryl </a:t>
            </a:r>
            <a:r>
              <a:rPr lang="en-US" sz="1200" b="1" err="1"/>
              <a:t>Heidorn</a:t>
            </a:r>
            <a:r>
              <a:rPr lang="en-US" sz="1200" b="1"/>
              <a:t>, Director of Development - Chipotle </a:t>
            </a:r>
          </a:p>
        </p:txBody>
      </p:sp>
      <p:sp>
        <p:nvSpPr>
          <p:cNvPr id="25" name="TextBox 24">
            <a:extLst>
              <a:ext uri="{FF2B5EF4-FFF2-40B4-BE49-F238E27FC236}">
                <a16:creationId xmlns:a16="http://schemas.microsoft.com/office/drawing/2014/main" id="{E501431B-7F2C-4865-ED94-3BCE454268F2}"/>
              </a:ext>
            </a:extLst>
          </p:cNvPr>
          <p:cNvSpPr txBox="1"/>
          <p:nvPr/>
        </p:nvSpPr>
        <p:spPr>
          <a:xfrm>
            <a:off x="8361056" y="5492135"/>
            <a:ext cx="3681532" cy="1015663"/>
          </a:xfrm>
          <a:prstGeom prst="rect">
            <a:avLst/>
          </a:prstGeom>
          <a:noFill/>
        </p:spPr>
        <p:txBody>
          <a:bodyPr wrap="square">
            <a:spAutoFit/>
          </a:bodyPr>
          <a:lstStyle/>
          <a:p>
            <a:pPr>
              <a:buNone/>
            </a:pPr>
            <a:r>
              <a:rPr lang="en-US" sz="1200">
                <a:solidFill>
                  <a:srgbClr val="111111"/>
                </a:solidFill>
                <a:effectLst/>
                <a:latin typeface=".AppleSystemUIFont"/>
              </a:rPr>
              <a:t>“As you grow, you can’t leave supply chain behind. Every new market has to work operationally for distribution and food supply.</a:t>
            </a:r>
            <a:r>
              <a:rPr lang="en-US" sz="1200"/>
              <a:t> </a:t>
            </a:r>
            <a:r>
              <a:rPr lang="en-US" sz="1200">
                <a:solidFill>
                  <a:srgbClr val="111111"/>
                </a:solidFill>
                <a:effectLst/>
                <a:latin typeface=".AppleSystemUIFont"/>
              </a:rPr>
              <a:t>We found success opening three to four restaurants in a market at the same time to create synergy for distribution and leadership.”</a:t>
            </a:r>
          </a:p>
        </p:txBody>
      </p:sp>
      <p:cxnSp>
        <p:nvCxnSpPr>
          <p:cNvPr id="26" name="Straight Arrow Connector 25">
            <a:extLst>
              <a:ext uri="{FF2B5EF4-FFF2-40B4-BE49-F238E27FC236}">
                <a16:creationId xmlns:a16="http://schemas.microsoft.com/office/drawing/2014/main" id="{E76B642F-186B-21B7-6B22-53D375D271C7}"/>
              </a:ext>
            </a:extLst>
          </p:cNvPr>
          <p:cNvCxnSpPr>
            <a:cxnSpLocks/>
          </p:cNvCxnSpPr>
          <p:nvPr/>
        </p:nvCxnSpPr>
        <p:spPr>
          <a:xfrm>
            <a:off x="7347854" y="1593725"/>
            <a:ext cx="0" cy="5213303"/>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E19328E1-9222-E21B-DFAF-3A424559E335}"/>
              </a:ext>
            </a:extLst>
          </p:cNvPr>
          <p:cNvSpPr txBox="1"/>
          <p:nvPr/>
        </p:nvSpPr>
        <p:spPr>
          <a:xfrm>
            <a:off x="7403167" y="1700338"/>
            <a:ext cx="4499968" cy="1569660"/>
          </a:xfrm>
          <a:prstGeom prst="rect">
            <a:avLst/>
          </a:prstGeom>
          <a:noFill/>
        </p:spPr>
        <p:txBody>
          <a:bodyPr wrap="square">
            <a:spAutoFit/>
          </a:bodyPr>
          <a:lstStyle/>
          <a:p>
            <a:pPr>
              <a:buNone/>
            </a:pPr>
            <a:r>
              <a:rPr lang="en-US" sz="1200"/>
              <a:t>After analyzing the key success and failure stories in the space we believe Chipotle represents the clearest benchmark for scaling a fast-casual concept nationally at CAVA’s current stage. Its success came from pairing clustered market expansion, simple menu design, and operational standardization, allowing strong unit economics across thousands of locations. At the same time, early food safety and hiring failures highlighted how supply chain and quality control systems must scale ahead of growth. </a:t>
            </a:r>
          </a:p>
        </p:txBody>
      </p:sp>
      <p:sp>
        <p:nvSpPr>
          <p:cNvPr id="7" name="TextBox 6">
            <a:extLst>
              <a:ext uri="{FF2B5EF4-FFF2-40B4-BE49-F238E27FC236}">
                <a16:creationId xmlns:a16="http://schemas.microsoft.com/office/drawing/2014/main" id="{665BBAC2-1CBB-3577-0033-CF2749720CA1}"/>
              </a:ext>
            </a:extLst>
          </p:cNvPr>
          <p:cNvSpPr txBox="1"/>
          <p:nvPr/>
        </p:nvSpPr>
        <p:spPr>
          <a:xfrm>
            <a:off x="7435385" y="3299266"/>
            <a:ext cx="4607203" cy="646331"/>
          </a:xfrm>
          <a:prstGeom prst="rect">
            <a:avLst/>
          </a:prstGeom>
          <a:noFill/>
        </p:spPr>
        <p:txBody>
          <a:bodyPr wrap="square">
            <a:spAutoFit/>
          </a:bodyPr>
          <a:lstStyle/>
          <a:p>
            <a:r>
              <a:rPr lang="en-US" sz="1200" b="1"/>
              <a:t>=&gt; These lessons highlight the importance of building a disciplined expansion system rather than simply accelerating store openings</a:t>
            </a:r>
            <a:endParaRPr lang="en-US" sz="1200"/>
          </a:p>
        </p:txBody>
      </p:sp>
      <p:pic>
        <p:nvPicPr>
          <p:cNvPr id="9" name="Picture 8">
            <a:extLst>
              <a:ext uri="{FF2B5EF4-FFF2-40B4-BE49-F238E27FC236}">
                <a16:creationId xmlns:a16="http://schemas.microsoft.com/office/drawing/2014/main" id="{F02B5D8B-027B-577B-1468-AF8E9410D9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5883" y="4399733"/>
            <a:ext cx="683353" cy="840189"/>
          </a:xfrm>
          <a:prstGeom prst="rect">
            <a:avLst/>
          </a:prstGeom>
        </p:spPr>
      </p:pic>
      <p:pic>
        <p:nvPicPr>
          <p:cNvPr id="21" name="Picture 20">
            <a:extLst>
              <a:ext uri="{FF2B5EF4-FFF2-40B4-BE49-F238E27FC236}">
                <a16:creationId xmlns:a16="http://schemas.microsoft.com/office/drawing/2014/main" id="{D0164B14-A4F8-E692-3EC4-B514CBBF0B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8641" y="5638833"/>
            <a:ext cx="821617" cy="844658"/>
          </a:xfrm>
          <a:prstGeom prst="rect">
            <a:avLst/>
          </a:prstGeom>
        </p:spPr>
      </p:pic>
      <p:sp>
        <p:nvSpPr>
          <p:cNvPr id="24" name="Rectangle 23">
            <a:extLst>
              <a:ext uri="{FF2B5EF4-FFF2-40B4-BE49-F238E27FC236}">
                <a16:creationId xmlns:a16="http://schemas.microsoft.com/office/drawing/2014/main" id="{4FFBA7C1-9D9E-4596-C8D9-E51368F68E37}"/>
              </a:ext>
            </a:extLst>
          </p:cNvPr>
          <p:cNvSpPr/>
          <p:nvPr/>
        </p:nvSpPr>
        <p:spPr>
          <a:xfrm>
            <a:off x="557798" y="1232741"/>
            <a:ext cx="3788625" cy="352674"/>
          </a:xfrm>
          <a:prstGeom prst="rect">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latin typeface="Calibri"/>
                <a:ea typeface="Calibri"/>
                <a:cs typeface="Calibri"/>
              </a:rPr>
              <a:t>Key competitors</a:t>
            </a:r>
            <a:endParaRPr lang="en-US">
              <a:solidFill>
                <a:schemeClr val="tx1"/>
              </a:solidFill>
            </a:endParaRPr>
          </a:p>
        </p:txBody>
      </p:sp>
    </p:spTree>
    <p:extLst>
      <p:ext uri="{BB962C8B-B14F-4D97-AF65-F5344CB8AC3E}">
        <p14:creationId xmlns:p14="http://schemas.microsoft.com/office/powerpoint/2010/main" val="26171964"/>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E6C047A-9125-24EA-641E-D25397E8A6FA}"/>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ED740A0-4180-163B-BCE2-1BBC2494655C}"/>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6" name="think-cell data - do not delete" hidden="1">
                        <a:extLst>
                          <a:ext uri="{FF2B5EF4-FFF2-40B4-BE49-F238E27FC236}">
                            <a16:creationId xmlns:a16="http://schemas.microsoft.com/office/drawing/2014/main" id="{2ED740A0-4180-163B-BCE2-1BBC2494655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DADD0CD0-F15B-E3A9-9C56-E5110BA6F217}"/>
              </a:ext>
            </a:extLst>
          </p:cNvPr>
          <p:cNvSpPr/>
          <p:nvPr/>
        </p:nvSpPr>
        <p:spPr>
          <a:xfrm>
            <a:off x="6489961" y="1524000"/>
            <a:ext cx="5241014" cy="4681723"/>
          </a:xfrm>
          <a:prstGeom prst="rect">
            <a:avLst/>
          </a:prstGeom>
          <a:noFill/>
          <a:ln w="9525">
            <a:solidFill>
              <a:schemeClr val="tx1">
                <a:lumMod val="95000"/>
                <a:lumOff val="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7D970C5-ED9C-FD9C-4F91-BBD6F5AD7921}"/>
              </a:ext>
            </a:extLst>
          </p:cNvPr>
          <p:cNvSpPr/>
          <p:nvPr/>
        </p:nvSpPr>
        <p:spPr>
          <a:xfrm>
            <a:off x="-4201353" y="4072126"/>
            <a:ext cx="3657599" cy="2133600"/>
          </a:xfrm>
          <a:prstGeom prst="rect">
            <a:avLst/>
          </a:prstGeom>
          <a:noFill/>
          <a:ln w="9525">
            <a:solidFill>
              <a:schemeClr val="tx1">
                <a:lumMod val="95000"/>
                <a:lumOff val="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8" name="Rectangle 17">
            <a:extLst>
              <a:ext uri="{FF2B5EF4-FFF2-40B4-BE49-F238E27FC236}">
                <a16:creationId xmlns:a16="http://schemas.microsoft.com/office/drawing/2014/main" id="{5F69FE64-5983-053E-3C79-63E311AB2058}"/>
              </a:ext>
            </a:extLst>
          </p:cNvPr>
          <p:cNvSpPr/>
          <p:nvPr/>
        </p:nvSpPr>
        <p:spPr>
          <a:xfrm>
            <a:off x="8093040" y="1377781"/>
            <a:ext cx="2057400"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Calibri"/>
                <a:ea typeface="Calibri"/>
                <a:cs typeface="Calibri"/>
              </a:rPr>
              <a:t>Centralized Production</a:t>
            </a:r>
            <a:endParaRPr lang="en-US">
              <a:solidFill>
                <a:schemeClr val="tx1"/>
              </a:solidFill>
            </a:endParaRPr>
          </a:p>
        </p:txBody>
      </p:sp>
      <p:sp>
        <p:nvSpPr>
          <p:cNvPr id="22" name="Rectangle 21">
            <a:extLst>
              <a:ext uri="{FF2B5EF4-FFF2-40B4-BE49-F238E27FC236}">
                <a16:creationId xmlns:a16="http://schemas.microsoft.com/office/drawing/2014/main" id="{AFD36629-A529-516D-FD70-4E96776EBFBF}"/>
              </a:ext>
            </a:extLst>
          </p:cNvPr>
          <p:cNvSpPr/>
          <p:nvPr/>
        </p:nvSpPr>
        <p:spPr>
          <a:xfrm>
            <a:off x="-3407942" y="3929135"/>
            <a:ext cx="2070775"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Calibri"/>
                <a:ea typeface="Calibri"/>
                <a:cs typeface="Calibri"/>
              </a:rPr>
              <a:t>Risks</a:t>
            </a:r>
            <a:endParaRPr lang="en-US" sz="14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04D6CE0F-788D-37B4-A7A7-B8641327A3DA}"/>
              </a:ext>
            </a:extLst>
          </p:cNvPr>
          <p:cNvSpPr/>
          <p:nvPr/>
        </p:nvSpPr>
        <p:spPr>
          <a:xfrm>
            <a:off x="-3554058" y="3918717"/>
            <a:ext cx="314447" cy="314447"/>
          </a:xfrm>
          <a:prstGeom prst="rect">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2</a:t>
            </a:r>
          </a:p>
        </p:txBody>
      </p:sp>
      <p:sp>
        <p:nvSpPr>
          <p:cNvPr id="27" name="Rectangle 26">
            <a:extLst>
              <a:ext uri="{FF2B5EF4-FFF2-40B4-BE49-F238E27FC236}">
                <a16:creationId xmlns:a16="http://schemas.microsoft.com/office/drawing/2014/main" id="{2FD86174-D6FC-1379-A976-D3BA7A6E0F29}"/>
              </a:ext>
            </a:extLst>
          </p:cNvPr>
          <p:cNvSpPr/>
          <p:nvPr/>
        </p:nvSpPr>
        <p:spPr>
          <a:xfrm>
            <a:off x="-3722389" y="3339653"/>
            <a:ext cx="314447" cy="314447"/>
          </a:xfrm>
          <a:prstGeom prst="rect">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3</a:t>
            </a:r>
          </a:p>
        </p:txBody>
      </p:sp>
      <p:sp>
        <p:nvSpPr>
          <p:cNvPr id="9" name="TextBox 8">
            <a:extLst>
              <a:ext uri="{FF2B5EF4-FFF2-40B4-BE49-F238E27FC236}">
                <a16:creationId xmlns:a16="http://schemas.microsoft.com/office/drawing/2014/main" id="{28E26E1E-CCC2-5302-BDB5-9F3283370E12}"/>
              </a:ext>
            </a:extLst>
          </p:cNvPr>
          <p:cNvSpPr txBox="1"/>
          <p:nvPr/>
        </p:nvSpPr>
        <p:spPr>
          <a:xfrm>
            <a:off x="9375478" y="1740310"/>
            <a:ext cx="2278206" cy="1305145"/>
          </a:xfrm>
          <a:prstGeom prst="rect">
            <a:avLst/>
          </a:prstGeom>
          <a:noFill/>
        </p:spPr>
        <p:txBody>
          <a:bodyPr wrap="square" lIns="91440" tIns="45720" rIns="91440" bIns="45720" anchor="ctr">
            <a:noAutofit/>
          </a:bodyPr>
          <a:lstStyle/>
          <a:p>
            <a:pPr algn="ctr"/>
            <a:r>
              <a:rPr lang="en-US" sz="1400"/>
              <a:t>Opening a production facility with centralized management training functions</a:t>
            </a:r>
          </a:p>
        </p:txBody>
      </p:sp>
      <p:sp>
        <p:nvSpPr>
          <p:cNvPr id="11" name="TextBox 10">
            <a:extLst>
              <a:ext uri="{FF2B5EF4-FFF2-40B4-BE49-F238E27FC236}">
                <a16:creationId xmlns:a16="http://schemas.microsoft.com/office/drawing/2014/main" id="{6249B518-E00E-5219-F884-654A38BD7614}"/>
              </a:ext>
            </a:extLst>
          </p:cNvPr>
          <p:cNvSpPr txBox="1"/>
          <p:nvPr/>
        </p:nvSpPr>
        <p:spPr>
          <a:xfrm>
            <a:off x="-3962400" y="4226361"/>
            <a:ext cx="3266245" cy="1883367"/>
          </a:xfrm>
          <a:prstGeom prst="rect">
            <a:avLst/>
          </a:prstGeom>
          <a:noFill/>
        </p:spPr>
        <p:txBody>
          <a:bodyPr wrap="square" lIns="91440" tIns="45720" rIns="91440" bIns="45720" anchor="ctr">
            <a:noAutofit/>
          </a:bodyPr>
          <a:lstStyle/>
          <a:p>
            <a:pPr algn="ctr"/>
            <a:r>
              <a:rPr lang="en-US" sz="1600" b="1">
                <a:solidFill>
                  <a:srgbClr val="000000"/>
                </a:solidFill>
                <a:ea typeface="+mn-lt"/>
                <a:cs typeface="+mn-lt"/>
              </a:rPr>
              <a:t>Leased facilities </a:t>
            </a:r>
            <a:r>
              <a:rPr lang="en-US" sz="1600">
                <a:solidFill>
                  <a:srgbClr val="000000"/>
                </a:solidFill>
                <a:ea typeface="+mn-lt"/>
                <a:cs typeface="+mn-lt"/>
              </a:rPr>
              <a:t>and partner-supported distribution allow CAVA to expand capacity and market reach without taking on excessive fixed-cost infrastructure</a:t>
            </a:r>
            <a:endParaRPr lang="en-US"/>
          </a:p>
          <a:p>
            <a:pPr algn="ctr"/>
            <a:endParaRPr lang="en-US" sz="16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CCCFD72C-EC29-6EBD-7D1F-631DECA3B6AA}"/>
              </a:ext>
            </a:extLst>
          </p:cNvPr>
          <p:cNvSpPr txBox="1"/>
          <p:nvPr/>
        </p:nvSpPr>
        <p:spPr>
          <a:xfrm>
            <a:off x="-3294716" y="5554197"/>
            <a:ext cx="3205289" cy="1885945"/>
          </a:xfrm>
          <a:prstGeom prst="rect">
            <a:avLst/>
          </a:prstGeom>
          <a:noFill/>
        </p:spPr>
        <p:txBody>
          <a:bodyPr wrap="square" lIns="91440" tIns="45720" rIns="91440" bIns="45720" anchor="ctr">
            <a:noAutofit/>
          </a:bodyPr>
          <a:lstStyle/>
          <a:p>
            <a:pPr algn="ctr"/>
            <a:r>
              <a:rPr lang="en-US" sz="1600">
                <a:solidFill>
                  <a:srgbClr val="000000"/>
                </a:solidFill>
                <a:ea typeface="+mn-lt"/>
                <a:cs typeface="+mn-lt"/>
              </a:rPr>
              <a:t>Expanded production infrastructure is projected to support at least </a:t>
            </a:r>
            <a:r>
              <a:rPr lang="en-US" sz="1600" b="1">
                <a:solidFill>
                  <a:srgbClr val="000000"/>
                </a:solidFill>
                <a:ea typeface="+mn-lt"/>
                <a:cs typeface="+mn-lt"/>
              </a:rPr>
              <a:t>700+ r</a:t>
            </a:r>
            <a:r>
              <a:rPr lang="en-US" sz="1600">
                <a:solidFill>
                  <a:srgbClr val="000000"/>
                </a:solidFill>
                <a:ea typeface="+mn-lt"/>
                <a:cs typeface="+mn-lt"/>
              </a:rPr>
              <a:t>estaurants, giving CAVA credible near-term runway for continued store growth</a:t>
            </a:r>
            <a:endParaRPr lang="en-US"/>
          </a:p>
        </p:txBody>
      </p:sp>
      <p:sp>
        <p:nvSpPr>
          <p:cNvPr id="5" name="Text Placeholder 4">
            <a:extLst>
              <a:ext uri="{FF2B5EF4-FFF2-40B4-BE49-F238E27FC236}">
                <a16:creationId xmlns:a16="http://schemas.microsoft.com/office/drawing/2014/main" id="{96814FF5-00EC-F5A7-B49D-9DB45C0B6D92}"/>
              </a:ext>
            </a:extLst>
          </p:cNvPr>
          <p:cNvSpPr>
            <a:spLocks noGrp="1"/>
          </p:cNvSpPr>
          <p:nvPr>
            <p:ph type="body" sz="quarter" idx="11"/>
          </p:nvPr>
        </p:nvSpPr>
        <p:spPr/>
        <p:txBody>
          <a:bodyPr/>
          <a:lstStyle/>
          <a:p>
            <a:r>
              <a:rPr lang="en-US">
                <a:solidFill>
                  <a:schemeClr val="tx1"/>
                </a:solidFill>
                <a:latin typeface="Calibri"/>
                <a:ea typeface="Calibri"/>
                <a:cs typeface="Calibri"/>
              </a:rPr>
              <a:t>COMPANY CAPABILITIES</a:t>
            </a:r>
            <a:endParaRPr lang="en-US">
              <a:solidFill>
                <a:schemeClr val="tx1"/>
              </a:solidFill>
            </a:endParaRPr>
          </a:p>
        </p:txBody>
      </p:sp>
      <p:sp>
        <p:nvSpPr>
          <p:cNvPr id="8" name="Text Placeholder 2">
            <a:extLst>
              <a:ext uri="{FF2B5EF4-FFF2-40B4-BE49-F238E27FC236}">
                <a16:creationId xmlns:a16="http://schemas.microsoft.com/office/drawing/2014/main" id="{D0C2B005-45CF-0427-4967-7DCAFB177E1B}"/>
              </a:ext>
            </a:extLst>
          </p:cNvPr>
          <p:cNvSpPr>
            <a:spLocks noGrp="1"/>
          </p:cNvSpPr>
          <p:nvPr>
            <p:ph type="body" sz="quarter" idx="10"/>
          </p:nvPr>
        </p:nvSpPr>
        <p:spPr>
          <a:xfrm>
            <a:off x="452719" y="493059"/>
            <a:ext cx="9384008" cy="685800"/>
          </a:xfrm>
          <a:solidFill>
            <a:srgbClr val="F9D000"/>
          </a:solidFill>
        </p:spPr>
        <p:txBody>
          <a:bodyPr/>
          <a:lstStyle/>
          <a:p>
            <a:r>
              <a:rPr lang="en-US">
                <a:solidFill>
                  <a:schemeClr val="tx1"/>
                </a:solidFill>
                <a:latin typeface="Calibri"/>
                <a:cs typeface="Calibri"/>
              </a:rPr>
              <a:t>CAVA’s hybrid vertically integrated business model supports mediterranean authenticity</a:t>
            </a:r>
            <a:endParaRPr lang="en-US">
              <a:solidFill>
                <a:schemeClr val="tx1"/>
              </a:solidFill>
            </a:endParaRPr>
          </a:p>
        </p:txBody>
      </p:sp>
      <p:sp>
        <p:nvSpPr>
          <p:cNvPr id="10" name="Text Placeholder 3">
            <a:extLst>
              <a:ext uri="{FF2B5EF4-FFF2-40B4-BE49-F238E27FC236}">
                <a16:creationId xmlns:a16="http://schemas.microsoft.com/office/drawing/2014/main" id="{4D4F812A-8DFD-694E-6DB8-03457BAD70C1}"/>
              </a:ext>
            </a:extLst>
          </p:cNvPr>
          <p:cNvSpPr>
            <a:spLocks noGrp="1"/>
          </p:cNvSpPr>
          <p:nvPr>
            <p:ph type="body" sz="quarter" idx="13"/>
          </p:nvPr>
        </p:nvSpPr>
        <p:spPr>
          <a:xfrm>
            <a:off x="452719" y="6382870"/>
            <a:ext cx="5263966" cy="228600"/>
          </a:xfrm>
        </p:spPr>
        <p:txBody>
          <a:bodyPr/>
          <a:lstStyle/>
          <a:p>
            <a:r>
              <a:rPr lang="en-US">
                <a:latin typeface="Calibri"/>
                <a:ea typeface="Calibri"/>
                <a:cs typeface="Calibri"/>
              </a:rPr>
              <a:t>Source</a:t>
            </a:r>
            <a:endParaRPr lang="en-US"/>
          </a:p>
        </p:txBody>
      </p:sp>
      <p:graphicFrame>
        <p:nvGraphicFramePr>
          <p:cNvPr id="13" name="Table 12">
            <a:extLst>
              <a:ext uri="{FF2B5EF4-FFF2-40B4-BE49-F238E27FC236}">
                <a16:creationId xmlns:a16="http://schemas.microsoft.com/office/drawing/2014/main" id="{0BBA4D78-AA59-8163-E10B-83F3EFF90CA8}"/>
              </a:ext>
            </a:extLst>
          </p:cNvPr>
          <p:cNvGraphicFramePr>
            <a:graphicFrameLocks noGrp="1"/>
          </p:cNvGraphicFramePr>
          <p:nvPr/>
        </p:nvGraphicFramePr>
        <p:xfrm>
          <a:off x="-7119693" y="1393186"/>
          <a:ext cx="6588900" cy="1692268"/>
        </p:xfrm>
        <a:graphic>
          <a:graphicData uri="http://schemas.openxmlformats.org/drawingml/2006/table">
            <a:tbl>
              <a:tblPr bandRow="1">
                <a:tableStyleId>{5C22544A-7EE6-4342-B048-85BDC9FD1C3A}</a:tableStyleId>
              </a:tblPr>
              <a:tblGrid>
                <a:gridCol w="2102225">
                  <a:extLst>
                    <a:ext uri="{9D8B030D-6E8A-4147-A177-3AD203B41FA5}">
                      <a16:colId xmlns:a16="http://schemas.microsoft.com/office/drawing/2014/main" val="876877076"/>
                    </a:ext>
                  </a:extLst>
                </a:gridCol>
                <a:gridCol w="901863">
                  <a:extLst>
                    <a:ext uri="{9D8B030D-6E8A-4147-A177-3AD203B41FA5}">
                      <a16:colId xmlns:a16="http://schemas.microsoft.com/office/drawing/2014/main" val="600547117"/>
                    </a:ext>
                  </a:extLst>
                </a:gridCol>
                <a:gridCol w="912470">
                  <a:extLst>
                    <a:ext uri="{9D8B030D-6E8A-4147-A177-3AD203B41FA5}">
                      <a16:colId xmlns:a16="http://schemas.microsoft.com/office/drawing/2014/main" val="3492230492"/>
                    </a:ext>
                  </a:extLst>
                </a:gridCol>
                <a:gridCol w="901863">
                  <a:extLst>
                    <a:ext uri="{9D8B030D-6E8A-4147-A177-3AD203B41FA5}">
                      <a16:colId xmlns:a16="http://schemas.microsoft.com/office/drawing/2014/main" val="1225029051"/>
                    </a:ext>
                  </a:extLst>
                </a:gridCol>
                <a:gridCol w="911085">
                  <a:extLst>
                    <a:ext uri="{9D8B030D-6E8A-4147-A177-3AD203B41FA5}">
                      <a16:colId xmlns:a16="http://schemas.microsoft.com/office/drawing/2014/main" val="629443940"/>
                    </a:ext>
                  </a:extLst>
                </a:gridCol>
                <a:gridCol w="859394">
                  <a:extLst>
                    <a:ext uri="{9D8B030D-6E8A-4147-A177-3AD203B41FA5}">
                      <a16:colId xmlns:a16="http://schemas.microsoft.com/office/drawing/2014/main" val="1037612576"/>
                    </a:ext>
                  </a:extLst>
                </a:gridCol>
              </a:tblGrid>
              <a:tr h="345108">
                <a:tc gridSpan="5">
                  <a:txBody>
                    <a:bodyPr/>
                    <a:lstStyle/>
                    <a:p>
                      <a:pPr fontAlgn="ctr">
                        <a:buNone/>
                      </a:pPr>
                      <a:r>
                        <a:rPr lang="en-US" sz="900" b="1">
                          <a:solidFill>
                            <a:srgbClr val="FFFFFF"/>
                          </a:solidFill>
                          <a:effectLst/>
                          <a:latin typeface="Arial"/>
                        </a:rPr>
                        <a:t>Impact of Quality Degradation in Locations Distant from Production Hub </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F386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fontAlgn="b">
                        <a:buNone/>
                      </a:pPr>
                      <a:endParaRPr lang="en-US" sz="1100">
                        <a:effectLst/>
                        <a:latin typeface="Calibri" panose="020F0502020204030204" pitchFamily="34" charset="0"/>
                      </a:endParaRPr>
                    </a:p>
                  </a:txBody>
                  <a:tcPr marL="9525" marR="9525" marT="9525" anchor="b">
                    <a:lnL w="6350" cap="flat" cmpd="sng" algn="ctr">
                      <a:solidFill>
                        <a:srgbClr val="CCCCCC"/>
                      </a:solidFill>
                      <a:prstDash val="solid"/>
                      <a:round/>
                      <a:headEnd type="none" w="med" len="med"/>
                      <a:tailEnd type="none" w="med" len="med"/>
                    </a:lnL>
                    <a:lnR>
                      <a:noFill/>
                    </a:lnR>
                    <a:lnT>
                      <a:noFill/>
                    </a:lnT>
                    <a:lnB w="6350" cap="flat" cmpd="sng" algn="ctr">
                      <a:solidFill>
                        <a:srgbClr val="CCCCCC"/>
                      </a:solidFill>
                      <a:prstDash val="solid"/>
                      <a:round/>
                      <a:headEnd type="none" w="med" len="med"/>
                      <a:tailEnd type="none" w="med" len="med"/>
                    </a:lnB>
                    <a:solidFill>
                      <a:srgbClr val="16365C"/>
                    </a:solidFill>
                  </a:tcPr>
                </a:tc>
                <a:extLst>
                  <a:ext uri="{0D108BD9-81ED-4DB2-BD59-A6C34878D82A}">
                    <a16:rowId xmlns:a16="http://schemas.microsoft.com/office/drawing/2014/main" val="3642562481"/>
                  </a:ext>
                </a:extLst>
              </a:tr>
              <a:tr h="326155">
                <a:tc>
                  <a:txBody>
                    <a:bodyPr/>
                    <a:lstStyle/>
                    <a:p>
                      <a:pPr fontAlgn="ctr">
                        <a:buNone/>
                      </a:pPr>
                      <a:r>
                        <a:rPr lang="en-US" sz="800" b="1">
                          <a:solidFill>
                            <a:srgbClr val="FFFFFF"/>
                          </a:solidFill>
                          <a:effectLst/>
                          <a:latin typeface="Arial" panose="020B0604020202020204" pitchFamily="34" charset="0"/>
                        </a:rPr>
                        <a:t>Driver</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tc>
                  <a:txBody>
                    <a:bodyPr/>
                    <a:lstStyle/>
                    <a:p>
                      <a:pPr algn="ctr" fontAlgn="ctr">
                        <a:buNone/>
                      </a:pPr>
                      <a:r>
                        <a:rPr lang="en-US" sz="800" b="1">
                          <a:solidFill>
                            <a:srgbClr val="FFFFFF"/>
                          </a:solidFill>
                          <a:effectLst/>
                          <a:latin typeface="Arial" panose="020B0604020202020204" pitchFamily="34" charset="0"/>
                        </a:rPr>
                        <a:t>Year 1</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tc>
                  <a:txBody>
                    <a:bodyPr/>
                    <a:lstStyle/>
                    <a:p>
                      <a:pPr algn="ctr" fontAlgn="ctr">
                        <a:buNone/>
                      </a:pPr>
                      <a:r>
                        <a:rPr lang="en-US" sz="800" b="1">
                          <a:solidFill>
                            <a:srgbClr val="FFFFFF"/>
                          </a:solidFill>
                          <a:effectLst/>
                          <a:latin typeface="Arial" panose="020B0604020202020204" pitchFamily="34" charset="0"/>
                        </a:rPr>
                        <a:t>Year 2</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tc>
                  <a:txBody>
                    <a:bodyPr/>
                    <a:lstStyle/>
                    <a:p>
                      <a:pPr algn="ctr" fontAlgn="ctr">
                        <a:buNone/>
                      </a:pPr>
                      <a:r>
                        <a:rPr lang="en-US" sz="800" b="1">
                          <a:solidFill>
                            <a:srgbClr val="FFFFFF"/>
                          </a:solidFill>
                          <a:effectLst/>
                          <a:latin typeface="Arial" panose="020B0604020202020204" pitchFamily="34" charset="0"/>
                        </a:rPr>
                        <a:t>Year 3</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tc>
                  <a:txBody>
                    <a:bodyPr/>
                    <a:lstStyle/>
                    <a:p>
                      <a:pPr algn="ctr" fontAlgn="ctr">
                        <a:buNone/>
                      </a:pPr>
                      <a:r>
                        <a:rPr lang="en-US" sz="800" b="1">
                          <a:solidFill>
                            <a:srgbClr val="FFFFFF"/>
                          </a:solidFill>
                          <a:effectLst/>
                          <a:latin typeface="Arial" panose="020B0604020202020204" pitchFamily="34" charset="0"/>
                        </a:rPr>
                        <a:t>Year 4</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tc>
                  <a:txBody>
                    <a:bodyPr/>
                    <a:lstStyle/>
                    <a:p>
                      <a:pPr algn="ctr" fontAlgn="ctr">
                        <a:buNone/>
                      </a:pPr>
                      <a:r>
                        <a:rPr lang="en-US" sz="800" b="1">
                          <a:solidFill>
                            <a:srgbClr val="FFFFFF"/>
                          </a:solidFill>
                          <a:effectLst/>
                          <a:latin typeface="Arial" panose="020B0604020202020204" pitchFamily="34" charset="0"/>
                        </a:rPr>
                        <a:t>Year 5</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extLst>
                  <a:ext uri="{0D108BD9-81ED-4DB2-BD59-A6C34878D82A}">
                    <a16:rowId xmlns:a16="http://schemas.microsoft.com/office/drawing/2014/main" val="201571848"/>
                  </a:ext>
                </a:extLst>
              </a:tr>
              <a:tr h="340335">
                <a:tc>
                  <a:txBody>
                    <a:bodyPr/>
                    <a:lstStyle/>
                    <a:p>
                      <a:pPr fontAlgn="ctr">
                        <a:buNone/>
                      </a:pPr>
                      <a:r>
                        <a:rPr lang="en-US" sz="900">
                          <a:effectLst/>
                          <a:latin typeface="Arial"/>
                        </a:rPr>
                        <a:t>  Quality Retention </a:t>
                      </a:r>
                      <a:r>
                        <a:rPr lang="el-GR" sz="900">
                          <a:effectLst/>
                          <a:latin typeface="Arial"/>
                        </a:rPr>
                        <a:t>Δ </a:t>
                      </a:r>
                      <a:endParaRPr lang="en-US" sz="900">
                        <a:effectLst/>
                        <a:latin typeface="Arial"/>
                      </a:endParaRP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algn="r" fontAlgn="ctr">
                        <a:buNone/>
                      </a:pPr>
                      <a:r>
                        <a:rPr lang="en-US" sz="900">
                          <a:solidFill>
                            <a:srgbClr val="0000FF"/>
                          </a:solidFill>
                          <a:effectLst/>
                          <a:latin typeface="Arial" panose="020B0604020202020204" pitchFamily="34" charset="0"/>
                        </a:rPr>
                        <a:t>-1.5%</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-2.0%</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-2.5%</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-3.0%</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-3.5%</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extLst>
                  <a:ext uri="{0D108BD9-81ED-4DB2-BD59-A6C34878D82A}">
                    <a16:rowId xmlns:a16="http://schemas.microsoft.com/office/drawing/2014/main" val="2382265515"/>
                  </a:ext>
                </a:extLst>
              </a:tr>
              <a:tr h="340335">
                <a:tc>
                  <a:txBody>
                    <a:bodyPr/>
                    <a:lstStyle/>
                    <a:p>
                      <a:pPr fontAlgn="ctr">
                        <a:buNone/>
                      </a:pPr>
                      <a:r>
                        <a:rPr lang="en-US" sz="900">
                          <a:effectLst/>
                          <a:latin typeface="Arial"/>
                        </a:rPr>
                        <a:t>  Repeat Visit Rate </a:t>
                      </a:r>
                      <a:r>
                        <a:rPr lang="el-GR" sz="900">
                          <a:effectLst/>
                          <a:latin typeface="Arial"/>
                        </a:rPr>
                        <a:t>Δ </a:t>
                      </a:r>
                      <a:endParaRPr lang="en-US" sz="900">
                        <a:effectLst/>
                        <a:latin typeface="Arial"/>
                      </a:endParaRP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algn="r" fontAlgn="ctr">
                        <a:buNone/>
                      </a:pPr>
                      <a:r>
                        <a:rPr lang="en-US" sz="900">
                          <a:solidFill>
                            <a:srgbClr val="0000FF"/>
                          </a:solidFill>
                          <a:effectLst/>
                          <a:latin typeface="Arial" panose="020B0604020202020204" pitchFamily="34" charset="0"/>
                        </a:rPr>
                        <a:t>-1.2%</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-1.8%</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-2.1%</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-2.4%</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-2.8%</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extLst>
                  <a:ext uri="{0D108BD9-81ED-4DB2-BD59-A6C34878D82A}">
                    <a16:rowId xmlns:a16="http://schemas.microsoft.com/office/drawing/2014/main" val="3195281876"/>
                  </a:ext>
                </a:extLst>
              </a:tr>
              <a:tr h="340335">
                <a:tc>
                  <a:txBody>
                    <a:bodyPr/>
                    <a:lstStyle/>
                    <a:p>
                      <a:pPr fontAlgn="ctr">
                        <a:buNone/>
                      </a:pPr>
                      <a:r>
                        <a:rPr lang="en-US" sz="900">
                          <a:effectLst/>
                          <a:latin typeface="Arial" panose="020B0604020202020204" pitchFamily="34" charset="0"/>
                        </a:rPr>
                        <a:t>  SSS Drag from Quality Issues</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algn="r" fontAlgn="ctr">
                        <a:buNone/>
                      </a:pPr>
                      <a:r>
                        <a:rPr lang="en-US" sz="900">
                          <a:solidFill>
                            <a:srgbClr val="0000FF"/>
                          </a:solidFill>
                          <a:effectLst/>
                          <a:latin typeface="Arial" panose="020B0604020202020204" pitchFamily="34" charset="0"/>
                        </a:rPr>
                        <a:t>-0.3%</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-0.7%</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-1.2%</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-1.8%</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-2.4%</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extLst>
                  <a:ext uri="{0D108BD9-81ED-4DB2-BD59-A6C34878D82A}">
                    <a16:rowId xmlns:a16="http://schemas.microsoft.com/office/drawing/2014/main" val="689229285"/>
                  </a:ext>
                </a:extLst>
              </a:tr>
            </a:tbl>
          </a:graphicData>
        </a:graphic>
      </p:graphicFrame>
      <p:sp>
        <p:nvSpPr>
          <p:cNvPr id="15" name="Rectangle 14">
            <a:extLst>
              <a:ext uri="{FF2B5EF4-FFF2-40B4-BE49-F238E27FC236}">
                <a16:creationId xmlns:a16="http://schemas.microsoft.com/office/drawing/2014/main" id="{B474A15B-6725-AB51-DA5F-9F3900D2387D}"/>
              </a:ext>
            </a:extLst>
          </p:cNvPr>
          <p:cNvSpPr/>
          <p:nvPr/>
        </p:nvSpPr>
        <p:spPr>
          <a:xfrm>
            <a:off x="-7126332" y="708391"/>
            <a:ext cx="6921328" cy="685800"/>
          </a:xfrm>
          <a:prstGeom prst="rect">
            <a:avLst/>
          </a:prstGeom>
          <a:solidFill>
            <a:srgbClr val="D8EC5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Calibri"/>
                <a:ea typeface="Calibri"/>
                <a:cs typeface="Calibri"/>
              </a:rPr>
              <a:t>Comparing Mid-Atlantic location to Texas—Distance correlated to store performance  </a:t>
            </a:r>
          </a:p>
        </p:txBody>
      </p:sp>
      <p:grpSp>
        <p:nvGrpSpPr>
          <p:cNvPr id="2" name="Group 1">
            <a:extLst>
              <a:ext uri="{FF2B5EF4-FFF2-40B4-BE49-F238E27FC236}">
                <a16:creationId xmlns:a16="http://schemas.microsoft.com/office/drawing/2014/main" id="{998A893A-1957-F869-4A45-D40C9D594787}"/>
              </a:ext>
            </a:extLst>
          </p:cNvPr>
          <p:cNvGrpSpPr/>
          <p:nvPr/>
        </p:nvGrpSpPr>
        <p:grpSpPr>
          <a:xfrm>
            <a:off x="6575520" y="3200400"/>
            <a:ext cx="5069897" cy="2872717"/>
            <a:chOff x="3660171" y="1402098"/>
            <a:chExt cx="5511579" cy="3137769"/>
          </a:xfrm>
        </p:grpSpPr>
        <p:pic>
          <p:nvPicPr>
            <p:cNvPr id="7" name="Picture 6">
              <a:extLst>
                <a:ext uri="{FF2B5EF4-FFF2-40B4-BE49-F238E27FC236}">
                  <a16:creationId xmlns:a16="http://schemas.microsoft.com/office/drawing/2014/main" id="{4E9407E3-C10E-8F5F-1896-9C47E806DBF8}"/>
                </a:ext>
              </a:extLst>
            </p:cNvPr>
            <p:cNvPicPr>
              <a:picLocks noChangeAspect="1"/>
            </p:cNvPicPr>
            <p:nvPr/>
          </p:nvPicPr>
          <p:blipFill>
            <a:blip r:embed="rId6"/>
            <a:srcRect l="978" t="5243" b="3056"/>
            <a:stretch>
              <a:fillRect/>
            </a:stretch>
          </p:blipFill>
          <p:spPr>
            <a:xfrm>
              <a:off x="3660171" y="1624739"/>
              <a:ext cx="5507423" cy="2915128"/>
            </a:xfrm>
            <a:prstGeom prst="rect">
              <a:avLst/>
            </a:prstGeom>
          </p:spPr>
        </p:pic>
        <p:sp>
          <p:nvSpPr>
            <p:cNvPr id="39" name="Oval 38">
              <a:extLst>
                <a:ext uri="{FF2B5EF4-FFF2-40B4-BE49-F238E27FC236}">
                  <a16:creationId xmlns:a16="http://schemas.microsoft.com/office/drawing/2014/main" id="{F60207CE-CA07-5F73-792C-63BA02762AD2}"/>
                </a:ext>
              </a:extLst>
            </p:cNvPr>
            <p:cNvSpPr/>
            <p:nvPr/>
          </p:nvSpPr>
          <p:spPr>
            <a:xfrm>
              <a:off x="7742034" y="3040411"/>
              <a:ext cx="920852" cy="37840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Ops. Center</a:t>
              </a:r>
            </a:p>
          </p:txBody>
        </p:sp>
        <p:sp>
          <p:nvSpPr>
            <p:cNvPr id="31" name="Rectangle 30">
              <a:extLst>
                <a:ext uri="{FF2B5EF4-FFF2-40B4-BE49-F238E27FC236}">
                  <a16:creationId xmlns:a16="http://schemas.microsoft.com/office/drawing/2014/main" id="{1B088061-EBC2-5F73-1A04-B90699F98672}"/>
                </a:ext>
              </a:extLst>
            </p:cNvPr>
            <p:cNvSpPr/>
            <p:nvPr/>
          </p:nvSpPr>
          <p:spPr>
            <a:xfrm>
              <a:off x="3664327" y="1402098"/>
              <a:ext cx="5507423" cy="285980"/>
            </a:xfrm>
            <a:prstGeom prst="rect">
              <a:avLst/>
            </a:prstGeom>
            <a:solidFill>
              <a:srgbClr val="D8EC5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CAVA’s D.C. Operations Center In Contrast To Stores</a:t>
              </a:r>
            </a:p>
          </p:txBody>
        </p:sp>
      </p:grpSp>
      <p:sp>
        <p:nvSpPr>
          <p:cNvPr id="41" name="Rectangle 40">
            <a:extLst>
              <a:ext uri="{FF2B5EF4-FFF2-40B4-BE49-F238E27FC236}">
                <a16:creationId xmlns:a16="http://schemas.microsoft.com/office/drawing/2014/main" id="{86E52A38-D265-BC94-75DE-6A90AFA6967F}"/>
              </a:ext>
            </a:extLst>
          </p:cNvPr>
          <p:cNvSpPr/>
          <p:nvPr/>
        </p:nvSpPr>
        <p:spPr>
          <a:xfrm>
            <a:off x="6649024" y="1676400"/>
            <a:ext cx="2130420" cy="655271"/>
          </a:xfrm>
          <a:prstGeom prst="rect">
            <a:avLst/>
          </a:prstGeom>
          <a:solidFill>
            <a:srgbClr val="D9C6A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The further a store is away, the </a:t>
            </a: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higher risk of freshness deterioration </a:t>
            </a:r>
          </a:p>
        </p:txBody>
      </p:sp>
      <p:sp>
        <p:nvSpPr>
          <p:cNvPr id="46" name="Rectangle 45">
            <a:extLst>
              <a:ext uri="{FF2B5EF4-FFF2-40B4-BE49-F238E27FC236}">
                <a16:creationId xmlns:a16="http://schemas.microsoft.com/office/drawing/2014/main" id="{B886FD8A-A213-B9C4-2B7F-4C3E7D375784}"/>
              </a:ext>
            </a:extLst>
          </p:cNvPr>
          <p:cNvSpPr/>
          <p:nvPr/>
        </p:nvSpPr>
        <p:spPr>
          <a:xfrm>
            <a:off x="6649786" y="2438399"/>
            <a:ext cx="2130420" cy="655272"/>
          </a:xfrm>
          <a:prstGeom prst="rect">
            <a:avLst/>
          </a:prstGeom>
          <a:solidFill>
            <a:srgbClr val="D9C6A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Current facility </a:t>
            </a: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cannot maintain</a:t>
            </a: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 projected 20% YoY growth</a:t>
            </a:r>
            <a:endParaRPr lang="en-US" sz="14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0" name="Arrow: Chevron 39">
            <a:extLst>
              <a:ext uri="{FF2B5EF4-FFF2-40B4-BE49-F238E27FC236}">
                <a16:creationId xmlns:a16="http://schemas.microsoft.com/office/drawing/2014/main" id="{F6173E8D-E888-EFE3-D43A-50E2F4C8239F}"/>
              </a:ext>
            </a:extLst>
          </p:cNvPr>
          <p:cNvSpPr/>
          <p:nvPr/>
        </p:nvSpPr>
        <p:spPr>
          <a:xfrm>
            <a:off x="8839200" y="1894530"/>
            <a:ext cx="484632" cy="970541"/>
          </a:xfrm>
          <a:prstGeom prst="chevron">
            <a:avLst/>
          </a:prstGeom>
          <a:solidFill>
            <a:srgbClr val="D8E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7" name="Straight Connector 46">
            <a:extLst>
              <a:ext uri="{FF2B5EF4-FFF2-40B4-BE49-F238E27FC236}">
                <a16:creationId xmlns:a16="http://schemas.microsoft.com/office/drawing/2014/main" id="{3D8464B7-ED69-7DD3-CC22-645818ABC763}"/>
              </a:ext>
            </a:extLst>
          </p:cNvPr>
          <p:cNvCxnSpPr>
            <a:cxnSpLocks/>
          </p:cNvCxnSpPr>
          <p:nvPr/>
        </p:nvCxnSpPr>
        <p:spPr>
          <a:xfrm flipV="1">
            <a:off x="6400800" y="1447800"/>
            <a:ext cx="0" cy="4751220"/>
          </a:xfrm>
          <a:prstGeom prst="line">
            <a:avLst/>
          </a:prstGeom>
          <a:ln>
            <a:solidFill>
              <a:srgbClr val="D8EC5D"/>
            </a:solidFill>
          </a:ln>
        </p:spPr>
        <p:style>
          <a:lnRef idx="2">
            <a:schemeClr val="accent1"/>
          </a:lnRef>
          <a:fillRef idx="0">
            <a:schemeClr val="accent1"/>
          </a:fillRef>
          <a:effectRef idx="1">
            <a:schemeClr val="accent1"/>
          </a:effectRef>
          <a:fontRef idx="minor">
            <a:schemeClr val="tx1"/>
          </a:fontRef>
        </p:style>
      </p:cxnSp>
      <p:pic>
        <p:nvPicPr>
          <p:cNvPr id="57" name="Picture 56">
            <a:extLst>
              <a:ext uri="{FF2B5EF4-FFF2-40B4-BE49-F238E27FC236}">
                <a16:creationId xmlns:a16="http://schemas.microsoft.com/office/drawing/2014/main" id="{1C8BBC87-FADF-4006-9FFF-41572EED2A36}"/>
              </a:ext>
            </a:extLst>
          </p:cNvPr>
          <p:cNvPicPr>
            <a:picLocks noChangeAspect="1"/>
          </p:cNvPicPr>
          <p:nvPr/>
        </p:nvPicPr>
        <p:blipFill>
          <a:blip r:embed="rId7"/>
          <a:stretch>
            <a:fillRect/>
          </a:stretch>
        </p:blipFill>
        <p:spPr>
          <a:xfrm>
            <a:off x="12432964" y="-1346506"/>
            <a:ext cx="3192933" cy="1885945"/>
          </a:xfrm>
          <a:prstGeom prst="rect">
            <a:avLst/>
          </a:prstGeom>
        </p:spPr>
      </p:pic>
      <p:sp>
        <p:nvSpPr>
          <p:cNvPr id="69" name="Rectangle 68">
            <a:extLst>
              <a:ext uri="{FF2B5EF4-FFF2-40B4-BE49-F238E27FC236}">
                <a16:creationId xmlns:a16="http://schemas.microsoft.com/office/drawing/2014/main" id="{9D9552C1-8157-EA8F-2A86-A2840CDCE0F0}"/>
              </a:ext>
            </a:extLst>
          </p:cNvPr>
          <p:cNvSpPr/>
          <p:nvPr/>
        </p:nvSpPr>
        <p:spPr>
          <a:xfrm>
            <a:off x="378312" y="-2255147"/>
            <a:ext cx="5783366" cy="904706"/>
          </a:xfrm>
          <a:prstGeom prst="rect">
            <a:avLst/>
          </a:prstGeom>
          <a:solidFill>
            <a:srgbClr val="D8EC5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solidFill>
                <a:latin typeface="Calibri"/>
                <a:cs typeface="Calibri"/>
              </a:rPr>
              <a:t>CAVA can act differently from competitors because of first mover advantage which enables standard setting &amp; innovation</a:t>
            </a:r>
            <a:endParaRPr lang="en-US">
              <a:solidFill>
                <a:schemeClr val="tx1"/>
              </a:solidFill>
            </a:endParaRPr>
          </a:p>
        </p:txBody>
      </p:sp>
      <p:sp>
        <p:nvSpPr>
          <p:cNvPr id="23" name="Rectangle: Rounded Corners 4">
            <a:extLst>
              <a:ext uri="{FF2B5EF4-FFF2-40B4-BE49-F238E27FC236}">
                <a16:creationId xmlns:a16="http://schemas.microsoft.com/office/drawing/2014/main" id="{948ACB6A-D35D-417B-6BEC-D2C66B229834}"/>
              </a:ext>
            </a:extLst>
          </p:cNvPr>
          <p:cNvSpPr/>
          <p:nvPr/>
        </p:nvSpPr>
        <p:spPr>
          <a:xfrm>
            <a:off x="-8492644" y="7000396"/>
            <a:ext cx="2541435" cy="7096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Raw Materials </a:t>
            </a:r>
          </a:p>
        </p:txBody>
      </p:sp>
      <p:sp>
        <p:nvSpPr>
          <p:cNvPr id="25" name="Rectangle: Rounded Corners 8">
            <a:extLst>
              <a:ext uri="{FF2B5EF4-FFF2-40B4-BE49-F238E27FC236}">
                <a16:creationId xmlns:a16="http://schemas.microsoft.com/office/drawing/2014/main" id="{F4E86348-404D-1C3D-FB9B-FCE240EFCDE1}"/>
              </a:ext>
            </a:extLst>
          </p:cNvPr>
          <p:cNvSpPr/>
          <p:nvPr/>
        </p:nvSpPr>
        <p:spPr>
          <a:xfrm>
            <a:off x="-8492642" y="4730512"/>
            <a:ext cx="2541435" cy="7096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Fresh Ingredient Sourcing</a:t>
            </a:r>
          </a:p>
        </p:txBody>
      </p:sp>
      <p:sp>
        <p:nvSpPr>
          <p:cNvPr id="28" name="Rectangle: Rounded Corners 9">
            <a:extLst>
              <a:ext uri="{FF2B5EF4-FFF2-40B4-BE49-F238E27FC236}">
                <a16:creationId xmlns:a16="http://schemas.microsoft.com/office/drawing/2014/main" id="{EC2B841F-450C-3E79-F2C3-464C6BF048FB}"/>
              </a:ext>
            </a:extLst>
          </p:cNvPr>
          <p:cNvSpPr/>
          <p:nvPr/>
        </p:nvSpPr>
        <p:spPr>
          <a:xfrm>
            <a:off x="-8492642" y="5496039"/>
            <a:ext cx="2541435" cy="7096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Distribution</a:t>
            </a:r>
          </a:p>
        </p:txBody>
      </p:sp>
      <p:sp>
        <p:nvSpPr>
          <p:cNvPr id="29" name="Rectangle: Rounded Corners 10">
            <a:extLst>
              <a:ext uri="{FF2B5EF4-FFF2-40B4-BE49-F238E27FC236}">
                <a16:creationId xmlns:a16="http://schemas.microsoft.com/office/drawing/2014/main" id="{2112F9FB-AD53-3CAB-B498-EA2320E5C8BA}"/>
              </a:ext>
            </a:extLst>
          </p:cNvPr>
          <p:cNvSpPr/>
          <p:nvPr/>
        </p:nvSpPr>
        <p:spPr>
          <a:xfrm>
            <a:off x="-8492643" y="6267923"/>
            <a:ext cx="2541435" cy="7096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Proprietary Production</a:t>
            </a:r>
          </a:p>
        </p:txBody>
      </p:sp>
      <p:sp>
        <p:nvSpPr>
          <p:cNvPr id="30" name="Rectangle: Rounded Corners 11">
            <a:extLst>
              <a:ext uri="{FF2B5EF4-FFF2-40B4-BE49-F238E27FC236}">
                <a16:creationId xmlns:a16="http://schemas.microsoft.com/office/drawing/2014/main" id="{051265C7-34CB-D01B-1359-E6AA9953CFEF}"/>
              </a:ext>
            </a:extLst>
          </p:cNvPr>
          <p:cNvSpPr/>
          <p:nvPr/>
        </p:nvSpPr>
        <p:spPr>
          <a:xfrm>
            <a:off x="-8492641" y="3967961"/>
            <a:ext cx="2541435" cy="7096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Bowl Preparation</a:t>
            </a:r>
          </a:p>
        </p:txBody>
      </p:sp>
      <p:sp>
        <p:nvSpPr>
          <p:cNvPr id="16" name="Rectangle 15">
            <a:extLst>
              <a:ext uri="{FF2B5EF4-FFF2-40B4-BE49-F238E27FC236}">
                <a16:creationId xmlns:a16="http://schemas.microsoft.com/office/drawing/2014/main" id="{E2F512AA-99CD-136B-508B-27DEC72616A7}"/>
              </a:ext>
            </a:extLst>
          </p:cNvPr>
          <p:cNvSpPr/>
          <p:nvPr/>
        </p:nvSpPr>
        <p:spPr>
          <a:xfrm>
            <a:off x="1289264" y="5346896"/>
            <a:ext cx="5122491" cy="871599"/>
          </a:xfrm>
          <a:prstGeom prst="rect">
            <a:avLst/>
          </a:prstGeom>
          <a:no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defRPr/>
            </a:pP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”Definitely ask what the ingredients are though, it doesn’t make sense at all—but however you choose, it’s never a miss.” —CAVA Customer</a:t>
            </a:r>
          </a:p>
        </p:txBody>
      </p:sp>
      <p:pic>
        <p:nvPicPr>
          <p:cNvPr id="20" name="Graphic 19" descr="Open quotation mark with solid fill">
            <a:extLst>
              <a:ext uri="{FF2B5EF4-FFF2-40B4-BE49-F238E27FC236}">
                <a16:creationId xmlns:a16="http://schemas.microsoft.com/office/drawing/2014/main" id="{76D4A14A-7EBE-8600-061F-5E44CA410BF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95851" y="5273674"/>
            <a:ext cx="914400" cy="914400"/>
          </a:xfrm>
          <a:prstGeom prst="rect">
            <a:avLst/>
          </a:prstGeom>
        </p:spPr>
      </p:pic>
      <p:grpSp>
        <p:nvGrpSpPr>
          <p:cNvPr id="36" name="Group 35">
            <a:extLst>
              <a:ext uri="{FF2B5EF4-FFF2-40B4-BE49-F238E27FC236}">
                <a16:creationId xmlns:a16="http://schemas.microsoft.com/office/drawing/2014/main" id="{0609063D-9C4A-EDAE-6652-E79D38DB39C1}"/>
              </a:ext>
            </a:extLst>
          </p:cNvPr>
          <p:cNvGrpSpPr/>
          <p:nvPr/>
        </p:nvGrpSpPr>
        <p:grpSpPr>
          <a:xfrm>
            <a:off x="536851" y="3320572"/>
            <a:ext cx="5804682" cy="1645875"/>
            <a:chOff x="535929" y="1447800"/>
            <a:chExt cx="5804682" cy="1645875"/>
          </a:xfrm>
        </p:grpSpPr>
        <p:grpSp>
          <p:nvGrpSpPr>
            <p:cNvPr id="34" name="Group 33">
              <a:extLst>
                <a:ext uri="{FF2B5EF4-FFF2-40B4-BE49-F238E27FC236}">
                  <a16:creationId xmlns:a16="http://schemas.microsoft.com/office/drawing/2014/main" id="{505B4E47-5474-CD53-9537-541F78CFF8DC}"/>
                </a:ext>
              </a:extLst>
            </p:cNvPr>
            <p:cNvGrpSpPr/>
            <p:nvPr/>
          </p:nvGrpSpPr>
          <p:grpSpPr>
            <a:xfrm>
              <a:off x="535929" y="1447800"/>
              <a:ext cx="3731264" cy="1645870"/>
              <a:chOff x="535929" y="1447800"/>
              <a:chExt cx="3731264" cy="1645870"/>
            </a:xfrm>
          </p:grpSpPr>
          <p:sp>
            <p:nvSpPr>
              <p:cNvPr id="24" name="Rectangle 23">
                <a:extLst>
                  <a:ext uri="{FF2B5EF4-FFF2-40B4-BE49-F238E27FC236}">
                    <a16:creationId xmlns:a16="http://schemas.microsoft.com/office/drawing/2014/main" id="{B9606C4B-F9BC-7771-206C-24AC8F27A638}"/>
                  </a:ext>
                </a:extLst>
              </p:cNvPr>
              <p:cNvSpPr/>
              <p:nvPr/>
            </p:nvSpPr>
            <p:spPr>
              <a:xfrm>
                <a:off x="753117" y="2713728"/>
                <a:ext cx="807642" cy="285980"/>
              </a:xfrm>
              <a:prstGeom prst="rect">
                <a:avLst/>
              </a:prstGeom>
              <a:no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Calibri"/>
                    <a:ea typeface="Calibri"/>
                    <a:cs typeface="Calibri"/>
                  </a:rPr>
                  <a:t>Heart</a:t>
                </a:r>
                <a:endParaRPr lang="en-US">
                  <a:solidFill>
                    <a:schemeClr val="tx1"/>
                  </a:solidFill>
                </a:endParaRPr>
              </a:p>
            </p:txBody>
          </p:sp>
          <p:pic>
            <p:nvPicPr>
              <p:cNvPr id="55" name="Graphic 54" descr="Heart with solid fill">
                <a:extLst>
                  <a:ext uri="{FF2B5EF4-FFF2-40B4-BE49-F238E27FC236}">
                    <a16:creationId xmlns:a16="http://schemas.microsoft.com/office/drawing/2014/main" id="{6FC4A18E-02E7-A867-0433-1EA67566134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85800" y="1851636"/>
                <a:ext cx="914400" cy="914400"/>
              </a:xfrm>
              <a:prstGeom prst="rect">
                <a:avLst/>
              </a:prstGeom>
            </p:spPr>
          </p:pic>
          <p:sp>
            <p:nvSpPr>
              <p:cNvPr id="3" name="TextBox 2">
                <a:extLst>
                  <a:ext uri="{FF2B5EF4-FFF2-40B4-BE49-F238E27FC236}">
                    <a16:creationId xmlns:a16="http://schemas.microsoft.com/office/drawing/2014/main" id="{6FBA53DA-ABE3-4061-9B8D-2B20CB9F1B09}"/>
                  </a:ext>
                </a:extLst>
              </p:cNvPr>
              <p:cNvSpPr txBox="1"/>
              <p:nvPr/>
            </p:nvSpPr>
            <p:spPr>
              <a:xfrm>
                <a:off x="1558344" y="2678668"/>
                <a:ext cx="14097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Health</a:t>
                </a:r>
              </a:p>
            </p:txBody>
          </p:sp>
          <p:sp>
            <p:nvSpPr>
              <p:cNvPr id="4" name="TextBox 3">
                <a:extLst>
                  <a:ext uri="{FF2B5EF4-FFF2-40B4-BE49-F238E27FC236}">
                    <a16:creationId xmlns:a16="http://schemas.microsoft.com/office/drawing/2014/main" id="{1BCB1DCD-577D-F6E2-0150-62931A160885}"/>
                  </a:ext>
                </a:extLst>
              </p:cNvPr>
              <p:cNvSpPr txBox="1"/>
              <p:nvPr/>
            </p:nvSpPr>
            <p:spPr>
              <a:xfrm>
                <a:off x="2853744" y="2675001"/>
                <a:ext cx="13038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Humanity</a:t>
                </a:r>
              </a:p>
            </p:txBody>
          </p:sp>
          <p:sp>
            <p:nvSpPr>
              <p:cNvPr id="58" name="Rectangle 57">
                <a:extLst>
                  <a:ext uri="{FF2B5EF4-FFF2-40B4-BE49-F238E27FC236}">
                    <a16:creationId xmlns:a16="http://schemas.microsoft.com/office/drawing/2014/main" id="{6FB77FA2-0F77-7D53-D3AE-DE199AFF9570}"/>
                  </a:ext>
                </a:extLst>
              </p:cNvPr>
              <p:cNvSpPr/>
              <p:nvPr/>
            </p:nvSpPr>
            <p:spPr>
              <a:xfrm>
                <a:off x="550939" y="1663761"/>
                <a:ext cx="3716247" cy="1429909"/>
              </a:xfrm>
              <a:prstGeom prst="rect">
                <a:avLst/>
              </a:prstGeom>
              <a:noFill/>
              <a:ln w="9525">
                <a:solidFill>
                  <a:schemeClr val="tx1">
                    <a:lumMod val="95000"/>
                    <a:lumOff val="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BE0ACAF-C368-8A67-5708-1CBBB9FAC0F2}"/>
                  </a:ext>
                </a:extLst>
              </p:cNvPr>
              <p:cNvSpPr/>
              <p:nvPr/>
            </p:nvSpPr>
            <p:spPr>
              <a:xfrm>
                <a:off x="535929" y="1447800"/>
                <a:ext cx="3731264" cy="261823"/>
              </a:xfrm>
              <a:prstGeom prst="rect">
                <a:avLst/>
              </a:prstGeom>
              <a:solidFill>
                <a:srgbClr val="F9D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CAVA Core Values</a:t>
                </a:r>
              </a:p>
            </p:txBody>
          </p:sp>
          <p:pic>
            <p:nvPicPr>
              <p:cNvPr id="60" name="Graphic 59" descr="Meditation with solid fill">
                <a:extLst>
                  <a:ext uri="{FF2B5EF4-FFF2-40B4-BE49-F238E27FC236}">
                    <a16:creationId xmlns:a16="http://schemas.microsoft.com/office/drawing/2014/main" id="{99E8E65B-19F7-25F4-866F-CC1CD045CC4F}"/>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805994" y="1828800"/>
                <a:ext cx="914400" cy="914400"/>
              </a:xfrm>
              <a:prstGeom prst="rect">
                <a:avLst/>
              </a:prstGeom>
            </p:spPr>
          </p:pic>
          <p:pic>
            <p:nvPicPr>
              <p:cNvPr id="62" name="Graphic 61" descr="Handshake with solid fill">
                <a:extLst>
                  <a:ext uri="{FF2B5EF4-FFF2-40B4-BE49-F238E27FC236}">
                    <a16:creationId xmlns:a16="http://schemas.microsoft.com/office/drawing/2014/main" id="{B0A3315E-4FF5-19EF-2CEC-344BB82AE72D}"/>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3042609" y="1864927"/>
                <a:ext cx="914400" cy="914400"/>
              </a:xfrm>
              <a:prstGeom prst="rect">
                <a:avLst/>
              </a:prstGeom>
            </p:spPr>
          </p:pic>
        </p:grpSp>
        <p:grpSp>
          <p:nvGrpSpPr>
            <p:cNvPr id="35" name="Group 34">
              <a:extLst>
                <a:ext uri="{FF2B5EF4-FFF2-40B4-BE49-F238E27FC236}">
                  <a16:creationId xmlns:a16="http://schemas.microsoft.com/office/drawing/2014/main" id="{9DE4F40F-F605-9462-D497-05A011CDFDF7}"/>
                </a:ext>
              </a:extLst>
            </p:cNvPr>
            <p:cNvGrpSpPr/>
            <p:nvPr/>
          </p:nvGrpSpPr>
          <p:grpSpPr>
            <a:xfrm>
              <a:off x="4329039" y="1447803"/>
              <a:ext cx="2011572" cy="1645872"/>
              <a:chOff x="4328937" y="1452880"/>
              <a:chExt cx="1943613" cy="1632575"/>
            </a:xfrm>
          </p:grpSpPr>
          <p:sp>
            <p:nvSpPr>
              <p:cNvPr id="67" name="Rectangle 66">
                <a:extLst>
                  <a:ext uri="{FF2B5EF4-FFF2-40B4-BE49-F238E27FC236}">
                    <a16:creationId xmlns:a16="http://schemas.microsoft.com/office/drawing/2014/main" id="{F0E789D8-65FD-66ED-D058-C921B35181CF}"/>
                  </a:ext>
                </a:extLst>
              </p:cNvPr>
              <p:cNvSpPr/>
              <p:nvPr/>
            </p:nvSpPr>
            <p:spPr>
              <a:xfrm>
                <a:off x="4338226" y="1691641"/>
                <a:ext cx="1934324" cy="1393814"/>
              </a:xfrm>
              <a:prstGeom prst="rect">
                <a:avLst/>
              </a:prstGeom>
              <a:solidFill>
                <a:schemeClr val="accent2">
                  <a:lumMod val="20000"/>
                  <a:lumOff val="80000"/>
                </a:schemeClr>
              </a:solidFill>
              <a:ln w="9525">
                <a:solidFill>
                  <a:schemeClr val="tx1">
                    <a:lumMod val="95000"/>
                    <a:lumOff val="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accent2">
                      <a:lumMod val="20000"/>
                      <a:lumOff val="80000"/>
                    </a:schemeClr>
                  </a:solidFill>
                </a:endParaRPr>
              </a:p>
            </p:txBody>
          </p:sp>
          <p:sp>
            <p:nvSpPr>
              <p:cNvPr id="66" name="TextBox 65">
                <a:extLst>
                  <a:ext uri="{FF2B5EF4-FFF2-40B4-BE49-F238E27FC236}">
                    <a16:creationId xmlns:a16="http://schemas.microsoft.com/office/drawing/2014/main" id="{0513C84F-988C-A500-ED59-CE6B06479A2D}"/>
                  </a:ext>
                </a:extLst>
              </p:cNvPr>
              <p:cNvSpPr txBox="1"/>
              <p:nvPr/>
            </p:nvSpPr>
            <p:spPr>
              <a:xfrm>
                <a:off x="4344264" y="2672052"/>
                <a:ext cx="19246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a:t>Employees</a:t>
                </a:r>
              </a:p>
            </p:txBody>
          </p:sp>
          <p:pic>
            <p:nvPicPr>
              <p:cNvPr id="33" name="Graphic 32" descr="Group of people with solid fill">
                <a:extLst>
                  <a:ext uri="{FF2B5EF4-FFF2-40B4-BE49-F238E27FC236}">
                    <a16:creationId xmlns:a16="http://schemas.microsoft.com/office/drawing/2014/main" id="{C0F599B7-B62C-16AC-1874-FD4E881408DF}"/>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4833526" y="1846591"/>
                <a:ext cx="914400" cy="914400"/>
              </a:xfrm>
              <a:prstGeom prst="rect">
                <a:avLst/>
              </a:prstGeom>
            </p:spPr>
          </p:pic>
          <p:sp>
            <p:nvSpPr>
              <p:cNvPr id="63" name="Rectangle 62">
                <a:extLst>
                  <a:ext uri="{FF2B5EF4-FFF2-40B4-BE49-F238E27FC236}">
                    <a16:creationId xmlns:a16="http://schemas.microsoft.com/office/drawing/2014/main" id="{A32E31F3-3567-481C-D0DE-CA671CA61F92}"/>
                  </a:ext>
                </a:extLst>
              </p:cNvPr>
              <p:cNvSpPr/>
              <p:nvPr/>
            </p:nvSpPr>
            <p:spPr>
              <a:xfrm>
                <a:off x="4328937" y="1452880"/>
                <a:ext cx="1933914" cy="261823"/>
              </a:xfrm>
              <a:prstGeom prst="rect">
                <a:avLst/>
              </a:prstGeom>
              <a:solidFill>
                <a:srgbClr val="D8EC5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Driver</a:t>
                </a:r>
              </a:p>
            </p:txBody>
          </p:sp>
        </p:grpSp>
        <p:sp>
          <p:nvSpPr>
            <p:cNvPr id="68" name="Arrow: Chevron 67">
              <a:extLst>
                <a:ext uri="{FF2B5EF4-FFF2-40B4-BE49-F238E27FC236}">
                  <a16:creationId xmlns:a16="http://schemas.microsoft.com/office/drawing/2014/main" id="{F555037D-1565-8998-1C46-BCFFA403B46D}"/>
                </a:ext>
              </a:extLst>
            </p:cNvPr>
            <p:cNvSpPr/>
            <p:nvPr/>
          </p:nvSpPr>
          <p:spPr>
            <a:xfrm>
              <a:off x="4060357" y="1886177"/>
              <a:ext cx="484632" cy="970541"/>
            </a:xfrm>
            <a:prstGeom prst="chevron">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7" name="TextBox 36">
            <a:extLst>
              <a:ext uri="{FF2B5EF4-FFF2-40B4-BE49-F238E27FC236}">
                <a16:creationId xmlns:a16="http://schemas.microsoft.com/office/drawing/2014/main" id="{1EB4F26C-BACD-A9DF-50CE-DAF446FEEF06}"/>
              </a:ext>
            </a:extLst>
          </p:cNvPr>
          <p:cNvSpPr txBox="1"/>
          <p:nvPr/>
        </p:nvSpPr>
        <p:spPr>
          <a:xfrm>
            <a:off x="491867" y="2985606"/>
            <a:ext cx="3674456" cy="369332"/>
          </a:xfrm>
          <a:prstGeom prst="rect">
            <a:avLst/>
          </a:prstGeom>
          <a:noFill/>
        </p:spPr>
        <p:txBody>
          <a:bodyPr wrap="square" lIns="91440" tIns="45720" rIns="91440" bIns="45720" rtlCol="0" anchor="t">
            <a:spAutoFit/>
          </a:bodyPr>
          <a:lstStyle/>
          <a:p>
            <a:r>
              <a:rPr lang="en-US" b="1"/>
              <a:t>Strength: </a:t>
            </a:r>
            <a:r>
              <a:rPr lang="en-US"/>
              <a:t>Values</a:t>
            </a:r>
          </a:p>
        </p:txBody>
      </p:sp>
      <p:sp>
        <p:nvSpPr>
          <p:cNvPr id="38" name="TextBox 37">
            <a:extLst>
              <a:ext uri="{FF2B5EF4-FFF2-40B4-BE49-F238E27FC236}">
                <a16:creationId xmlns:a16="http://schemas.microsoft.com/office/drawing/2014/main" id="{C4C91F8F-17A5-AE8C-560C-FC433CC25A6E}"/>
              </a:ext>
            </a:extLst>
          </p:cNvPr>
          <p:cNvSpPr txBox="1"/>
          <p:nvPr/>
        </p:nvSpPr>
        <p:spPr>
          <a:xfrm>
            <a:off x="495106" y="4957284"/>
            <a:ext cx="4779468" cy="369332"/>
          </a:xfrm>
          <a:prstGeom prst="rect">
            <a:avLst/>
          </a:prstGeom>
          <a:noFill/>
        </p:spPr>
        <p:txBody>
          <a:bodyPr wrap="square" lIns="91440" tIns="45720" rIns="91440" bIns="45720" rtlCol="0" anchor="t">
            <a:spAutoFit/>
          </a:bodyPr>
          <a:lstStyle/>
          <a:p>
            <a:r>
              <a:rPr lang="en-US" b="1"/>
              <a:t>Constraint:</a:t>
            </a:r>
            <a:r>
              <a:rPr lang="en-US"/>
              <a:t> Customer Education</a:t>
            </a:r>
          </a:p>
        </p:txBody>
      </p:sp>
      <p:sp>
        <p:nvSpPr>
          <p:cNvPr id="19" name="Rectangle 18">
            <a:extLst>
              <a:ext uri="{FF2B5EF4-FFF2-40B4-BE49-F238E27FC236}">
                <a16:creationId xmlns:a16="http://schemas.microsoft.com/office/drawing/2014/main" id="{A1F530D4-6385-B849-F65E-A9BB0CB6393A}"/>
              </a:ext>
            </a:extLst>
          </p:cNvPr>
          <p:cNvSpPr/>
          <p:nvPr/>
        </p:nvSpPr>
        <p:spPr>
          <a:xfrm>
            <a:off x="10063646" y="-1347715"/>
            <a:ext cx="2130420" cy="655271"/>
          </a:xfrm>
          <a:prstGeom prst="rect">
            <a:avLst/>
          </a:prstGeom>
          <a:solidFill>
            <a:srgbClr val="D9C6A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The further a store is away, the </a:t>
            </a: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higher risk of freshness deterioration </a:t>
            </a:r>
          </a:p>
        </p:txBody>
      </p:sp>
      <p:sp>
        <p:nvSpPr>
          <p:cNvPr id="42" name="TextBox 41">
            <a:extLst>
              <a:ext uri="{FF2B5EF4-FFF2-40B4-BE49-F238E27FC236}">
                <a16:creationId xmlns:a16="http://schemas.microsoft.com/office/drawing/2014/main" id="{465ACA02-06D2-0E4D-EFB9-EA5B9B8311F4}"/>
              </a:ext>
            </a:extLst>
          </p:cNvPr>
          <p:cNvSpPr txBox="1"/>
          <p:nvPr/>
        </p:nvSpPr>
        <p:spPr>
          <a:xfrm>
            <a:off x="9804401" y="1671675"/>
            <a:ext cx="1430790" cy="307777"/>
          </a:xfrm>
          <a:prstGeom prst="rect">
            <a:avLst/>
          </a:prstGeom>
          <a:noFill/>
        </p:spPr>
        <p:txBody>
          <a:bodyPr wrap="square" lIns="91440" tIns="45720" rIns="91440" bIns="45720" rtlCol="0" anchor="t">
            <a:spAutoFit/>
          </a:bodyPr>
          <a:lstStyle/>
          <a:p>
            <a:r>
              <a:rPr lang="en-US" sz="1400" b="1"/>
              <a:t>Risk Mitigation</a:t>
            </a:r>
            <a:endParaRPr lang="en-US" sz="1400"/>
          </a:p>
        </p:txBody>
      </p:sp>
      <p:sp>
        <p:nvSpPr>
          <p:cNvPr id="43" name="Rectangle 42">
            <a:extLst>
              <a:ext uri="{FF2B5EF4-FFF2-40B4-BE49-F238E27FC236}">
                <a16:creationId xmlns:a16="http://schemas.microsoft.com/office/drawing/2014/main" id="{FE8475D0-EAC9-1652-42D5-34A046AEBAC1}"/>
              </a:ext>
            </a:extLst>
          </p:cNvPr>
          <p:cNvSpPr/>
          <p:nvPr/>
        </p:nvSpPr>
        <p:spPr>
          <a:xfrm>
            <a:off x="532218" y="1716538"/>
            <a:ext cx="5635587" cy="1328957"/>
          </a:xfrm>
          <a:prstGeom prst="rect">
            <a:avLst/>
          </a:prstGeom>
          <a:solidFill>
            <a:srgbClr val="D8EC5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Calibri"/>
                <a:ea typeface="Calibri"/>
                <a:cs typeface="Calibri"/>
              </a:rPr>
              <a:t>CAVA provides customizable bowls and a hospitality-driven experience supported by hybrid </a:t>
            </a:r>
            <a:r>
              <a:rPr lang="en-US" sz="1600" b="1">
                <a:solidFill>
                  <a:schemeClr val="tx1"/>
                </a:solidFill>
                <a:latin typeface="Calibri"/>
                <a:ea typeface="Calibri"/>
                <a:cs typeface="Calibri"/>
              </a:rPr>
              <a:t>vertically integrated proprietary production</a:t>
            </a:r>
            <a:r>
              <a:rPr lang="en-US" sz="1600">
                <a:solidFill>
                  <a:schemeClr val="tx1"/>
                </a:solidFill>
                <a:latin typeface="Calibri"/>
                <a:ea typeface="Calibri"/>
                <a:cs typeface="Calibri"/>
              </a:rPr>
              <a:t> and </a:t>
            </a:r>
            <a:r>
              <a:rPr lang="en-US" sz="1600" b="1">
                <a:solidFill>
                  <a:schemeClr val="tx1"/>
                </a:solidFill>
                <a:latin typeface="Calibri"/>
                <a:ea typeface="Calibri"/>
                <a:cs typeface="Calibri"/>
              </a:rPr>
              <a:t>fresh ingredient sourcing</a:t>
            </a:r>
            <a:r>
              <a:rPr lang="en-US" sz="1600">
                <a:solidFill>
                  <a:schemeClr val="tx1"/>
                </a:solidFill>
                <a:latin typeface="Calibri"/>
                <a:ea typeface="Calibri"/>
                <a:cs typeface="Calibri"/>
              </a:rPr>
              <a:t>. The company 100% owns and runs all locations with a build to suit model supported by </a:t>
            </a:r>
            <a:r>
              <a:rPr lang="en-US" sz="1600" b="1">
                <a:solidFill>
                  <a:schemeClr val="tx1"/>
                </a:solidFill>
                <a:latin typeface="Calibri"/>
                <a:ea typeface="Calibri"/>
                <a:cs typeface="Calibri"/>
              </a:rPr>
              <a:t>data-driven sight selection and regional liaisons</a:t>
            </a:r>
            <a:r>
              <a:rPr lang="en-US" sz="1600">
                <a:solidFill>
                  <a:schemeClr val="tx1"/>
                </a:solidFill>
                <a:latin typeface="Calibri"/>
                <a:ea typeface="Calibri"/>
                <a:cs typeface="Calibri"/>
              </a:rPr>
              <a:t>.</a:t>
            </a:r>
            <a:r>
              <a:rPr lang="en-US" sz="1600" b="1">
                <a:solidFill>
                  <a:schemeClr val="tx1"/>
                </a:solidFill>
                <a:latin typeface="Calibri"/>
                <a:ea typeface="Calibri"/>
                <a:cs typeface="Calibri"/>
              </a:rPr>
              <a:t> </a:t>
            </a:r>
          </a:p>
        </p:txBody>
      </p:sp>
      <p:sp>
        <p:nvSpPr>
          <p:cNvPr id="45" name="Text Placeholder 2">
            <a:extLst>
              <a:ext uri="{FF2B5EF4-FFF2-40B4-BE49-F238E27FC236}">
                <a16:creationId xmlns:a16="http://schemas.microsoft.com/office/drawing/2014/main" id="{7BBE9C4C-E24E-4F93-C442-1E4582EC5DAD}"/>
              </a:ext>
            </a:extLst>
          </p:cNvPr>
          <p:cNvSpPr txBox="1">
            <a:spLocks/>
          </p:cNvSpPr>
          <p:nvPr/>
        </p:nvSpPr>
        <p:spPr>
          <a:xfrm>
            <a:off x="418213" y="-1352994"/>
            <a:ext cx="9384008" cy="685800"/>
          </a:xfrm>
          <a:prstGeom prst="rect">
            <a:avLst/>
          </a:prstGeom>
          <a:solidFill>
            <a:srgbClr val="F9D000"/>
          </a:solidFill>
        </p:spPr>
        <p:txBody>
          <a:bodyPr lIns="0" tIns="0" rIns="0" bIns="0" anchor="ctr" anchorCtr="0"/>
          <a:lstStyle>
            <a:lvl1pPr marL="0" indent="0" algn="l" defTabSz="914400" rtl="0" eaLnBrk="1" latinLnBrk="0" hangingPunct="1">
              <a:lnSpc>
                <a:spcPts val="2400"/>
              </a:lnSpc>
              <a:spcBef>
                <a:spcPts val="1000"/>
              </a:spcBef>
              <a:buFont typeface="Arial" panose="020B0604020202020204" pitchFamily="34" charset="0"/>
              <a:buNone/>
              <a:defRPr sz="2400" kern="120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latin typeface="Calibri"/>
                <a:cs typeface="Calibri"/>
              </a:rPr>
              <a:t>CAVA’s hybrid vertically integrated business model supports mediterranean authenticity</a:t>
            </a:r>
            <a:endParaRPr lang="en-US">
              <a:solidFill>
                <a:schemeClr val="tx1"/>
              </a:solidFill>
            </a:endParaRPr>
          </a:p>
        </p:txBody>
      </p:sp>
      <p:sp>
        <p:nvSpPr>
          <p:cNvPr id="48" name="TextBox 47">
            <a:extLst>
              <a:ext uri="{FF2B5EF4-FFF2-40B4-BE49-F238E27FC236}">
                <a16:creationId xmlns:a16="http://schemas.microsoft.com/office/drawing/2014/main" id="{923E724D-C39F-F052-88E7-AC84CD75CC5A}"/>
              </a:ext>
            </a:extLst>
          </p:cNvPr>
          <p:cNvSpPr txBox="1"/>
          <p:nvPr/>
        </p:nvSpPr>
        <p:spPr>
          <a:xfrm>
            <a:off x="491866" y="1404096"/>
            <a:ext cx="3674456" cy="369332"/>
          </a:xfrm>
          <a:prstGeom prst="rect">
            <a:avLst/>
          </a:prstGeom>
          <a:noFill/>
        </p:spPr>
        <p:txBody>
          <a:bodyPr wrap="square" lIns="91440" tIns="45720" rIns="91440" bIns="45720" rtlCol="0" anchor="t">
            <a:spAutoFit/>
          </a:bodyPr>
          <a:lstStyle/>
          <a:p>
            <a:r>
              <a:rPr lang="en-US" b="1"/>
              <a:t>Business Overview</a:t>
            </a:r>
            <a:endParaRPr lang="en-US"/>
          </a:p>
        </p:txBody>
      </p:sp>
    </p:spTree>
    <p:extLst>
      <p:ext uri="{BB962C8B-B14F-4D97-AF65-F5344CB8AC3E}">
        <p14:creationId xmlns:p14="http://schemas.microsoft.com/office/powerpoint/2010/main" val="1074973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E8EAD-9BA5-C63B-C4A6-87EAD58A00A1}"/>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E9CD9F2B-86C7-2303-AA75-ED98905466A4}"/>
              </a:ext>
            </a:extLst>
          </p:cNvPr>
          <p:cNvGraphicFramePr>
            <a:graphicFrameLocks/>
          </p:cNvGraphicFramePr>
          <p:nvPr>
            <p:custDataLst>
              <p:tags r:id="rId1"/>
            </p:custDataLst>
            <p:extLst>
              <p:ext uri="{D42A27DB-BD31-4B8C-83A1-F6EECF244321}">
                <p14:modId xmlns:p14="http://schemas.microsoft.com/office/powerpoint/2010/main" val="33609887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405" imgH="405" progId="TCLayout.ActiveDocument.1">
                  <p:embed/>
                </p:oleObj>
              </mc:Choice>
              <mc:Fallback>
                <p:oleObj name="think-cell Slide" r:id="rId28" imgW="405" imgH="405" progId="TCLayout.ActiveDocument.1">
                  <p:embed/>
                  <p:pic>
                    <p:nvPicPr>
                      <p:cNvPr id="12" name="think-cell data - do not delete" hidden="1">
                        <a:extLst>
                          <a:ext uri="{FF2B5EF4-FFF2-40B4-BE49-F238E27FC236}">
                            <a16:creationId xmlns:a16="http://schemas.microsoft.com/office/drawing/2014/main" id="{E9CD9F2B-86C7-2303-AA75-ED98905466A4}"/>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E9741C97-B8BE-60E2-998A-11719922E137}"/>
              </a:ext>
            </a:extLst>
          </p:cNvPr>
          <p:cNvSpPr>
            <a:spLocks noGrp="1"/>
          </p:cNvSpPr>
          <p:nvPr>
            <p:ph type="body" sz="quarter" idx="11"/>
          </p:nvPr>
        </p:nvSpPr>
        <p:spPr>
          <a:solidFill>
            <a:schemeClr val="bg1"/>
          </a:solidFill>
        </p:spPr>
        <p:txBody>
          <a:bodyPr/>
          <a:lstStyle/>
          <a:p>
            <a:r>
              <a:rPr lang="en-US">
                <a:solidFill>
                  <a:schemeClr val="tx1"/>
                </a:solidFill>
              </a:rPr>
              <a:t>MARKET &amp; CONSUMER ANALYSIS</a:t>
            </a:r>
          </a:p>
        </p:txBody>
      </p:sp>
      <p:sp>
        <p:nvSpPr>
          <p:cNvPr id="3" name="Text Placeholder 2">
            <a:extLst>
              <a:ext uri="{FF2B5EF4-FFF2-40B4-BE49-F238E27FC236}">
                <a16:creationId xmlns:a16="http://schemas.microsoft.com/office/drawing/2014/main" id="{D949AAC4-C29E-5E72-3D9D-9AD845DB69FB}"/>
              </a:ext>
            </a:extLst>
          </p:cNvPr>
          <p:cNvSpPr>
            <a:spLocks noGrp="1"/>
          </p:cNvSpPr>
          <p:nvPr>
            <p:ph type="body" sz="quarter" idx="10"/>
          </p:nvPr>
        </p:nvSpPr>
        <p:spPr>
          <a:solidFill>
            <a:srgbClr val="F9D000"/>
          </a:solidFill>
        </p:spPr>
        <p:txBody>
          <a:bodyPr/>
          <a:lstStyle/>
          <a:p>
            <a:r>
              <a:rPr lang="en-US" dirty="0">
                <a:solidFill>
                  <a:schemeClr val="tx1"/>
                </a:solidFill>
              </a:rPr>
              <a:t>A Mediterranean fast casual gap in a growing $200B market exists, and CAVA can become its’ national champion</a:t>
            </a:r>
          </a:p>
        </p:txBody>
      </p:sp>
      <p:sp>
        <p:nvSpPr>
          <p:cNvPr id="4" name="Text Placeholder 3">
            <a:extLst>
              <a:ext uri="{FF2B5EF4-FFF2-40B4-BE49-F238E27FC236}">
                <a16:creationId xmlns:a16="http://schemas.microsoft.com/office/drawing/2014/main" id="{27824EEE-AD2C-B4F1-A745-2677EDF29031}"/>
              </a:ext>
            </a:extLst>
          </p:cNvPr>
          <p:cNvSpPr>
            <a:spLocks noGrp="1"/>
          </p:cNvSpPr>
          <p:nvPr>
            <p:ph type="body" sz="quarter" idx="13"/>
          </p:nvPr>
        </p:nvSpPr>
        <p:spPr/>
        <p:txBody>
          <a:bodyPr/>
          <a:lstStyle/>
          <a:p>
            <a:r>
              <a:rPr lang="en-US"/>
              <a:t>Internal analysis, Straits Research 2025, Company Branding, US News 2025</a:t>
            </a:r>
          </a:p>
        </p:txBody>
      </p:sp>
      <p:sp>
        <p:nvSpPr>
          <p:cNvPr id="5" name="Slide Number Placeholder 4">
            <a:extLst>
              <a:ext uri="{FF2B5EF4-FFF2-40B4-BE49-F238E27FC236}">
                <a16:creationId xmlns:a16="http://schemas.microsoft.com/office/drawing/2014/main" id="{49A73B4B-278F-E612-7681-D5D51AB0A34E}"/>
              </a:ext>
            </a:extLst>
          </p:cNvPr>
          <p:cNvSpPr>
            <a:spLocks noGrp="1"/>
          </p:cNvSpPr>
          <p:nvPr>
            <p:ph type="sldNum" sz="quarter" idx="12"/>
          </p:nvPr>
        </p:nvSpPr>
        <p:spPr/>
        <p:txBody>
          <a:bodyPr/>
          <a:lstStyle/>
          <a:p>
            <a:fld id="{330EA680-D336-4FF7-8B7A-9848BB0A1C32}" type="slidenum">
              <a:rPr lang="en-US" smtClean="0"/>
              <a:pPr/>
              <a:t>3</a:t>
            </a:fld>
            <a:endParaRPr lang="en-US"/>
          </a:p>
        </p:txBody>
      </p:sp>
      <p:graphicFrame>
        <p:nvGraphicFramePr>
          <p:cNvPr id="8" name="Chart 7">
            <a:extLst>
              <a:ext uri="{FF2B5EF4-FFF2-40B4-BE49-F238E27FC236}">
                <a16:creationId xmlns:a16="http://schemas.microsoft.com/office/drawing/2014/main" id="{CD759E09-0CC2-24F2-8736-9E17C9FB6FF7}"/>
              </a:ext>
            </a:extLst>
          </p:cNvPr>
          <p:cNvGraphicFramePr/>
          <p:nvPr>
            <p:custDataLst>
              <p:tags r:id="rId2"/>
            </p:custDataLst>
            <p:extLst>
              <p:ext uri="{D42A27DB-BD31-4B8C-83A1-F6EECF244321}">
                <p14:modId xmlns:p14="http://schemas.microsoft.com/office/powerpoint/2010/main" val="2583370346"/>
              </p:ext>
            </p:extLst>
          </p:nvPr>
        </p:nvGraphicFramePr>
        <p:xfrm>
          <a:off x="498475" y="1881188"/>
          <a:ext cx="4918075" cy="1887537"/>
        </p:xfrm>
        <a:graphic>
          <a:graphicData uri="http://schemas.openxmlformats.org/drawingml/2006/chart">
            <c:chart xmlns:c="http://schemas.openxmlformats.org/drawingml/2006/chart" xmlns:r="http://schemas.openxmlformats.org/officeDocument/2006/relationships" r:id="rId30"/>
          </a:graphicData>
        </a:graphic>
      </p:graphicFrame>
      <p:cxnSp>
        <p:nvCxnSpPr>
          <p:cNvPr id="158" name="Straight Connector 157">
            <a:extLst>
              <a:ext uri="{FF2B5EF4-FFF2-40B4-BE49-F238E27FC236}">
                <a16:creationId xmlns:a16="http://schemas.microsoft.com/office/drawing/2014/main" id="{20A3BCE9-D5EA-0F60-D15D-7EA744A1529E}"/>
              </a:ext>
            </a:extLst>
          </p:cNvPr>
          <p:cNvCxnSpPr/>
          <p:nvPr>
            <p:custDataLst>
              <p:tags r:id="rId3"/>
            </p:custDataLst>
          </p:nvPr>
        </p:nvCxnSpPr>
        <p:spPr bwMode="auto">
          <a:xfrm flipV="1">
            <a:off x="2592388" y="1776413"/>
            <a:ext cx="2559050" cy="414338"/>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34" name="Rectangle 133">
            <a:extLst>
              <a:ext uri="{FF2B5EF4-FFF2-40B4-BE49-F238E27FC236}">
                <a16:creationId xmlns:a16="http://schemas.microsoft.com/office/drawing/2014/main" id="{9715224B-5AB3-B132-5AA0-834DE427A311}"/>
              </a:ext>
            </a:extLst>
          </p:cNvPr>
          <p:cNvSpPr/>
          <p:nvPr>
            <p:custDataLst>
              <p:tags r:id="rId4"/>
            </p:custDataLst>
          </p:nvPr>
        </p:nvSpPr>
        <p:spPr bwMode="auto">
          <a:xfrm>
            <a:off x="644525" y="3521075"/>
            <a:ext cx="238125" cy="212725"/>
          </a:xfrm>
          <a:prstGeom prst="rect">
            <a:avLst/>
          </a:prstGeom>
          <a:noFill/>
          <a:ln w="1905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US" alt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t>
            </a:r>
            <a:fld id="{1B1106A2-2075-4046-A729-261AA93ED97F}" type="datetime'''''''''2''''''''''''''1'''''''''''''''''''''''''''">
              <a:rPr lang="en-US" altLang="en-US" sz="1400" smtClean="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pPr algn="ctr">
                <a:spcBef>
                  <a:spcPct val="0"/>
                </a:spcBef>
                <a:spcAft>
                  <a:spcPct val="0"/>
                </a:spcAft>
              </a:pPr>
              <a:t>21</a:t>
            </a:fld>
            <a:endParaRPr 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36" name="Rectangle 135">
            <a:extLst>
              <a:ext uri="{FF2B5EF4-FFF2-40B4-BE49-F238E27FC236}">
                <a16:creationId xmlns:a16="http://schemas.microsoft.com/office/drawing/2014/main" id="{EBA5B7F6-26CC-A1B9-8CE9-C29FCD31F465}"/>
              </a:ext>
            </a:extLst>
          </p:cNvPr>
          <p:cNvSpPr/>
          <p:nvPr>
            <p:custDataLst>
              <p:tags r:id="rId5"/>
            </p:custDataLst>
          </p:nvPr>
        </p:nvSpPr>
        <p:spPr bwMode="auto">
          <a:xfrm>
            <a:off x="1009650" y="3521075"/>
            <a:ext cx="238125" cy="212725"/>
          </a:xfrm>
          <a:prstGeom prst="rect">
            <a:avLst/>
          </a:prstGeom>
          <a:noFill/>
          <a:ln w="1905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US" alt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t>
            </a:r>
            <a:fld id="{C9C01760-66C7-4D5C-BC11-36FD39278348}" type="datetime'''2''''''''''2'''''''''''''">
              <a:rPr lang="en-US" altLang="en-US" sz="1400" smtClean="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pPr algn="ctr">
                <a:spcBef>
                  <a:spcPct val="0"/>
                </a:spcBef>
                <a:spcAft>
                  <a:spcPct val="0"/>
                </a:spcAft>
              </a:pPr>
              <a:t>22</a:t>
            </a:fld>
            <a:endParaRPr 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37" name="Rectangle 136">
            <a:extLst>
              <a:ext uri="{FF2B5EF4-FFF2-40B4-BE49-F238E27FC236}">
                <a16:creationId xmlns:a16="http://schemas.microsoft.com/office/drawing/2014/main" id="{5198FBC2-2C9B-2707-DE21-F449C9641171}"/>
              </a:ext>
            </a:extLst>
          </p:cNvPr>
          <p:cNvSpPr/>
          <p:nvPr>
            <p:custDataLst>
              <p:tags r:id="rId6"/>
            </p:custDataLst>
          </p:nvPr>
        </p:nvSpPr>
        <p:spPr bwMode="auto">
          <a:xfrm>
            <a:off x="1376363" y="3521075"/>
            <a:ext cx="238125" cy="212725"/>
          </a:xfrm>
          <a:prstGeom prst="rect">
            <a:avLst/>
          </a:prstGeom>
          <a:noFill/>
          <a:ln w="1905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US" alt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t>
            </a:r>
            <a:fld id="{96F35B93-DEAE-4C8D-9AE5-EC8EDAB95619}" type="datetime'''''''''''''''''''''''''''''''''''''''''2''''''''''3'''''''''">
              <a:rPr lang="en-US" altLang="en-US" sz="1400" smtClean="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pPr algn="ctr">
                <a:spcBef>
                  <a:spcPct val="0"/>
                </a:spcBef>
                <a:spcAft>
                  <a:spcPct val="0"/>
                </a:spcAft>
              </a:pPr>
              <a:t>23</a:t>
            </a:fld>
            <a:endParaRPr 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38" name="Rectangle 137">
            <a:extLst>
              <a:ext uri="{FF2B5EF4-FFF2-40B4-BE49-F238E27FC236}">
                <a16:creationId xmlns:a16="http://schemas.microsoft.com/office/drawing/2014/main" id="{C0F3A033-2ABB-EF3C-1155-21BECE0EC979}"/>
              </a:ext>
            </a:extLst>
          </p:cNvPr>
          <p:cNvSpPr/>
          <p:nvPr>
            <p:custDataLst>
              <p:tags r:id="rId7"/>
            </p:custDataLst>
          </p:nvPr>
        </p:nvSpPr>
        <p:spPr bwMode="auto">
          <a:xfrm>
            <a:off x="1741488" y="3521075"/>
            <a:ext cx="238125" cy="212725"/>
          </a:xfrm>
          <a:prstGeom prst="rect">
            <a:avLst/>
          </a:prstGeom>
          <a:noFill/>
          <a:ln w="1905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US" alt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t>
            </a:r>
            <a:fld id="{E359D537-62A0-4F8E-AA9B-043CD781C121}" type="datetime'''''2''''''''''''''''''''''''''''''4'''">
              <a:rPr lang="en-US" altLang="en-US" sz="1400" smtClean="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pPr algn="ctr">
                <a:spcBef>
                  <a:spcPct val="0"/>
                </a:spcBef>
                <a:spcAft>
                  <a:spcPct val="0"/>
                </a:spcAft>
              </a:pPr>
              <a:t>24</a:t>
            </a:fld>
            <a:endParaRPr 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39" name="Rectangle 138">
            <a:extLst>
              <a:ext uri="{FF2B5EF4-FFF2-40B4-BE49-F238E27FC236}">
                <a16:creationId xmlns:a16="http://schemas.microsoft.com/office/drawing/2014/main" id="{CB2BAD9F-9DEC-969D-BEEC-B6B8829EC303}"/>
              </a:ext>
            </a:extLst>
          </p:cNvPr>
          <p:cNvSpPr/>
          <p:nvPr>
            <p:custDataLst>
              <p:tags r:id="rId8"/>
            </p:custDataLst>
          </p:nvPr>
        </p:nvSpPr>
        <p:spPr bwMode="auto">
          <a:xfrm>
            <a:off x="2106613" y="3521075"/>
            <a:ext cx="238125" cy="212725"/>
          </a:xfrm>
          <a:prstGeom prst="rect">
            <a:avLst/>
          </a:prstGeom>
          <a:noFill/>
          <a:ln w="1905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US" alt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t>
            </a:r>
            <a:fld id="{B0014D4A-03C8-498D-8B61-D66205B24CE9}" type="datetime'''''''2''''''''''''''''''''''''''''''''''''''''5'''''''''">
              <a:rPr lang="en-US" altLang="en-US" sz="1400" smtClean="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pPr algn="ctr">
                <a:spcBef>
                  <a:spcPct val="0"/>
                </a:spcBef>
                <a:spcAft>
                  <a:spcPct val="0"/>
                </a:spcAft>
              </a:pPr>
              <a:t>25</a:t>
            </a:fld>
            <a:endParaRPr 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40" name="Rectangle 139">
            <a:extLst>
              <a:ext uri="{FF2B5EF4-FFF2-40B4-BE49-F238E27FC236}">
                <a16:creationId xmlns:a16="http://schemas.microsoft.com/office/drawing/2014/main" id="{5074AEAF-E33B-3EA7-766A-8C9CA982C60E}"/>
              </a:ext>
            </a:extLst>
          </p:cNvPr>
          <p:cNvSpPr/>
          <p:nvPr>
            <p:custDataLst>
              <p:tags r:id="rId9"/>
            </p:custDataLst>
          </p:nvPr>
        </p:nvSpPr>
        <p:spPr bwMode="auto">
          <a:xfrm>
            <a:off x="2473325" y="3521075"/>
            <a:ext cx="238125" cy="212725"/>
          </a:xfrm>
          <a:prstGeom prst="rect">
            <a:avLst/>
          </a:prstGeom>
          <a:noFill/>
          <a:ln w="1905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US" alt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t>
            </a:r>
            <a:fld id="{8A37A054-5ED1-40E8-9AB8-E9394D709284}" type="datetime'''''2''''''''''''''''''6'''''''''''">
              <a:rPr lang="en-US" altLang="en-US" sz="1400" smtClean="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pPr algn="ctr">
                <a:spcBef>
                  <a:spcPct val="0"/>
                </a:spcBef>
                <a:spcAft>
                  <a:spcPct val="0"/>
                </a:spcAft>
              </a:pPr>
              <a:t>26</a:t>
            </a:fld>
            <a:endParaRPr 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41" name="Rectangle 140">
            <a:extLst>
              <a:ext uri="{FF2B5EF4-FFF2-40B4-BE49-F238E27FC236}">
                <a16:creationId xmlns:a16="http://schemas.microsoft.com/office/drawing/2014/main" id="{0FF7876E-840F-64BB-22C3-3BF8405A8292}"/>
              </a:ext>
            </a:extLst>
          </p:cNvPr>
          <p:cNvSpPr/>
          <p:nvPr>
            <p:custDataLst>
              <p:tags r:id="rId10"/>
            </p:custDataLst>
          </p:nvPr>
        </p:nvSpPr>
        <p:spPr bwMode="auto">
          <a:xfrm>
            <a:off x="2838450" y="3521075"/>
            <a:ext cx="238125" cy="212725"/>
          </a:xfrm>
          <a:prstGeom prst="rect">
            <a:avLst/>
          </a:prstGeom>
          <a:noFill/>
          <a:ln w="1905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US" alt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t>
            </a:r>
            <a:fld id="{2AA7453B-A54B-4869-8B2A-8D9B42A0F63E}" type="datetime'2''''''''''''''''''7'''''''''''''''''''''''''''">
              <a:rPr lang="en-US" altLang="en-US" sz="1400" smtClean="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pPr algn="ctr">
                <a:spcBef>
                  <a:spcPct val="0"/>
                </a:spcBef>
                <a:spcAft>
                  <a:spcPct val="0"/>
                </a:spcAft>
              </a:pPr>
              <a:t>27</a:t>
            </a:fld>
            <a:endParaRPr 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42" name="Rectangle 141">
            <a:extLst>
              <a:ext uri="{FF2B5EF4-FFF2-40B4-BE49-F238E27FC236}">
                <a16:creationId xmlns:a16="http://schemas.microsoft.com/office/drawing/2014/main" id="{E564BB72-6F84-F675-B994-E954DF716C85}"/>
              </a:ext>
            </a:extLst>
          </p:cNvPr>
          <p:cNvSpPr/>
          <p:nvPr>
            <p:custDataLst>
              <p:tags r:id="rId11"/>
            </p:custDataLst>
          </p:nvPr>
        </p:nvSpPr>
        <p:spPr bwMode="auto">
          <a:xfrm>
            <a:off x="3203575" y="3521075"/>
            <a:ext cx="238125" cy="212725"/>
          </a:xfrm>
          <a:prstGeom prst="rect">
            <a:avLst/>
          </a:prstGeom>
          <a:noFill/>
          <a:ln w="1905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US" alt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’28</a:t>
            </a:r>
          </a:p>
        </p:txBody>
      </p:sp>
      <p:sp>
        <p:nvSpPr>
          <p:cNvPr id="143" name="Rectangle 142">
            <a:extLst>
              <a:ext uri="{FF2B5EF4-FFF2-40B4-BE49-F238E27FC236}">
                <a16:creationId xmlns:a16="http://schemas.microsoft.com/office/drawing/2014/main" id="{63AE93A4-E7B2-F7CA-7313-D57713FFAE02}"/>
              </a:ext>
            </a:extLst>
          </p:cNvPr>
          <p:cNvSpPr/>
          <p:nvPr>
            <p:custDataLst>
              <p:tags r:id="rId12"/>
            </p:custDataLst>
          </p:nvPr>
        </p:nvSpPr>
        <p:spPr bwMode="auto">
          <a:xfrm>
            <a:off x="3568700" y="3521075"/>
            <a:ext cx="238125" cy="212725"/>
          </a:xfrm>
          <a:prstGeom prst="rect">
            <a:avLst/>
          </a:prstGeom>
          <a:noFill/>
          <a:ln w="1905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US" alt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t>
            </a:r>
            <a:fld id="{AF72DFDD-8A77-4E4F-9D42-35847697314B}" type="datetime'''''2''''''''''''''''''''''''''''9'''''''''''">
              <a:rPr lang="en-US" altLang="en-US" sz="1400" smtClean="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pPr algn="ctr">
                <a:spcBef>
                  <a:spcPct val="0"/>
                </a:spcBef>
                <a:spcAft>
                  <a:spcPct val="0"/>
                </a:spcAft>
              </a:pPr>
              <a:t>29</a:t>
            </a:fld>
            <a:endParaRPr 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44" name="Rectangle 143">
            <a:extLst>
              <a:ext uri="{FF2B5EF4-FFF2-40B4-BE49-F238E27FC236}">
                <a16:creationId xmlns:a16="http://schemas.microsoft.com/office/drawing/2014/main" id="{0AF8D9B2-5395-8A54-5A49-8B9766620CB0}"/>
              </a:ext>
            </a:extLst>
          </p:cNvPr>
          <p:cNvSpPr/>
          <p:nvPr>
            <p:custDataLst>
              <p:tags r:id="rId13"/>
            </p:custDataLst>
          </p:nvPr>
        </p:nvSpPr>
        <p:spPr bwMode="auto">
          <a:xfrm>
            <a:off x="3935413" y="3521075"/>
            <a:ext cx="238125" cy="212725"/>
          </a:xfrm>
          <a:prstGeom prst="rect">
            <a:avLst/>
          </a:prstGeom>
          <a:noFill/>
          <a:ln w="1905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US" alt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t>
            </a:r>
            <a:fld id="{9A8F120A-845A-4BAE-B021-6820462FD6E6}" type="datetime'''''''''''''''''''''''''3''''0'''''''''''">
              <a:rPr lang="en-US" altLang="en-US" sz="1400" smtClean="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pPr algn="ctr">
                <a:spcBef>
                  <a:spcPct val="0"/>
                </a:spcBef>
                <a:spcAft>
                  <a:spcPct val="0"/>
                </a:spcAft>
              </a:pPr>
              <a:t>30</a:t>
            </a:fld>
            <a:endParaRPr 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45" name="Rectangle 144">
            <a:extLst>
              <a:ext uri="{FF2B5EF4-FFF2-40B4-BE49-F238E27FC236}">
                <a16:creationId xmlns:a16="http://schemas.microsoft.com/office/drawing/2014/main" id="{0FCD00A9-3EC9-87C8-6184-F371FEFA7C5C}"/>
              </a:ext>
            </a:extLst>
          </p:cNvPr>
          <p:cNvSpPr/>
          <p:nvPr>
            <p:custDataLst>
              <p:tags r:id="rId14"/>
            </p:custDataLst>
          </p:nvPr>
        </p:nvSpPr>
        <p:spPr bwMode="auto">
          <a:xfrm>
            <a:off x="4300538" y="3521075"/>
            <a:ext cx="238125" cy="212725"/>
          </a:xfrm>
          <a:prstGeom prst="rect">
            <a:avLst/>
          </a:prstGeom>
          <a:noFill/>
          <a:ln w="1905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US" alt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t>
            </a:r>
            <a:fld id="{081B5E18-5A2F-41CC-997B-E4FEE20D0D73}" type="datetime'3''1'''''''''''''''''''''''''''''''''''''''''''''''''''''''">
              <a:rPr lang="en-US" altLang="en-US" sz="1400" smtClean="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pPr algn="ctr">
                <a:spcBef>
                  <a:spcPct val="0"/>
                </a:spcBef>
                <a:spcAft>
                  <a:spcPct val="0"/>
                </a:spcAft>
              </a:pPr>
              <a:t>31</a:t>
            </a:fld>
            <a:endParaRPr 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46" name="Rectangle 145">
            <a:extLst>
              <a:ext uri="{FF2B5EF4-FFF2-40B4-BE49-F238E27FC236}">
                <a16:creationId xmlns:a16="http://schemas.microsoft.com/office/drawing/2014/main" id="{5A7AC248-1E76-549A-9A3B-D446EB8DBBD8}"/>
              </a:ext>
            </a:extLst>
          </p:cNvPr>
          <p:cNvSpPr/>
          <p:nvPr>
            <p:custDataLst>
              <p:tags r:id="rId15"/>
            </p:custDataLst>
          </p:nvPr>
        </p:nvSpPr>
        <p:spPr bwMode="auto">
          <a:xfrm>
            <a:off x="4665663" y="3521075"/>
            <a:ext cx="238125" cy="212725"/>
          </a:xfrm>
          <a:prstGeom prst="rect">
            <a:avLst/>
          </a:prstGeom>
          <a:noFill/>
          <a:ln w="1905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US" alt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‘32</a:t>
            </a:r>
            <a:endParaRPr 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47" name="Rectangle 146">
            <a:extLst>
              <a:ext uri="{FF2B5EF4-FFF2-40B4-BE49-F238E27FC236}">
                <a16:creationId xmlns:a16="http://schemas.microsoft.com/office/drawing/2014/main" id="{20A526A1-BE0C-5537-D4BD-B46A37591C67}"/>
              </a:ext>
            </a:extLst>
          </p:cNvPr>
          <p:cNvSpPr/>
          <p:nvPr>
            <p:custDataLst>
              <p:tags r:id="rId16"/>
            </p:custDataLst>
          </p:nvPr>
        </p:nvSpPr>
        <p:spPr bwMode="auto">
          <a:xfrm>
            <a:off x="5032375" y="3521075"/>
            <a:ext cx="238125" cy="212725"/>
          </a:xfrm>
          <a:prstGeom prst="rect">
            <a:avLst/>
          </a:prstGeom>
          <a:noFill/>
          <a:ln w="1905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en-US" alt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t>
            </a:r>
            <a:fld id="{FA5C4D5D-72DC-40CD-822C-B9711DBC48E8}" type="datetime'''''3''''''''3'''''''''''''''''''''''''''">
              <a:rPr lang="en-US" altLang="en-US" sz="1400" smtClean="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pPr algn="ctr">
                <a:spcBef>
                  <a:spcPct val="0"/>
                </a:spcBef>
                <a:spcAft>
                  <a:spcPct val="0"/>
                </a:spcAft>
              </a:pPr>
              <a:t>33</a:t>
            </a:fld>
            <a:endParaRPr lang="en-US" sz="1400">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56" name="Oval 155">
            <a:extLst>
              <a:ext uri="{FF2B5EF4-FFF2-40B4-BE49-F238E27FC236}">
                <a16:creationId xmlns:a16="http://schemas.microsoft.com/office/drawing/2014/main" id="{FD8C94E3-18BB-3C9F-81BD-56B885F5BC5A}"/>
              </a:ext>
            </a:extLst>
          </p:cNvPr>
          <p:cNvSpPr/>
          <p:nvPr>
            <p:custDataLst>
              <p:tags r:id="rId17"/>
            </p:custDataLst>
          </p:nvPr>
        </p:nvSpPr>
        <p:spPr bwMode="auto">
          <a:xfrm>
            <a:off x="3333750" y="1831975"/>
            <a:ext cx="1077913" cy="301625"/>
          </a:xfrm>
          <a:prstGeom prst="ellipse">
            <a:avLst/>
          </a:prstGeom>
          <a:solidFill>
            <a:schemeClr val="bg1"/>
          </a:solidFill>
          <a:ln w="952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ctr">
              <a:spcBef>
                <a:spcPct val="0"/>
              </a:spcBef>
              <a:spcAft>
                <a:spcPct val="0"/>
              </a:spcAft>
            </a:pPr>
            <a:fld id="{77883399-900B-42D6-8842-0C7F2BFCA3FE}" type="datetime'''''''''''''''''''''''''''''''''''+''7''''''''''''''%'''''''">
              <a:rPr lang="en-US" altLang="en-US" sz="1400" b="1" smtClean="0">
                <a:solidFill>
                  <a:schemeClr val="tx1"/>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pPr algn="ctr">
                <a:spcBef>
                  <a:spcPct val="0"/>
                </a:spcBef>
                <a:spcAft>
                  <a:spcPct val="0"/>
                </a:spcAft>
              </a:pPr>
              <a:t>+7%</a:t>
            </a:fld>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CAGR</a:t>
            </a:r>
          </a:p>
        </p:txBody>
      </p:sp>
      <p:sp>
        <p:nvSpPr>
          <p:cNvPr id="149" name="Rectangle 148">
            <a:extLst>
              <a:ext uri="{FF2B5EF4-FFF2-40B4-BE49-F238E27FC236}">
                <a16:creationId xmlns:a16="http://schemas.microsoft.com/office/drawing/2014/main" id="{71E9F7C2-F697-C967-81CF-820A226CB295}"/>
              </a:ext>
            </a:extLst>
          </p:cNvPr>
          <p:cNvSpPr/>
          <p:nvPr/>
        </p:nvSpPr>
        <p:spPr>
          <a:xfrm>
            <a:off x="488359" y="1623587"/>
            <a:ext cx="5001448" cy="2262613"/>
          </a:xfrm>
          <a:prstGeom prst="rect">
            <a:avLst/>
          </a:prstGeom>
          <a:noFill/>
          <a:ln w="9525">
            <a:solidFill>
              <a:srgbClr val="7F7F7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50" name="Rectangle 149">
            <a:extLst>
              <a:ext uri="{FF2B5EF4-FFF2-40B4-BE49-F238E27FC236}">
                <a16:creationId xmlns:a16="http://schemas.microsoft.com/office/drawing/2014/main" id="{FDD47F0A-623B-439B-A7BB-3C3A38175BD3}"/>
              </a:ext>
            </a:extLst>
          </p:cNvPr>
          <p:cNvSpPr/>
          <p:nvPr/>
        </p:nvSpPr>
        <p:spPr>
          <a:xfrm>
            <a:off x="1222990" y="1494304"/>
            <a:ext cx="3532187"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Fast Casual Market Size (USD Billions)</a:t>
            </a:r>
          </a:p>
        </p:txBody>
      </p:sp>
      <p:sp>
        <p:nvSpPr>
          <p:cNvPr id="198" name="Rectangle 197">
            <a:extLst>
              <a:ext uri="{FF2B5EF4-FFF2-40B4-BE49-F238E27FC236}">
                <a16:creationId xmlns:a16="http://schemas.microsoft.com/office/drawing/2014/main" id="{7CF59066-22B5-B7EB-A177-2E3E0EC92A2E}"/>
              </a:ext>
            </a:extLst>
          </p:cNvPr>
          <p:cNvSpPr/>
          <p:nvPr/>
        </p:nvSpPr>
        <p:spPr>
          <a:xfrm>
            <a:off x="488359" y="5830885"/>
            <a:ext cx="4973464" cy="368135"/>
          </a:xfrm>
          <a:prstGeom prst="rect">
            <a:avLst/>
          </a:prstGeom>
          <a:solidFill>
            <a:srgbClr val="D8EC5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Mediterranean has no national champion. CAVA is only regional.</a:t>
            </a:r>
          </a:p>
        </p:txBody>
      </p:sp>
      <p:sp>
        <p:nvSpPr>
          <p:cNvPr id="223" name="Text Placeholder 1">
            <a:extLst>
              <a:ext uri="{FF2B5EF4-FFF2-40B4-BE49-F238E27FC236}">
                <a16:creationId xmlns:a16="http://schemas.microsoft.com/office/drawing/2014/main" id="{3ADC5E97-CDFD-8C30-4E8E-A17F50A3B265}"/>
              </a:ext>
            </a:extLst>
          </p:cNvPr>
          <p:cNvSpPr txBox="1">
            <a:spLocks/>
          </p:cNvSpPr>
          <p:nvPr/>
        </p:nvSpPr>
        <p:spPr>
          <a:xfrm>
            <a:off x="465963" y="4419600"/>
            <a:ext cx="1204088" cy="228600"/>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tx1"/>
                </a:solidFill>
              </a:rPr>
              <a:t>Mexican/Tex-Mex</a:t>
            </a:r>
          </a:p>
        </p:txBody>
      </p:sp>
      <p:cxnSp>
        <p:nvCxnSpPr>
          <p:cNvPr id="224" name="Straight Connector 223">
            <a:extLst>
              <a:ext uri="{FF2B5EF4-FFF2-40B4-BE49-F238E27FC236}">
                <a16:creationId xmlns:a16="http://schemas.microsoft.com/office/drawing/2014/main" id="{713D4EA5-2967-EEB0-5605-986DF707990B}"/>
              </a:ext>
            </a:extLst>
          </p:cNvPr>
          <p:cNvCxnSpPr>
            <a:cxnSpLocks/>
          </p:cNvCxnSpPr>
          <p:nvPr/>
        </p:nvCxnSpPr>
        <p:spPr>
          <a:xfrm>
            <a:off x="477297" y="4648200"/>
            <a:ext cx="1207077" cy="0"/>
          </a:xfrm>
          <a:prstGeom prst="line">
            <a:avLst/>
          </a:prstGeom>
          <a:ln>
            <a:solidFill>
              <a:srgbClr val="D8EC5D"/>
            </a:solidFill>
          </a:ln>
        </p:spPr>
        <p:style>
          <a:lnRef idx="2">
            <a:schemeClr val="accent1"/>
          </a:lnRef>
          <a:fillRef idx="0">
            <a:schemeClr val="accent1"/>
          </a:fillRef>
          <a:effectRef idx="1">
            <a:schemeClr val="accent1"/>
          </a:effectRef>
          <a:fontRef idx="minor">
            <a:schemeClr val="tx1"/>
          </a:fontRef>
        </p:style>
      </p:cxnSp>
      <p:sp>
        <p:nvSpPr>
          <p:cNvPr id="226" name="Text Placeholder 1">
            <a:extLst>
              <a:ext uri="{FF2B5EF4-FFF2-40B4-BE49-F238E27FC236}">
                <a16:creationId xmlns:a16="http://schemas.microsoft.com/office/drawing/2014/main" id="{A239F7A7-90DA-27FE-8878-D640D4944CB0}"/>
              </a:ext>
            </a:extLst>
          </p:cNvPr>
          <p:cNvSpPr txBox="1">
            <a:spLocks/>
          </p:cNvSpPr>
          <p:nvPr/>
        </p:nvSpPr>
        <p:spPr>
          <a:xfrm>
            <a:off x="1760979" y="4421970"/>
            <a:ext cx="1131261" cy="228600"/>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tx1"/>
                </a:solidFill>
              </a:rPr>
              <a:t>Health-focused</a:t>
            </a:r>
          </a:p>
        </p:txBody>
      </p:sp>
      <p:cxnSp>
        <p:nvCxnSpPr>
          <p:cNvPr id="227" name="Straight Connector 226">
            <a:extLst>
              <a:ext uri="{FF2B5EF4-FFF2-40B4-BE49-F238E27FC236}">
                <a16:creationId xmlns:a16="http://schemas.microsoft.com/office/drawing/2014/main" id="{5C69E258-6F09-DE5B-BE9F-07B30D561981}"/>
              </a:ext>
            </a:extLst>
          </p:cNvPr>
          <p:cNvCxnSpPr>
            <a:cxnSpLocks/>
          </p:cNvCxnSpPr>
          <p:nvPr/>
        </p:nvCxnSpPr>
        <p:spPr>
          <a:xfrm>
            <a:off x="1764339" y="4650570"/>
            <a:ext cx="1131261" cy="0"/>
          </a:xfrm>
          <a:prstGeom prst="line">
            <a:avLst/>
          </a:prstGeom>
          <a:ln>
            <a:solidFill>
              <a:srgbClr val="D8EC5D"/>
            </a:solidFill>
          </a:ln>
        </p:spPr>
        <p:style>
          <a:lnRef idx="2">
            <a:schemeClr val="accent1"/>
          </a:lnRef>
          <a:fillRef idx="0">
            <a:schemeClr val="accent1"/>
          </a:fillRef>
          <a:effectRef idx="1">
            <a:schemeClr val="accent1"/>
          </a:effectRef>
          <a:fontRef idx="minor">
            <a:schemeClr val="tx1"/>
          </a:fontRef>
        </p:style>
      </p:cxnSp>
      <p:sp>
        <p:nvSpPr>
          <p:cNvPr id="228" name="Text Placeholder 1">
            <a:extLst>
              <a:ext uri="{FF2B5EF4-FFF2-40B4-BE49-F238E27FC236}">
                <a16:creationId xmlns:a16="http://schemas.microsoft.com/office/drawing/2014/main" id="{60B3B871-4639-CEA6-617B-C04990B0FA47}"/>
              </a:ext>
            </a:extLst>
          </p:cNvPr>
          <p:cNvSpPr txBox="1">
            <a:spLocks/>
          </p:cNvSpPr>
          <p:nvPr/>
        </p:nvSpPr>
        <p:spPr>
          <a:xfrm>
            <a:off x="2971801" y="4419600"/>
            <a:ext cx="1204088" cy="228600"/>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tx1"/>
                </a:solidFill>
              </a:rPr>
              <a:t>Better Burger</a:t>
            </a:r>
          </a:p>
        </p:txBody>
      </p:sp>
      <p:cxnSp>
        <p:nvCxnSpPr>
          <p:cNvPr id="229" name="Straight Connector 228">
            <a:extLst>
              <a:ext uri="{FF2B5EF4-FFF2-40B4-BE49-F238E27FC236}">
                <a16:creationId xmlns:a16="http://schemas.microsoft.com/office/drawing/2014/main" id="{928B3A5B-14EF-87C1-057A-DC91D2300B51}"/>
              </a:ext>
            </a:extLst>
          </p:cNvPr>
          <p:cNvCxnSpPr>
            <a:cxnSpLocks/>
          </p:cNvCxnSpPr>
          <p:nvPr/>
        </p:nvCxnSpPr>
        <p:spPr>
          <a:xfrm>
            <a:off x="2975161" y="4648200"/>
            <a:ext cx="1215839" cy="0"/>
          </a:xfrm>
          <a:prstGeom prst="line">
            <a:avLst/>
          </a:prstGeom>
          <a:ln>
            <a:solidFill>
              <a:srgbClr val="D8EC5D"/>
            </a:solidFill>
          </a:ln>
        </p:spPr>
        <p:style>
          <a:lnRef idx="2">
            <a:schemeClr val="accent1"/>
          </a:lnRef>
          <a:fillRef idx="0">
            <a:schemeClr val="accent1"/>
          </a:fillRef>
          <a:effectRef idx="1">
            <a:schemeClr val="accent1"/>
          </a:effectRef>
          <a:fontRef idx="minor">
            <a:schemeClr val="tx1"/>
          </a:fontRef>
        </p:style>
      </p:cxnSp>
      <p:pic>
        <p:nvPicPr>
          <p:cNvPr id="4106" name="Picture 10" descr="Chipotle Logo, symbol, meaning, history, PNG, brand">
            <a:extLst>
              <a:ext uri="{FF2B5EF4-FFF2-40B4-BE49-F238E27FC236}">
                <a16:creationId xmlns:a16="http://schemas.microsoft.com/office/drawing/2014/main" id="{74104DD7-ADE7-DA59-E8A5-5A3B13D6F85C}"/>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09600" y="5204335"/>
            <a:ext cx="894675" cy="50325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QDOBA Logo and symbol, meaning, history, PNG, brand">
            <a:extLst>
              <a:ext uri="{FF2B5EF4-FFF2-40B4-BE49-F238E27FC236}">
                <a16:creationId xmlns:a16="http://schemas.microsoft.com/office/drawing/2014/main" id="{2DC8C557-AA25-4690-79A4-E96BE3D92084}"/>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t="20033" b="20966"/>
          <a:stretch>
            <a:fillRect/>
          </a:stretch>
        </p:blipFill>
        <p:spPr bwMode="auto">
          <a:xfrm>
            <a:off x="533400" y="4764086"/>
            <a:ext cx="1028418" cy="341314"/>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75EB5562-CA85-2B8F-BF8B-3153DE1132BA}"/>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705214" y="4856222"/>
            <a:ext cx="1190386" cy="172978"/>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Panera bread Logo and symbol, meaning, history, PNG, brand">
            <a:extLst>
              <a:ext uri="{FF2B5EF4-FFF2-40B4-BE49-F238E27FC236}">
                <a16:creationId xmlns:a16="http://schemas.microsoft.com/office/drawing/2014/main" id="{E0C32CC6-4F12-C5DF-BE57-18CD8A31C7FE}"/>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743656" y="5105400"/>
            <a:ext cx="1151944" cy="647969"/>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Five Guys Logo, symbol, meaning, history, PNG, brand">
            <a:extLst>
              <a:ext uri="{FF2B5EF4-FFF2-40B4-BE49-F238E27FC236}">
                <a16:creationId xmlns:a16="http://schemas.microsoft.com/office/drawing/2014/main" id="{2EB13E7A-EBB5-F7CF-FF30-1BB7E166BFAF}"/>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007110" y="4607912"/>
            <a:ext cx="1151939" cy="647966"/>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a:extLst>
              <a:ext uri="{FF2B5EF4-FFF2-40B4-BE49-F238E27FC236}">
                <a16:creationId xmlns:a16="http://schemas.microsoft.com/office/drawing/2014/main" id="{2FB9E138-BDBE-557E-657F-C942C52C2799}"/>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077438" y="5316691"/>
            <a:ext cx="1062637" cy="233005"/>
          </a:xfrm>
          <a:prstGeom prst="rect">
            <a:avLst/>
          </a:prstGeom>
          <a:noFill/>
          <a:extLst>
            <a:ext uri="{909E8E84-426E-40DD-AFC4-6F175D3DCCD1}">
              <a14:hiddenFill xmlns:a14="http://schemas.microsoft.com/office/drawing/2010/main">
                <a:solidFill>
                  <a:srgbClr val="FFFFFF"/>
                </a:solidFill>
              </a14:hiddenFill>
            </a:ext>
          </a:extLst>
        </p:spPr>
      </p:pic>
      <p:sp>
        <p:nvSpPr>
          <p:cNvPr id="234" name="Rectangle 233">
            <a:extLst>
              <a:ext uri="{FF2B5EF4-FFF2-40B4-BE49-F238E27FC236}">
                <a16:creationId xmlns:a16="http://schemas.microsoft.com/office/drawing/2014/main" id="{9A18133C-41F3-A94D-4965-198694F41823}"/>
              </a:ext>
            </a:extLst>
          </p:cNvPr>
          <p:cNvSpPr/>
          <p:nvPr/>
        </p:nvSpPr>
        <p:spPr>
          <a:xfrm>
            <a:off x="488360" y="4169895"/>
            <a:ext cx="4973464" cy="2029125"/>
          </a:xfrm>
          <a:prstGeom prst="rect">
            <a:avLst/>
          </a:prstGeom>
          <a:noFill/>
          <a:ln w="9525">
            <a:solidFill>
              <a:srgbClr val="7F7F7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235" name="Rectangle 234">
            <a:extLst>
              <a:ext uri="{FF2B5EF4-FFF2-40B4-BE49-F238E27FC236}">
                <a16:creationId xmlns:a16="http://schemas.microsoft.com/office/drawing/2014/main" id="{D69E7707-7496-E3CA-2384-C10808DC6B86}"/>
              </a:ext>
            </a:extLst>
          </p:cNvPr>
          <p:cNvSpPr/>
          <p:nvPr/>
        </p:nvSpPr>
        <p:spPr>
          <a:xfrm>
            <a:off x="1216472" y="4037977"/>
            <a:ext cx="3532187"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Fast Casual Segments with </a:t>
            </a:r>
            <a:r>
              <a:rPr lang="en-US" sz="1400" b="1" i="1">
                <a:solidFill>
                  <a:schemeClr val="tx1"/>
                </a:solidFill>
                <a:latin typeface="Calibri" panose="020F0502020204030204" pitchFamily="34" charset="0"/>
                <a:ea typeface="Calibri" panose="020F0502020204030204" pitchFamily="34" charset="0"/>
                <a:cs typeface="Calibri" panose="020F0502020204030204" pitchFamily="34" charset="0"/>
              </a:rPr>
              <a:t>National</a:t>
            </a: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 Chains </a:t>
            </a:r>
          </a:p>
        </p:txBody>
      </p:sp>
      <p:sp>
        <p:nvSpPr>
          <p:cNvPr id="28" name="Text Placeholder 1">
            <a:extLst>
              <a:ext uri="{FF2B5EF4-FFF2-40B4-BE49-F238E27FC236}">
                <a16:creationId xmlns:a16="http://schemas.microsoft.com/office/drawing/2014/main" id="{43F95D9A-3601-F5BF-26A9-AE9FBB5B5F1C}"/>
              </a:ext>
            </a:extLst>
          </p:cNvPr>
          <p:cNvSpPr txBox="1">
            <a:spLocks/>
          </p:cNvSpPr>
          <p:nvPr/>
        </p:nvSpPr>
        <p:spPr>
          <a:xfrm>
            <a:off x="4267200" y="4419600"/>
            <a:ext cx="1142999" cy="228600"/>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tx1"/>
                </a:solidFill>
              </a:rPr>
              <a:t>Mediterranean   </a:t>
            </a:r>
          </a:p>
        </p:txBody>
      </p:sp>
      <p:cxnSp>
        <p:nvCxnSpPr>
          <p:cNvPr id="29" name="Straight Connector 28">
            <a:extLst>
              <a:ext uri="{FF2B5EF4-FFF2-40B4-BE49-F238E27FC236}">
                <a16:creationId xmlns:a16="http://schemas.microsoft.com/office/drawing/2014/main" id="{2421B7B1-C9C9-E914-AF07-62A3F4F91E72}"/>
              </a:ext>
            </a:extLst>
          </p:cNvPr>
          <p:cNvCxnSpPr>
            <a:cxnSpLocks/>
          </p:cNvCxnSpPr>
          <p:nvPr/>
        </p:nvCxnSpPr>
        <p:spPr>
          <a:xfrm>
            <a:off x="4267200" y="4648200"/>
            <a:ext cx="1142999" cy="0"/>
          </a:xfrm>
          <a:prstGeom prst="line">
            <a:avLst/>
          </a:prstGeom>
          <a:ln>
            <a:solidFill>
              <a:srgbClr val="D8EC5D"/>
            </a:solidFill>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588249C8-50D0-120D-1563-E5FF19FC1D8B}"/>
              </a:ext>
            </a:extLst>
          </p:cNvPr>
          <p:cNvSpPr/>
          <p:nvPr/>
        </p:nvSpPr>
        <p:spPr>
          <a:xfrm>
            <a:off x="5716686" y="1623585"/>
            <a:ext cx="6026924" cy="3177015"/>
          </a:xfrm>
          <a:prstGeom prst="rect">
            <a:avLst/>
          </a:prstGeom>
          <a:noFill/>
          <a:ln w="9525">
            <a:solidFill>
              <a:srgbClr val="7F7F7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019E7371-BF3B-1C4F-EBB9-6E74BE71A394}"/>
              </a:ext>
            </a:extLst>
          </p:cNvPr>
          <p:cNvSpPr/>
          <p:nvPr/>
        </p:nvSpPr>
        <p:spPr>
          <a:xfrm>
            <a:off x="7062019" y="1483302"/>
            <a:ext cx="3502969"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Mediterranean Consumer Preferences </a:t>
            </a:r>
          </a:p>
        </p:txBody>
      </p:sp>
      <p:sp>
        <p:nvSpPr>
          <p:cNvPr id="36" name="Oval 35">
            <a:extLst>
              <a:ext uri="{FF2B5EF4-FFF2-40B4-BE49-F238E27FC236}">
                <a16:creationId xmlns:a16="http://schemas.microsoft.com/office/drawing/2014/main" id="{5EE9D0FD-44E6-6BF3-357B-2CD3060AD15E}"/>
              </a:ext>
            </a:extLst>
          </p:cNvPr>
          <p:cNvSpPr/>
          <p:nvPr>
            <p:custDataLst>
              <p:tags r:id="rId18"/>
            </p:custDataLst>
          </p:nvPr>
        </p:nvSpPr>
        <p:spPr>
          <a:xfrm>
            <a:off x="6153150" y="3094038"/>
            <a:ext cx="457200" cy="457200"/>
          </a:xfrm>
          <a:prstGeom prst="ellipse">
            <a:avLst/>
          </a:prstGeom>
          <a:solidFill>
            <a:srgbClr val="F9D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37" name="Pic">
            <a:extLst>
              <a:ext uri="{FF2B5EF4-FFF2-40B4-BE49-F238E27FC236}">
                <a16:creationId xmlns:a16="http://schemas.microsoft.com/office/drawing/2014/main" id="{F0C0BBF1-576F-6B9B-502D-7A01F8BF5B75}"/>
              </a:ext>
            </a:extLst>
          </p:cNvPr>
          <p:cNvPicPr>
            <a:picLocks/>
          </p:cNvPicPr>
          <p:nvPr>
            <p:custDataLst>
              <p:tags r:id="rId19"/>
            </p:custDataLst>
          </p:nvPr>
        </p:nvPicPr>
        <p:blipFill>
          <a:blip>
            <a:extLst>
              <a:ext uri="{28A0092B-C50C-407E-A947-70E740481C1C}">
                <a14:useLocalDpi xmlns:a14="http://schemas.microsoft.com/office/drawing/2010/main" val="0"/>
              </a:ext>
              <a:ext uri="{96DAC541-7B7A-43D3-8B79-37D633B846F1}">
                <asvg:svgBlip xmlns:asvg="http://schemas.microsoft.com/office/drawing/2016/SVG/main" r:embed="rId37"/>
              </a:ext>
              <a:ext uri="{6F801314-5768-4EAC-8CED-0F2297F94238}"/>
            </a:extLst>
          </a:blip>
          <a:stretch>
            <a:fillRect/>
          </a:stretch>
        </p:blipFill>
        <p:spPr bwMode="auto">
          <a:xfrm>
            <a:off x="6254750" y="3178175"/>
            <a:ext cx="254000" cy="254000"/>
          </a:xfrm>
          <a:prstGeom prst="rect">
            <a:avLst/>
          </a:prstGeom>
          <a:noFill/>
          <a:ln>
            <a:noFill/>
          </a:ln>
          <a:effectLst/>
        </p:spPr>
      </p:pic>
      <p:sp>
        <p:nvSpPr>
          <p:cNvPr id="38" name="Oval 37">
            <a:extLst>
              <a:ext uri="{FF2B5EF4-FFF2-40B4-BE49-F238E27FC236}">
                <a16:creationId xmlns:a16="http://schemas.microsoft.com/office/drawing/2014/main" id="{DAE9C432-7D1C-BEDA-4BC0-85F5ED39B73F}"/>
              </a:ext>
            </a:extLst>
          </p:cNvPr>
          <p:cNvSpPr/>
          <p:nvPr>
            <p:custDataLst>
              <p:tags r:id="rId20"/>
            </p:custDataLst>
          </p:nvPr>
        </p:nvSpPr>
        <p:spPr>
          <a:xfrm>
            <a:off x="6172200" y="4203700"/>
            <a:ext cx="457200" cy="457200"/>
          </a:xfrm>
          <a:prstGeom prst="ellipse">
            <a:avLst/>
          </a:prstGeom>
          <a:solidFill>
            <a:srgbClr val="F9D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39" name="Pic">
            <a:extLst>
              <a:ext uri="{FF2B5EF4-FFF2-40B4-BE49-F238E27FC236}">
                <a16:creationId xmlns:a16="http://schemas.microsoft.com/office/drawing/2014/main" id="{2CBA94FA-F799-1FD2-BD26-6BEFE290ECE8}"/>
              </a:ext>
            </a:extLst>
          </p:cNvPr>
          <p:cNvPicPr>
            <a:picLocks/>
          </p:cNvPicPr>
          <p:nvPr>
            <p:custDataLst>
              <p:tags r:id="rId21"/>
            </p:custDataLst>
          </p:nvPr>
        </p:nvPicPr>
        <p:blipFill>
          <a:blip>
            <a:extLst>
              <a:ext uri="{28A0092B-C50C-407E-A947-70E740481C1C}">
                <a14:useLocalDpi xmlns:a14="http://schemas.microsoft.com/office/drawing/2010/main" val="0"/>
              </a:ext>
              <a:ext uri="{96DAC541-7B7A-43D3-8B79-37D633B846F1}">
                <asvg:svgBlip xmlns:asvg="http://schemas.microsoft.com/office/drawing/2016/SVG/main" r:embed="rId38"/>
              </a:ext>
              <a:ext uri="{6F801314-5768-4EAC-8CED-0F2297F94238}"/>
            </a:extLst>
          </a:blip>
          <a:stretch>
            <a:fillRect/>
          </a:stretch>
        </p:blipFill>
        <p:spPr bwMode="auto">
          <a:xfrm>
            <a:off x="6264275" y="4292600"/>
            <a:ext cx="260350" cy="260350"/>
          </a:xfrm>
          <a:prstGeom prst="rect">
            <a:avLst/>
          </a:prstGeom>
          <a:noFill/>
          <a:ln>
            <a:noFill/>
          </a:ln>
          <a:effectLst/>
        </p:spPr>
      </p:pic>
      <p:sp>
        <p:nvSpPr>
          <p:cNvPr id="40" name="Oval 39">
            <a:extLst>
              <a:ext uri="{FF2B5EF4-FFF2-40B4-BE49-F238E27FC236}">
                <a16:creationId xmlns:a16="http://schemas.microsoft.com/office/drawing/2014/main" id="{2D24989B-9D94-2CD6-9B92-20112565FAD1}"/>
              </a:ext>
            </a:extLst>
          </p:cNvPr>
          <p:cNvSpPr/>
          <p:nvPr>
            <p:custDataLst>
              <p:tags r:id="rId22"/>
            </p:custDataLst>
          </p:nvPr>
        </p:nvSpPr>
        <p:spPr>
          <a:xfrm>
            <a:off x="6172200" y="3648075"/>
            <a:ext cx="457200" cy="457200"/>
          </a:xfrm>
          <a:prstGeom prst="ellipse">
            <a:avLst/>
          </a:prstGeom>
          <a:solidFill>
            <a:srgbClr val="F9D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41" name="Pic">
            <a:extLst>
              <a:ext uri="{FF2B5EF4-FFF2-40B4-BE49-F238E27FC236}">
                <a16:creationId xmlns:a16="http://schemas.microsoft.com/office/drawing/2014/main" id="{4DD64AC5-8B3F-048E-3637-808565BE1573}"/>
              </a:ext>
            </a:extLst>
          </p:cNvPr>
          <p:cNvPicPr>
            <a:picLocks/>
          </p:cNvPicPr>
          <p:nvPr>
            <p:custDataLst>
              <p:tags r:id="rId23"/>
            </p:custDataLst>
          </p:nvPr>
        </p:nvPicPr>
        <p:blipFill>
          <a:blip>
            <a:extLst>
              <a:ext uri="{28A0092B-C50C-407E-A947-70E740481C1C}">
                <a14:useLocalDpi xmlns:a14="http://schemas.microsoft.com/office/drawing/2010/main" val="0"/>
              </a:ext>
              <a:ext uri="{96DAC541-7B7A-43D3-8B79-37D633B846F1}">
                <asvg:svgBlip xmlns:asvg="http://schemas.microsoft.com/office/drawing/2016/SVG/main" r:embed="rId39"/>
              </a:ext>
              <a:ext uri="{6F801314-5768-4EAC-8CED-0F2297F94238}"/>
            </a:extLst>
          </a:blip>
          <a:stretch>
            <a:fillRect/>
          </a:stretch>
        </p:blipFill>
        <p:spPr bwMode="auto">
          <a:xfrm>
            <a:off x="6249988" y="3724275"/>
            <a:ext cx="311150" cy="311150"/>
          </a:xfrm>
          <a:prstGeom prst="rect">
            <a:avLst/>
          </a:prstGeom>
          <a:noFill/>
          <a:ln>
            <a:noFill/>
          </a:ln>
          <a:effectLst/>
        </p:spPr>
      </p:pic>
      <p:sp>
        <p:nvSpPr>
          <p:cNvPr id="43" name="Rectangle 42">
            <a:extLst>
              <a:ext uri="{FF2B5EF4-FFF2-40B4-BE49-F238E27FC236}">
                <a16:creationId xmlns:a16="http://schemas.microsoft.com/office/drawing/2014/main" id="{4190663C-9E42-A116-93E0-A80998590E75}"/>
              </a:ext>
            </a:extLst>
          </p:cNvPr>
          <p:cNvSpPr/>
          <p:nvPr/>
        </p:nvSpPr>
        <p:spPr>
          <a:xfrm>
            <a:off x="6832600" y="3084513"/>
            <a:ext cx="1492250" cy="4673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Authenticity</a:t>
            </a:r>
          </a:p>
        </p:txBody>
      </p:sp>
      <p:sp>
        <p:nvSpPr>
          <p:cNvPr id="44" name="Rectangle 43">
            <a:extLst>
              <a:ext uri="{FF2B5EF4-FFF2-40B4-BE49-F238E27FC236}">
                <a16:creationId xmlns:a16="http://schemas.microsoft.com/office/drawing/2014/main" id="{3A6E4E3A-60B1-16F1-5EED-D24021E3C410}"/>
              </a:ext>
            </a:extLst>
          </p:cNvPr>
          <p:cNvSpPr/>
          <p:nvPr/>
        </p:nvSpPr>
        <p:spPr>
          <a:xfrm>
            <a:off x="8585200" y="3084513"/>
            <a:ext cx="2921000" cy="467319"/>
          </a:xfrm>
          <a:prstGeom prst="rect">
            <a:avLst/>
          </a:prstGeom>
          <a:solidFill>
            <a:srgbClr val="D9C6A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Started with </a:t>
            </a: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Greek immigrants</a:t>
            </a:r>
          </a:p>
        </p:txBody>
      </p:sp>
      <p:sp>
        <p:nvSpPr>
          <p:cNvPr id="45" name="Rectangle 44">
            <a:extLst>
              <a:ext uri="{FF2B5EF4-FFF2-40B4-BE49-F238E27FC236}">
                <a16:creationId xmlns:a16="http://schemas.microsoft.com/office/drawing/2014/main" id="{CDD082A1-D901-9E3B-5A99-723509F85C36}"/>
              </a:ext>
            </a:extLst>
          </p:cNvPr>
          <p:cNvSpPr/>
          <p:nvPr/>
        </p:nvSpPr>
        <p:spPr>
          <a:xfrm>
            <a:off x="8585200" y="3624263"/>
            <a:ext cx="2921000" cy="467319"/>
          </a:xfrm>
          <a:prstGeom prst="rect">
            <a:avLst/>
          </a:prstGeom>
          <a:solidFill>
            <a:srgbClr val="D9C6A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50+ </a:t>
            </a: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order combinations</a:t>
            </a:r>
            <a:endParaRPr lang="en-US" sz="14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8739638A-53CD-2845-AF81-422536308222}"/>
              </a:ext>
            </a:extLst>
          </p:cNvPr>
          <p:cNvSpPr/>
          <p:nvPr/>
        </p:nvSpPr>
        <p:spPr>
          <a:xfrm>
            <a:off x="8585200" y="4171950"/>
            <a:ext cx="2921000" cy="495595"/>
          </a:xfrm>
          <a:prstGeom prst="rect">
            <a:avLst/>
          </a:prstGeom>
          <a:solidFill>
            <a:srgbClr val="D9C6A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Only 19% </a:t>
            </a: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price increase since 2019</a:t>
            </a: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sp>
        <p:nvSpPr>
          <p:cNvPr id="48" name="Rectangle 47">
            <a:extLst>
              <a:ext uri="{FF2B5EF4-FFF2-40B4-BE49-F238E27FC236}">
                <a16:creationId xmlns:a16="http://schemas.microsoft.com/office/drawing/2014/main" id="{3423A735-C196-B432-EE05-D4F8BC4C837A}"/>
              </a:ext>
            </a:extLst>
          </p:cNvPr>
          <p:cNvSpPr/>
          <p:nvPr/>
        </p:nvSpPr>
        <p:spPr>
          <a:xfrm>
            <a:off x="6838950" y="4214813"/>
            <a:ext cx="1485807" cy="4673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Pricing</a:t>
            </a:r>
          </a:p>
        </p:txBody>
      </p:sp>
      <p:sp>
        <p:nvSpPr>
          <p:cNvPr id="60" name="Rectangle 59">
            <a:extLst>
              <a:ext uri="{FF2B5EF4-FFF2-40B4-BE49-F238E27FC236}">
                <a16:creationId xmlns:a16="http://schemas.microsoft.com/office/drawing/2014/main" id="{23B899D7-7F19-DA83-2D24-0C8C9A412DD3}"/>
              </a:ext>
            </a:extLst>
          </p:cNvPr>
          <p:cNvSpPr/>
          <p:nvPr>
            <p:custDataLst>
              <p:tags r:id="rId24"/>
            </p:custDataLst>
          </p:nvPr>
        </p:nvSpPr>
        <p:spPr bwMode="auto">
          <a:xfrm>
            <a:off x="4495800" y="4800600"/>
            <a:ext cx="685800" cy="828675"/>
          </a:xfrm>
          <a:prstGeom prst="rect">
            <a:avLst/>
          </a:prstGeom>
          <a:solidFill>
            <a:srgbClr val="F9D000"/>
          </a:solidFill>
          <a:ln w="19050" cap="flat" cmpd="sng" algn="ctr">
            <a:noFill/>
            <a:prstDash val="solid"/>
            <a:miter lim="800000"/>
            <a:headEnd type="none" w="med" len="med"/>
            <a:tailEnd type="none" w="med" len="med"/>
          </a:ln>
          <a:effectLst/>
          <a:extLst>
            <a:ext uri="{91240B29-F687-4F45-9708-019B960494DF}">
              <a14:hiddenLine xmlns:a14="http://schemas.microsoft.com/office/drawing/2010/main" w="1905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
            <a:extLst>
              <a:ext uri="{FF2B5EF4-FFF2-40B4-BE49-F238E27FC236}">
                <a16:creationId xmlns:a16="http://schemas.microsoft.com/office/drawing/2014/main" id="{8366F88A-276C-38B1-B578-030005736788}"/>
              </a:ext>
            </a:extLst>
          </p:cNvPr>
          <p:cNvPicPr>
            <a:picLocks/>
          </p:cNvPicPr>
          <p:nvPr>
            <p:custDataLst>
              <p:tags r:id="rId25"/>
            </p:custDataLst>
          </p:nvPr>
        </p:nvPicPr>
        <p:blipFill>
          <a:blip>
            <a:extLst>
              <a:ext uri="{28A0092B-C50C-407E-A947-70E740481C1C}">
                <a14:useLocalDpi xmlns:a14="http://schemas.microsoft.com/office/drawing/2010/main" val="0"/>
              </a:ext>
              <a:ext uri="{96DAC541-7B7A-43D3-8B79-37D633B846F1}">
                <asvg:svgBlip xmlns:asvg="http://schemas.microsoft.com/office/drawing/2016/SVG/main" r:embed="rId40"/>
              </a:ext>
              <a:ext uri="{6F801314-5768-4EAC-8CED-0F2297F94238}"/>
            </a:extLst>
          </a:blip>
          <a:srcRect t="127"/>
          <a:stretch>
            <a:fillRect/>
          </a:stretch>
        </p:blipFill>
        <p:spPr bwMode="auto">
          <a:xfrm>
            <a:off x="4516438" y="4892675"/>
            <a:ext cx="644525" cy="644525"/>
          </a:xfrm>
          <a:prstGeom prst="rect">
            <a:avLst/>
          </a:prstGeom>
          <a:noFill/>
          <a:ln>
            <a:noFill/>
          </a:ln>
          <a:effectLst/>
        </p:spPr>
      </p:pic>
      <p:pic>
        <p:nvPicPr>
          <p:cNvPr id="63" name="Picture 6">
            <a:extLst>
              <a:ext uri="{FF2B5EF4-FFF2-40B4-BE49-F238E27FC236}">
                <a16:creationId xmlns:a16="http://schemas.microsoft.com/office/drawing/2014/main" id="{1153E4E9-955C-91E3-DDAB-466231F757E2}"/>
              </a:ext>
            </a:extLst>
          </p:cNvPr>
          <p:cNvPicPr>
            <a:picLocks noChangeAspect="1"/>
          </p:cNvPicPr>
          <p:nvPr/>
        </p:nvPicPr>
        <p:blipFill>
          <a:blip r:embed="rId41">
            <a:extLst>
              <a:ext uri="{28A0092B-C50C-407E-A947-70E740481C1C}">
                <a14:useLocalDpi xmlns:a14="http://schemas.microsoft.com/office/drawing/2010/main" val="0"/>
              </a:ext>
            </a:extLst>
          </a:blip>
          <a:srcRect/>
          <a:stretch>
            <a:fillRect/>
          </a:stretch>
        </p:blipFill>
        <p:spPr bwMode="auto">
          <a:xfrm flipV="1">
            <a:off x="5903384" y="1444148"/>
            <a:ext cx="5836236" cy="155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 name="Rectangle 4095">
            <a:extLst>
              <a:ext uri="{FF2B5EF4-FFF2-40B4-BE49-F238E27FC236}">
                <a16:creationId xmlns:a16="http://schemas.microsoft.com/office/drawing/2014/main" id="{CBDC9679-6D52-86C6-5779-1BF1BC52F7DD}"/>
              </a:ext>
            </a:extLst>
          </p:cNvPr>
          <p:cNvSpPr/>
          <p:nvPr/>
        </p:nvSpPr>
        <p:spPr>
          <a:xfrm>
            <a:off x="6459169" y="2049548"/>
            <a:ext cx="4740705" cy="285980"/>
          </a:xfrm>
          <a:prstGeom prst="rect">
            <a:avLst/>
          </a:prstGeom>
          <a:no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a:solidFill>
                  <a:schemeClr val="tx1"/>
                </a:solidFill>
                <a:latin typeface="Calibri" panose="020F0502020204030204" pitchFamily="34" charset="0"/>
                <a:ea typeface="Calibri" panose="020F0502020204030204" pitchFamily="34" charset="0"/>
                <a:cs typeface="Calibri" panose="020F0502020204030204" pitchFamily="34" charset="0"/>
              </a:rPr>
              <a:t>Mediterranean diet ranked #1 best diet rankings for 7 consecutive years (US News)</a:t>
            </a:r>
          </a:p>
        </p:txBody>
      </p:sp>
      <p:sp>
        <p:nvSpPr>
          <p:cNvPr id="4097" name="Rectangle 4096">
            <a:extLst>
              <a:ext uri="{FF2B5EF4-FFF2-40B4-BE49-F238E27FC236}">
                <a16:creationId xmlns:a16="http://schemas.microsoft.com/office/drawing/2014/main" id="{13FD1E12-E67B-EAD1-0CC2-183EDBE0FA9E}"/>
              </a:ext>
            </a:extLst>
          </p:cNvPr>
          <p:cNvSpPr/>
          <p:nvPr/>
        </p:nvSpPr>
        <p:spPr>
          <a:xfrm>
            <a:off x="6838950" y="3644900"/>
            <a:ext cx="1492250" cy="4673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Customization</a:t>
            </a:r>
          </a:p>
        </p:txBody>
      </p:sp>
      <p:sp>
        <p:nvSpPr>
          <p:cNvPr id="4098" name="Rectangle 4097">
            <a:extLst>
              <a:ext uri="{FF2B5EF4-FFF2-40B4-BE49-F238E27FC236}">
                <a16:creationId xmlns:a16="http://schemas.microsoft.com/office/drawing/2014/main" id="{686E9E58-6B94-0257-26C6-AE7CC7C5EDFE}"/>
              </a:ext>
            </a:extLst>
          </p:cNvPr>
          <p:cNvSpPr/>
          <p:nvPr/>
        </p:nvSpPr>
        <p:spPr>
          <a:xfrm>
            <a:off x="6829425" y="2712525"/>
            <a:ext cx="1492251" cy="285980"/>
          </a:xfrm>
          <a:prstGeom prst="rect">
            <a:avLst/>
          </a:prstGeom>
          <a:solidFill>
            <a:srgbClr val="7F7F7F"/>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Calibri" panose="020F0502020204030204" pitchFamily="34" charset="0"/>
                <a:ea typeface="Calibri" panose="020F0502020204030204" pitchFamily="34" charset="0"/>
                <a:cs typeface="Calibri" panose="020F0502020204030204" pitchFamily="34" charset="0"/>
              </a:rPr>
              <a:t>Preference</a:t>
            </a:r>
          </a:p>
        </p:txBody>
      </p:sp>
      <p:sp>
        <p:nvSpPr>
          <p:cNvPr id="4099" name="Rectangle 4098">
            <a:extLst>
              <a:ext uri="{FF2B5EF4-FFF2-40B4-BE49-F238E27FC236}">
                <a16:creationId xmlns:a16="http://schemas.microsoft.com/office/drawing/2014/main" id="{4CEFD98B-98E4-F9CD-8A6E-A04977752F47}"/>
              </a:ext>
            </a:extLst>
          </p:cNvPr>
          <p:cNvSpPr/>
          <p:nvPr/>
        </p:nvSpPr>
        <p:spPr>
          <a:xfrm>
            <a:off x="8585200" y="2712525"/>
            <a:ext cx="2921000" cy="285980"/>
          </a:xfrm>
          <a:prstGeom prst="rect">
            <a:avLst/>
          </a:prstGeom>
          <a:solidFill>
            <a:srgbClr val="D8EC5D"/>
          </a:solidFill>
          <a:ln w="12700">
            <a:solidFill>
              <a:srgbClr val="D8EC5D"/>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CAVA </a:t>
            </a:r>
          </a:p>
        </p:txBody>
      </p:sp>
      <p:sp>
        <p:nvSpPr>
          <p:cNvPr id="6" name="Rectangle 5">
            <a:extLst>
              <a:ext uri="{FF2B5EF4-FFF2-40B4-BE49-F238E27FC236}">
                <a16:creationId xmlns:a16="http://schemas.microsoft.com/office/drawing/2014/main" id="{CCC4D6AF-90BA-E653-EED1-B662C6450777}"/>
              </a:ext>
            </a:extLst>
          </p:cNvPr>
          <p:cNvSpPr/>
          <p:nvPr/>
        </p:nvSpPr>
        <p:spPr>
          <a:xfrm>
            <a:off x="5712697" y="4989450"/>
            <a:ext cx="6026923" cy="1208755"/>
          </a:xfrm>
          <a:prstGeom prst="rect">
            <a:avLst/>
          </a:prstGeom>
          <a:noFill/>
          <a:ln w="9525">
            <a:solidFill>
              <a:srgbClr val="7F7F7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C0DDADDE-DCC6-D53F-431E-5E0294E3C223}"/>
              </a:ext>
            </a:extLst>
          </p:cNvPr>
          <p:cNvSpPr/>
          <p:nvPr/>
        </p:nvSpPr>
        <p:spPr>
          <a:xfrm>
            <a:off x="7568326" y="4846108"/>
            <a:ext cx="2315665"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CAVA’s Core Customer</a:t>
            </a:r>
          </a:p>
        </p:txBody>
      </p:sp>
      <p:sp>
        <p:nvSpPr>
          <p:cNvPr id="11" name="Rectangle 10">
            <a:extLst>
              <a:ext uri="{FF2B5EF4-FFF2-40B4-BE49-F238E27FC236}">
                <a16:creationId xmlns:a16="http://schemas.microsoft.com/office/drawing/2014/main" id="{4ABBC417-C895-ADE3-286F-9F21EC6B33BB}"/>
              </a:ext>
            </a:extLst>
          </p:cNvPr>
          <p:cNvSpPr/>
          <p:nvPr/>
        </p:nvSpPr>
        <p:spPr>
          <a:xfrm>
            <a:off x="5757689" y="5157841"/>
            <a:ext cx="1158634" cy="769892"/>
          </a:xfrm>
          <a:prstGeom prst="rect">
            <a:avLst/>
          </a:prstGeom>
          <a:solidFill>
            <a:srgbClr val="F9D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Mid Atlantic</a:t>
            </a:r>
          </a:p>
        </p:txBody>
      </p:sp>
      <p:sp>
        <p:nvSpPr>
          <p:cNvPr id="14" name="Text Placeholder 1">
            <a:extLst>
              <a:ext uri="{FF2B5EF4-FFF2-40B4-BE49-F238E27FC236}">
                <a16:creationId xmlns:a16="http://schemas.microsoft.com/office/drawing/2014/main" id="{4A0A641B-AD45-5FAF-D195-1CF0C37BDD97}"/>
              </a:ext>
            </a:extLst>
          </p:cNvPr>
          <p:cNvSpPr txBox="1">
            <a:spLocks/>
          </p:cNvSpPr>
          <p:nvPr/>
        </p:nvSpPr>
        <p:spPr>
          <a:xfrm>
            <a:off x="5734962" y="5947638"/>
            <a:ext cx="1204088" cy="228600"/>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tx1"/>
                </a:solidFill>
              </a:rPr>
              <a:t>Location</a:t>
            </a:r>
          </a:p>
        </p:txBody>
      </p:sp>
      <p:sp>
        <p:nvSpPr>
          <p:cNvPr id="15" name="Rectangle 14">
            <a:extLst>
              <a:ext uri="{FF2B5EF4-FFF2-40B4-BE49-F238E27FC236}">
                <a16:creationId xmlns:a16="http://schemas.microsoft.com/office/drawing/2014/main" id="{1692A261-66AF-6AF2-9CCD-9A558C585CCF}"/>
              </a:ext>
            </a:extLst>
          </p:cNvPr>
          <p:cNvSpPr/>
          <p:nvPr/>
        </p:nvSpPr>
        <p:spPr>
          <a:xfrm>
            <a:off x="6948325" y="5157841"/>
            <a:ext cx="1158634" cy="769892"/>
          </a:xfrm>
          <a:prstGeom prst="rect">
            <a:avLst/>
          </a:prstGeom>
          <a:solidFill>
            <a:srgbClr val="F9D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18-35</a:t>
            </a:r>
          </a:p>
        </p:txBody>
      </p:sp>
      <p:sp>
        <p:nvSpPr>
          <p:cNvPr id="16" name="Text Placeholder 1">
            <a:extLst>
              <a:ext uri="{FF2B5EF4-FFF2-40B4-BE49-F238E27FC236}">
                <a16:creationId xmlns:a16="http://schemas.microsoft.com/office/drawing/2014/main" id="{4F970F5C-C581-B00C-A68D-725B6CEAE6F9}"/>
              </a:ext>
            </a:extLst>
          </p:cNvPr>
          <p:cNvSpPr txBox="1">
            <a:spLocks/>
          </p:cNvSpPr>
          <p:nvPr/>
        </p:nvSpPr>
        <p:spPr>
          <a:xfrm>
            <a:off x="6925598" y="5947638"/>
            <a:ext cx="1204088" cy="228600"/>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tx1"/>
                </a:solidFill>
              </a:rPr>
              <a:t>Age</a:t>
            </a:r>
          </a:p>
        </p:txBody>
      </p:sp>
      <p:sp>
        <p:nvSpPr>
          <p:cNvPr id="21" name="Rectangle 20">
            <a:extLst>
              <a:ext uri="{FF2B5EF4-FFF2-40B4-BE49-F238E27FC236}">
                <a16:creationId xmlns:a16="http://schemas.microsoft.com/office/drawing/2014/main" id="{A669DA86-9CF5-48B1-4626-26882667B9C3}"/>
              </a:ext>
            </a:extLst>
          </p:cNvPr>
          <p:cNvSpPr/>
          <p:nvPr/>
        </p:nvSpPr>
        <p:spPr>
          <a:xfrm>
            <a:off x="8134710" y="5157841"/>
            <a:ext cx="1158634" cy="769892"/>
          </a:xfrm>
          <a:prstGeom prst="rect">
            <a:avLst/>
          </a:prstGeom>
          <a:solidFill>
            <a:srgbClr val="F9D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College</a:t>
            </a:r>
          </a:p>
        </p:txBody>
      </p:sp>
      <p:sp>
        <p:nvSpPr>
          <p:cNvPr id="22" name="Text Placeholder 1">
            <a:extLst>
              <a:ext uri="{FF2B5EF4-FFF2-40B4-BE49-F238E27FC236}">
                <a16:creationId xmlns:a16="http://schemas.microsoft.com/office/drawing/2014/main" id="{491CB550-22AD-D959-6B42-EBE733848BAC}"/>
              </a:ext>
            </a:extLst>
          </p:cNvPr>
          <p:cNvSpPr txBox="1">
            <a:spLocks/>
          </p:cNvSpPr>
          <p:nvPr/>
        </p:nvSpPr>
        <p:spPr>
          <a:xfrm>
            <a:off x="8111983" y="5947638"/>
            <a:ext cx="1204088" cy="228600"/>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tx1"/>
                </a:solidFill>
              </a:rPr>
              <a:t>Education</a:t>
            </a:r>
          </a:p>
        </p:txBody>
      </p:sp>
      <p:sp>
        <p:nvSpPr>
          <p:cNvPr id="23" name="Rectangle 22">
            <a:extLst>
              <a:ext uri="{FF2B5EF4-FFF2-40B4-BE49-F238E27FC236}">
                <a16:creationId xmlns:a16="http://schemas.microsoft.com/office/drawing/2014/main" id="{D56FCD1E-16CA-B4E2-DF0E-2EF537512BD5}"/>
              </a:ext>
            </a:extLst>
          </p:cNvPr>
          <p:cNvSpPr/>
          <p:nvPr/>
        </p:nvSpPr>
        <p:spPr>
          <a:xfrm>
            <a:off x="9325346" y="5157841"/>
            <a:ext cx="1158634" cy="769892"/>
          </a:xfrm>
          <a:prstGeom prst="rect">
            <a:avLst/>
          </a:prstGeom>
          <a:solidFill>
            <a:srgbClr val="F9D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65-130K</a:t>
            </a:r>
          </a:p>
        </p:txBody>
      </p:sp>
      <p:sp>
        <p:nvSpPr>
          <p:cNvPr id="24" name="Text Placeholder 1">
            <a:extLst>
              <a:ext uri="{FF2B5EF4-FFF2-40B4-BE49-F238E27FC236}">
                <a16:creationId xmlns:a16="http://schemas.microsoft.com/office/drawing/2014/main" id="{37147B7A-2365-5BE8-2A21-04F6275BDD22}"/>
              </a:ext>
            </a:extLst>
          </p:cNvPr>
          <p:cNvSpPr txBox="1">
            <a:spLocks/>
          </p:cNvSpPr>
          <p:nvPr/>
        </p:nvSpPr>
        <p:spPr>
          <a:xfrm>
            <a:off x="9302619" y="5947638"/>
            <a:ext cx="1204088" cy="228600"/>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tx1"/>
                </a:solidFill>
              </a:rPr>
              <a:t>Income</a:t>
            </a:r>
          </a:p>
        </p:txBody>
      </p:sp>
      <p:sp>
        <p:nvSpPr>
          <p:cNvPr id="25" name="Rectangle 24">
            <a:extLst>
              <a:ext uri="{FF2B5EF4-FFF2-40B4-BE49-F238E27FC236}">
                <a16:creationId xmlns:a16="http://schemas.microsoft.com/office/drawing/2014/main" id="{400F8416-0096-7DBD-4F48-9C4770EEDC47}"/>
              </a:ext>
            </a:extLst>
          </p:cNvPr>
          <p:cNvSpPr/>
          <p:nvPr/>
        </p:nvSpPr>
        <p:spPr>
          <a:xfrm>
            <a:off x="10514362" y="5152254"/>
            <a:ext cx="1158634" cy="769892"/>
          </a:xfrm>
          <a:prstGeom prst="rect">
            <a:avLst/>
          </a:prstGeom>
          <a:solidFill>
            <a:srgbClr val="F9D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Metro</a:t>
            </a:r>
          </a:p>
        </p:txBody>
      </p:sp>
      <p:sp>
        <p:nvSpPr>
          <p:cNvPr id="26" name="Text Placeholder 1">
            <a:extLst>
              <a:ext uri="{FF2B5EF4-FFF2-40B4-BE49-F238E27FC236}">
                <a16:creationId xmlns:a16="http://schemas.microsoft.com/office/drawing/2014/main" id="{F8C08C6C-87F9-47F6-5050-D4B311CF326E}"/>
              </a:ext>
            </a:extLst>
          </p:cNvPr>
          <p:cNvSpPr txBox="1">
            <a:spLocks/>
          </p:cNvSpPr>
          <p:nvPr/>
        </p:nvSpPr>
        <p:spPr>
          <a:xfrm>
            <a:off x="10491635" y="5942051"/>
            <a:ext cx="1204088" cy="228600"/>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tx1"/>
                </a:solidFill>
              </a:rPr>
              <a:t>Area</a:t>
            </a:r>
          </a:p>
        </p:txBody>
      </p:sp>
    </p:spTree>
    <p:extLst>
      <p:ext uri="{BB962C8B-B14F-4D97-AF65-F5344CB8AC3E}">
        <p14:creationId xmlns:p14="http://schemas.microsoft.com/office/powerpoint/2010/main" val="4032946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AC0E32A-F57A-9511-BB1A-679404CB7881}"/>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A110263-1AFC-2A21-4208-F46EFC5F6D30}"/>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6" name="think-cell data - do not delete" hidden="1">
                        <a:extLst>
                          <a:ext uri="{FF2B5EF4-FFF2-40B4-BE49-F238E27FC236}">
                            <a16:creationId xmlns:a16="http://schemas.microsoft.com/office/drawing/2014/main" id="{0A110263-1AFC-2A21-4208-F46EFC5F6D3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549C2E65-DDFC-6CD0-E4D6-FA58F2BD6377}"/>
              </a:ext>
            </a:extLst>
          </p:cNvPr>
          <p:cNvSpPr/>
          <p:nvPr/>
        </p:nvSpPr>
        <p:spPr>
          <a:xfrm>
            <a:off x="13189810" y="1581510"/>
            <a:ext cx="5241014" cy="4681723"/>
          </a:xfrm>
          <a:prstGeom prst="rect">
            <a:avLst/>
          </a:prstGeom>
          <a:noFill/>
          <a:ln w="9525">
            <a:solidFill>
              <a:schemeClr val="tx1">
                <a:lumMod val="95000"/>
                <a:lumOff val="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F48F739-D1B6-73F9-9A94-78B917D2F7D4}"/>
              </a:ext>
            </a:extLst>
          </p:cNvPr>
          <p:cNvSpPr/>
          <p:nvPr/>
        </p:nvSpPr>
        <p:spPr>
          <a:xfrm>
            <a:off x="-4201353" y="4072126"/>
            <a:ext cx="3657599" cy="2133600"/>
          </a:xfrm>
          <a:prstGeom prst="rect">
            <a:avLst/>
          </a:prstGeom>
          <a:noFill/>
          <a:ln w="9525">
            <a:solidFill>
              <a:schemeClr val="tx1">
                <a:lumMod val="95000"/>
                <a:lumOff val="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8" name="Rectangle 17">
            <a:extLst>
              <a:ext uri="{FF2B5EF4-FFF2-40B4-BE49-F238E27FC236}">
                <a16:creationId xmlns:a16="http://schemas.microsoft.com/office/drawing/2014/main" id="{B49B5CB8-3181-A946-82B2-7BFEFAA99415}"/>
              </a:ext>
            </a:extLst>
          </p:cNvPr>
          <p:cNvSpPr/>
          <p:nvPr/>
        </p:nvSpPr>
        <p:spPr>
          <a:xfrm>
            <a:off x="9358247" y="7330008"/>
            <a:ext cx="2057400"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Calibri"/>
                <a:ea typeface="Calibri"/>
                <a:cs typeface="Calibri"/>
              </a:rPr>
              <a:t>Centralized Production</a:t>
            </a:r>
            <a:endParaRPr lang="en-US">
              <a:solidFill>
                <a:schemeClr val="tx1"/>
              </a:solidFill>
            </a:endParaRPr>
          </a:p>
        </p:txBody>
      </p:sp>
      <p:sp>
        <p:nvSpPr>
          <p:cNvPr id="22" name="Rectangle 21">
            <a:extLst>
              <a:ext uri="{FF2B5EF4-FFF2-40B4-BE49-F238E27FC236}">
                <a16:creationId xmlns:a16="http://schemas.microsoft.com/office/drawing/2014/main" id="{EE1608B1-0CEA-DD64-31B2-BA8A84A4B686}"/>
              </a:ext>
            </a:extLst>
          </p:cNvPr>
          <p:cNvSpPr/>
          <p:nvPr/>
        </p:nvSpPr>
        <p:spPr>
          <a:xfrm>
            <a:off x="-3407942" y="3929135"/>
            <a:ext cx="2070775"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Calibri"/>
                <a:ea typeface="Calibri"/>
                <a:cs typeface="Calibri"/>
              </a:rPr>
              <a:t>Risks</a:t>
            </a:r>
            <a:endParaRPr lang="en-US" sz="14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A7243D30-3E94-DEAE-C2BA-7755159942C3}"/>
              </a:ext>
            </a:extLst>
          </p:cNvPr>
          <p:cNvSpPr/>
          <p:nvPr/>
        </p:nvSpPr>
        <p:spPr>
          <a:xfrm>
            <a:off x="-3554058" y="3918717"/>
            <a:ext cx="314447" cy="314447"/>
          </a:xfrm>
          <a:prstGeom prst="rect">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2</a:t>
            </a:r>
          </a:p>
        </p:txBody>
      </p:sp>
      <p:sp>
        <p:nvSpPr>
          <p:cNvPr id="27" name="Rectangle 26">
            <a:extLst>
              <a:ext uri="{FF2B5EF4-FFF2-40B4-BE49-F238E27FC236}">
                <a16:creationId xmlns:a16="http://schemas.microsoft.com/office/drawing/2014/main" id="{536A8FDA-B8EE-3CD7-1FA9-5D607E646776}"/>
              </a:ext>
            </a:extLst>
          </p:cNvPr>
          <p:cNvSpPr/>
          <p:nvPr/>
        </p:nvSpPr>
        <p:spPr>
          <a:xfrm>
            <a:off x="-3722389" y="3339653"/>
            <a:ext cx="314447" cy="314447"/>
          </a:xfrm>
          <a:prstGeom prst="rect">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3</a:t>
            </a:r>
          </a:p>
        </p:txBody>
      </p:sp>
      <p:sp>
        <p:nvSpPr>
          <p:cNvPr id="9" name="TextBox 8">
            <a:extLst>
              <a:ext uri="{FF2B5EF4-FFF2-40B4-BE49-F238E27FC236}">
                <a16:creationId xmlns:a16="http://schemas.microsoft.com/office/drawing/2014/main" id="{3D53A7E3-7A2E-14E5-01BA-D5661433798D}"/>
              </a:ext>
            </a:extLst>
          </p:cNvPr>
          <p:cNvSpPr txBox="1"/>
          <p:nvPr/>
        </p:nvSpPr>
        <p:spPr>
          <a:xfrm>
            <a:off x="10640685" y="7692537"/>
            <a:ext cx="2278206" cy="1305145"/>
          </a:xfrm>
          <a:prstGeom prst="rect">
            <a:avLst/>
          </a:prstGeom>
          <a:noFill/>
        </p:spPr>
        <p:txBody>
          <a:bodyPr wrap="square" lIns="91440" tIns="45720" rIns="91440" bIns="45720" anchor="ctr">
            <a:noAutofit/>
          </a:bodyPr>
          <a:lstStyle/>
          <a:p>
            <a:pPr algn="ctr"/>
            <a:r>
              <a:rPr lang="en-US" sz="1400"/>
              <a:t>Opening a production facility with centralized management training functions</a:t>
            </a:r>
          </a:p>
        </p:txBody>
      </p:sp>
      <p:sp>
        <p:nvSpPr>
          <p:cNvPr id="11" name="TextBox 10">
            <a:extLst>
              <a:ext uri="{FF2B5EF4-FFF2-40B4-BE49-F238E27FC236}">
                <a16:creationId xmlns:a16="http://schemas.microsoft.com/office/drawing/2014/main" id="{0DBCF5F7-5149-8F4E-5A90-CF8D501CCE20}"/>
              </a:ext>
            </a:extLst>
          </p:cNvPr>
          <p:cNvSpPr txBox="1"/>
          <p:nvPr/>
        </p:nvSpPr>
        <p:spPr>
          <a:xfrm>
            <a:off x="-3962400" y="4226361"/>
            <a:ext cx="3266245" cy="1883367"/>
          </a:xfrm>
          <a:prstGeom prst="rect">
            <a:avLst/>
          </a:prstGeom>
          <a:noFill/>
        </p:spPr>
        <p:txBody>
          <a:bodyPr wrap="square" lIns="91440" tIns="45720" rIns="91440" bIns="45720" anchor="ctr">
            <a:noAutofit/>
          </a:bodyPr>
          <a:lstStyle/>
          <a:p>
            <a:pPr algn="ctr"/>
            <a:r>
              <a:rPr lang="en-US" sz="1600" b="1">
                <a:solidFill>
                  <a:srgbClr val="000000"/>
                </a:solidFill>
                <a:ea typeface="+mn-lt"/>
                <a:cs typeface="+mn-lt"/>
              </a:rPr>
              <a:t>Leased facilities </a:t>
            </a:r>
            <a:r>
              <a:rPr lang="en-US" sz="1600">
                <a:solidFill>
                  <a:srgbClr val="000000"/>
                </a:solidFill>
                <a:ea typeface="+mn-lt"/>
                <a:cs typeface="+mn-lt"/>
              </a:rPr>
              <a:t>and partner-supported distribution allow CAVA to expand capacity and market reach without taking on excessive fixed-cost infrastructure</a:t>
            </a:r>
            <a:endParaRPr lang="en-US"/>
          </a:p>
          <a:p>
            <a:pPr algn="ctr"/>
            <a:endParaRPr lang="en-US" sz="16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1DD80A5-BA1F-3FEF-AA8D-3C50A81FCE79}"/>
              </a:ext>
            </a:extLst>
          </p:cNvPr>
          <p:cNvSpPr txBox="1"/>
          <p:nvPr/>
        </p:nvSpPr>
        <p:spPr>
          <a:xfrm>
            <a:off x="-3294716" y="5554197"/>
            <a:ext cx="3205289" cy="1885945"/>
          </a:xfrm>
          <a:prstGeom prst="rect">
            <a:avLst/>
          </a:prstGeom>
          <a:noFill/>
        </p:spPr>
        <p:txBody>
          <a:bodyPr wrap="square" lIns="91440" tIns="45720" rIns="91440" bIns="45720" anchor="ctr">
            <a:noAutofit/>
          </a:bodyPr>
          <a:lstStyle/>
          <a:p>
            <a:pPr algn="ctr"/>
            <a:r>
              <a:rPr lang="en-US" sz="1600">
                <a:solidFill>
                  <a:srgbClr val="000000"/>
                </a:solidFill>
                <a:ea typeface="+mn-lt"/>
                <a:cs typeface="+mn-lt"/>
              </a:rPr>
              <a:t>Expanded production infrastructure is projected to support at least </a:t>
            </a:r>
            <a:r>
              <a:rPr lang="en-US" sz="1600" b="1">
                <a:solidFill>
                  <a:srgbClr val="000000"/>
                </a:solidFill>
                <a:ea typeface="+mn-lt"/>
                <a:cs typeface="+mn-lt"/>
              </a:rPr>
              <a:t>700+ r</a:t>
            </a:r>
            <a:r>
              <a:rPr lang="en-US" sz="1600">
                <a:solidFill>
                  <a:srgbClr val="000000"/>
                </a:solidFill>
                <a:ea typeface="+mn-lt"/>
                <a:cs typeface="+mn-lt"/>
              </a:rPr>
              <a:t>estaurants, giving CAVA credible near-term runway for continued store growth</a:t>
            </a:r>
            <a:endParaRPr lang="en-US"/>
          </a:p>
        </p:txBody>
      </p:sp>
      <p:sp>
        <p:nvSpPr>
          <p:cNvPr id="5" name="Text Placeholder 4">
            <a:extLst>
              <a:ext uri="{FF2B5EF4-FFF2-40B4-BE49-F238E27FC236}">
                <a16:creationId xmlns:a16="http://schemas.microsoft.com/office/drawing/2014/main" id="{6FC34BB6-DFB3-896B-CC24-F9B981BDB1C1}"/>
              </a:ext>
            </a:extLst>
          </p:cNvPr>
          <p:cNvSpPr>
            <a:spLocks noGrp="1"/>
          </p:cNvSpPr>
          <p:nvPr>
            <p:ph type="body" sz="quarter" idx="11"/>
          </p:nvPr>
        </p:nvSpPr>
        <p:spPr/>
        <p:txBody>
          <a:bodyPr/>
          <a:lstStyle/>
          <a:p>
            <a:r>
              <a:rPr lang="en-US">
                <a:solidFill>
                  <a:schemeClr val="tx1"/>
                </a:solidFill>
                <a:latin typeface="Calibri"/>
                <a:ea typeface="Calibri"/>
                <a:cs typeface="Calibri"/>
              </a:rPr>
              <a:t>COMPANY CAPABILITIES</a:t>
            </a:r>
            <a:endParaRPr lang="en-US">
              <a:solidFill>
                <a:schemeClr val="tx1"/>
              </a:solidFill>
            </a:endParaRPr>
          </a:p>
        </p:txBody>
      </p:sp>
      <p:sp>
        <p:nvSpPr>
          <p:cNvPr id="8" name="Text Placeholder 2">
            <a:extLst>
              <a:ext uri="{FF2B5EF4-FFF2-40B4-BE49-F238E27FC236}">
                <a16:creationId xmlns:a16="http://schemas.microsoft.com/office/drawing/2014/main" id="{405D519A-2B43-CEA5-13B5-BE7E57DAD229}"/>
              </a:ext>
            </a:extLst>
          </p:cNvPr>
          <p:cNvSpPr>
            <a:spLocks noGrp="1"/>
          </p:cNvSpPr>
          <p:nvPr>
            <p:ph type="body" sz="quarter" idx="10"/>
          </p:nvPr>
        </p:nvSpPr>
        <p:spPr>
          <a:xfrm>
            <a:off x="452719" y="493059"/>
            <a:ext cx="9384008" cy="685800"/>
          </a:xfrm>
          <a:solidFill>
            <a:srgbClr val="F9D000"/>
          </a:solidFill>
        </p:spPr>
        <p:txBody>
          <a:bodyPr/>
          <a:lstStyle/>
          <a:p>
            <a:r>
              <a:rPr lang="en-US">
                <a:solidFill>
                  <a:schemeClr val="tx1"/>
                </a:solidFill>
                <a:latin typeface="Calibri"/>
                <a:cs typeface="Calibri"/>
              </a:rPr>
              <a:t>CAVA’s hybrid vertically integrated business model supports mediterranean authenticity</a:t>
            </a:r>
            <a:endParaRPr lang="en-US">
              <a:solidFill>
                <a:schemeClr val="tx1"/>
              </a:solidFill>
            </a:endParaRPr>
          </a:p>
        </p:txBody>
      </p:sp>
      <p:sp>
        <p:nvSpPr>
          <p:cNvPr id="10" name="Text Placeholder 3">
            <a:extLst>
              <a:ext uri="{FF2B5EF4-FFF2-40B4-BE49-F238E27FC236}">
                <a16:creationId xmlns:a16="http://schemas.microsoft.com/office/drawing/2014/main" id="{704A0DA6-3720-AD15-77F9-F93BE49C5C0F}"/>
              </a:ext>
            </a:extLst>
          </p:cNvPr>
          <p:cNvSpPr>
            <a:spLocks noGrp="1"/>
          </p:cNvSpPr>
          <p:nvPr>
            <p:ph type="body" sz="quarter" idx="13"/>
          </p:nvPr>
        </p:nvSpPr>
        <p:spPr>
          <a:xfrm>
            <a:off x="452719" y="6382870"/>
            <a:ext cx="5263966" cy="228600"/>
          </a:xfrm>
        </p:spPr>
        <p:txBody>
          <a:bodyPr/>
          <a:lstStyle/>
          <a:p>
            <a:r>
              <a:rPr lang="en-US">
                <a:latin typeface="Calibri"/>
                <a:ea typeface="Calibri"/>
                <a:cs typeface="Calibri"/>
              </a:rPr>
              <a:t>Source</a:t>
            </a:r>
            <a:endParaRPr lang="en-US"/>
          </a:p>
        </p:txBody>
      </p:sp>
      <p:graphicFrame>
        <p:nvGraphicFramePr>
          <p:cNvPr id="13" name="Table 12">
            <a:extLst>
              <a:ext uri="{FF2B5EF4-FFF2-40B4-BE49-F238E27FC236}">
                <a16:creationId xmlns:a16="http://schemas.microsoft.com/office/drawing/2014/main" id="{B58D48E0-8E2D-0C58-663C-2B1702E96DA3}"/>
              </a:ext>
            </a:extLst>
          </p:cNvPr>
          <p:cNvGraphicFramePr>
            <a:graphicFrameLocks noGrp="1"/>
          </p:cNvGraphicFramePr>
          <p:nvPr/>
        </p:nvGraphicFramePr>
        <p:xfrm>
          <a:off x="-7119693" y="1393186"/>
          <a:ext cx="6588900" cy="1692268"/>
        </p:xfrm>
        <a:graphic>
          <a:graphicData uri="http://schemas.openxmlformats.org/drawingml/2006/table">
            <a:tbl>
              <a:tblPr bandRow="1">
                <a:tableStyleId>{5C22544A-7EE6-4342-B048-85BDC9FD1C3A}</a:tableStyleId>
              </a:tblPr>
              <a:tblGrid>
                <a:gridCol w="2102225">
                  <a:extLst>
                    <a:ext uri="{9D8B030D-6E8A-4147-A177-3AD203B41FA5}">
                      <a16:colId xmlns:a16="http://schemas.microsoft.com/office/drawing/2014/main" val="876877076"/>
                    </a:ext>
                  </a:extLst>
                </a:gridCol>
                <a:gridCol w="901863">
                  <a:extLst>
                    <a:ext uri="{9D8B030D-6E8A-4147-A177-3AD203B41FA5}">
                      <a16:colId xmlns:a16="http://schemas.microsoft.com/office/drawing/2014/main" val="600547117"/>
                    </a:ext>
                  </a:extLst>
                </a:gridCol>
                <a:gridCol w="912470">
                  <a:extLst>
                    <a:ext uri="{9D8B030D-6E8A-4147-A177-3AD203B41FA5}">
                      <a16:colId xmlns:a16="http://schemas.microsoft.com/office/drawing/2014/main" val="3492230492"/>
                    </a:ext>
                  </a:extLst>
                </a:gridCol>
                <a:gridCol w="901863">
                  <a:extLst>
                    <a:ext uri="{9D8B030D-6E8A-4147-A177-3AD203B41FA5}">
                      <a16:colId xmlns:a16="http://schemas.microsoft.com/office/drawing/2014/main" val="1225029051"/>
                    </a:ext>
                  </a:extLst>
                </a:gridCol>
                <a:gridCol w="911085">
                  <a:extLst>
                    <a:ext uri="{9D8B030D-6E8A-4147-A177-3AD203B41FA5}">
                      <a16:colId xmlns:a16="http://schemas.microsoft.com/office/drawing/2014/main" val="629443940"/>
                    </a:ext>
                  </a:extLst>
                </a:gridCol>
                <a:gridCol w="859394">
                  <a:extLst>
                    <a:ext uri="{9D8B030D-6E8A-4147-A177-3AD203B41FA5}">
                      <a16:colId xmlns:a16="http://schemas.microsoft.com/office/drawing/2014/main" val="1037612576"/>
                    </a:ext>
                  </a:extLst>
                </a:gridCol>
              </a:tblGrid>
              <a:tr h="345108">
                <a:tc gridSpan="5">
                  <a:txBody>
                    <a:bodyPr/>
                    <a:lstStyle/>
                    <a:p>
                      <a:pPr fontAlgn="ctr">
                        <a:buNone/>
                      </a:pPr>
                      <a:r>
                        <a:rPr lang="en-US" sz="900" b="1">
                          <a:solidFill>
                            <a:srgbClr val="FFFFFF"/>
                          </a:solidFill>
                          <a:effectLst/>
                          <a:latin typeface="Arial"/>
                        </a:rPr>
                        <a:t>Impact of Quality Degradation in Locations Distant from Production Hub </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F386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fontAlgn="b">
                        <a:buNone/>
                      </a:pPr>
                      <a:endParaRPr lang="en-US" sz="1100">
                        <a:effectLst/>
                        <a:latin typeface="Calibri" panose="020F0502020204030204" pitchFamily="34" charset="0"/>
                      </a:endParaRPr>
                    </a:p>
                  </a:txBody>
                  <a:tcPr marL="9525" marR="9525" marT="9525" anchor="b">
                    <a:lnL w="6350" cap="flat" cmpd="sng" algn="ctr">
                      <a:solidFill>
                        <a:srgbClr val="CCCCCC"/>
                      </a:solidFill>
                      <a:prstDash val="solid"/>
                      <a:round/>
                      <a:headEnd type="none" w="med" len="med"/>
                      <a:tailEnd type="none" w="med" len="med"/>
                    </a:lnL>
                    <a:lnR>
                      <a:noFill/>
                    </a:lnR>
                    <a:lnT>
                      <a:noFill/>
                    </a:lnT>
                    <a:lnB w="6350" cap="flat" cmpd="sng" algn="ctr">
                      <a:solidFill>
                        <a:srgbClr val="CCCCCC"/>
                      </a:solidFill>
                      <a:prstDash val="solid"/>
                      <a:round/>
                      <a:headEnd type="none" w="med" len="med"/>
                      <a:tailEnd type="none" w="med" len="med"/>
                    </a:lnB>
                    <a:solidFill>
                      <a:srgbClr val="16365C"/>
                    </a:solidFill>
                  </a:tcPr>
                </a:tc>
                <a:extLst>
                  <a:ext uri="{0D108BD9-81ED-4DB2-BD59-A6C34878D82A}">
                    <a16:rowId xmlns:a16="http://schemas.microsoft.com/office/drawing/2014/main" val="3642562481"/>
                  </a:ext>
                </a:extLst>
              </a:tr>
              <a:tr h="326155">
                <a:tc>
                  <a:txBody>
                    <a:bodyPr/>
                    <a:lstStyle/>
                    <a:p>
                      <a:pPr fontAlgn="ctr">
                        <a:buNone/>
                      </a:pPr>
                      <a:r>
                        <a:rPr lang="en-US" sz="800" b="1">
                          <a:solidFill>
                            <a:srgbClr val="FFFFFF"/>
                          </a:solidFill>
                          <a:effectLst/>
                          <a:latin typeface="Arial" panose="020B0604020202020204" pitchFamily="34" charset="0"/>
                        </a:rPr>
                        <a:t>Driver</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tc>
                  <a:txBody>
                    <a:bodyPr/>
                    <a:lstStyle/>
                    <a:p>
                      <a:pPr algn="ctr" fontAlgn="ctr">
                        <a:buNone/>
                      </a:pPr>
                      <a:r>
                        <a:rPr lang="en-US" sz="800" b="1">
                          <a:solidFill>
                            <a:srgbClr val="FFFFFF"/>
                          </a:solidFill>
                          <a:effectLst/>
                          <a:latin typeface="Arial" panose="020B0604020202020204" pitchFamily="34" charset="0"/>
                        </a:rPr>
                        <a:t>Year 1</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tc>
                  <a:txBody>
                    <a:bodyPr/>
                    <a:lstStyle/>
                    <a:p>
                      <a:pPr algn="ctr" fontAlgn="ctr">
                        <a:buNone/>
                      </a:pPr>
                      <a:r>
                        <a:rPr lang="en-US" sz="800" b="1">
                          <a:solidFill>
                            <a:srgbClr val="FFFFFF"/>
                          </a:solidFill>
                          <a:effectLst/>
                          <a:latin typeface="Arial" panose="020B0604020202020204" pitchFamily="34" charset="0"/>
                        </a:rPr>
                        <a:t>Year 2</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tc>
                  <a:txBody>
                    <a:bodyPr/>
                    <a:lstStyle/>
                    <a:p>
                      <a:pPr algn="ctr" fontAlgn="ctr">
                        <a:buNone/>
                      </a:pPr>
                      <a:r>
                        <a:rPr lang="en-US" sz="800" b="1">
                          <a:solidFill>
                            <a:srgbClr val="FFFFFF"/>
                          </a:solidFill>
                          <a:effectLst/>
                          <a:latin typeface="Arial" panose="020B0604020202020204" pitchFamily="34" charset="0"/>
                        </a:rPr>
                        <a:t>Year 3</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tc>
                  <a:txBody>
                    <a:bodyPr/>
                    <a:lstStyle/>
                    <a:p>
                      <a:pPr algn="ctr" fontAlgn="ctr">
                        <a:buNone/>
                      </a:pPr>
                      <a:r>
                        <a:rPr lang="en-US" sz="800" b="1">
                          <a:solidFill>
                            <a:srgbClr val="FFFFFF"/>
                          </a:solidFill>
                          <a:effectLst/>
                          <a:latin typeface="Arial" panose="020B0604020202020204" pitchFamily="34" charset="0"/>
                        </a:rPr>
                        <a:t>Year 4</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tc>
                  <a:txBody>
                    <a:bodyPr/>
                    <a:lstStyle/>
                    <a:p>
                      <a:pPr algn="ctr" fontAlgn="ctr">
                        <a:buNone/>
                      </a:pPr>
                      <a:r>
                        <a:rPr lang="en-US" sz="800" b="1">
                          <a:solidFill>
                            <a:srgbClr val="FFFFFF"/>
                          </a:solidFill>
                          <a:effectLst/>
                          <a:latin typeface="Arial" panose="020B0604020202020204" pitchFamily="34" charset="0"/>
                        </a:rPr>
                        <a:t>Year 5</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extLst>
                  <a:ext uri="{0D108BD9-81ED-4DB2-BD59-A6C34878D82A}">
                    <a16:rowId xmlns:a16="http://schemas.microsoft.com/office/drawing/2014/main" val="201571848"/>
                  </a:ext>
                </a:extLst>
              </a:tr>
              <a:tr h="340335">
                <a:tc>
                  <a:txBody>
                    <a:bodyPr/>
                    <a:lstStyle/>
                    <a:p>
                      <a:pPr fontAlgn="ctr">
                        <a:buNone/>
                      </a:pPr>
                      <a:r>
                        <a:rPr lang="en-US" sz="900">
                          <a:effectLst/>
                          <a:latin typeface="Arial"/>
                        </a:rPr>
                        <a:t>  Quality Retention </a:t>
                      </a:r>
                      <a:r>
                        <a:rPr lang="el-GR" sz="900">
                          <a:effectLst/>
                          <a:latin typeface="Arial"/>
                        </a:rPr>
                        <a:t>Δ </a:t>
                      </a:r>
                      <a:endParaRPr lang="en-US" sz="900">
                        <a:effectLst/>
                        <a:latin typeface="Arial"/>
                      </a:endParaRP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algn="r" fontAlgn="ctr">
                        <a:buNone/>
                      </a:pPr>
                      <a:r>
                        <a:rPr lang="en-US" sz="900">
                          <a:solidFill>
                            <a:srgbClr val="0000FF"/>
                          </a:solidFill>
                          <a:effectLst/>
                          <a:latin typeface="Arial" panose="020B0604020202020204" pitchFamily="34" charset="0"/>
                        </a:rPr>
                        <a:t>-1.5%</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-2.0%</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-2.5%</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-3.0%</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-3.5%</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extLst>
                  <a:ext uri="{0D108BD9-81ED-4DB2-BD59-A6C34878D82A}">
                    <a16:rowId xmlns:a16="http://schemas.microsoft.com/office/drawing/2014/main" val="2382265515"/>
                  </a:ext>
                </a:extLst>
              </a:tr>
              <a:tr h="340335">
                <a:tc>
                  <a:txBody>
                    <a:bodyPr/>
                    <a:lstStyle/>
                    <a:p>
                      <a:pPr fontAlgn="ctr">
                        <a:buNone/>
                      </a:pPr>
                      <a:r>
                        <a:rPr lang="en-US" sz="900">
                          <a:effectLst/>
                          <a:latin typeface="Arial"/>
                        </a:rPr>
                        <a:t>  Repeat Visit Rate </a:t>
                      </a:r>
                      <a:r>
                        <a:rPr lang="el-GR" sz="900">
                          <a:effectLst/>
                          <a:latin typeface="Arial"/>
                        </a:rPr>
                        <a:t>Δ </a:t>
                      </a:r>
                      <a:endParaRPr lang="en-US" sz="900">
                        <a:effectLst/>
                        <a:latin typeface="Arial"/>
                      </a:endParaRP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algn="r" fontAlgn="ctr">
                        <a:buNone/>
                      </a:pPr>
                      <a:r>
                        <a:rPr lang="en-US" sz="900">
                          <a:solidFill>
                            <a:srgbClr val="0000FF"/>
                          </a:solidFill>
                          <a:effectLst/>
                          <a:latin typeface="Arial" panose="020B0604020202020204" pitchFamily="34" charset="0"/>
                        </a:rPr>
                        <a:t>-1.2%</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-1.8%</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-2.1%</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-2.4%</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-2.8%</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extLst>
                  <a:ext uri="{0D108BD9-81ED-4DB2-BD59-A6C34878D82A}">
                    <a16:rowId xmlns:a16="http://schemas.microsoft.com/office/drawing/2014/main" val="3195281876"/>
                  </a:ext>
                </a:extLst>
              </a:tr>
              <a:tr h="340335">
                <a:tc>
                  <a:txBody>
                    <a:bodyPr/>
                    <a:lstStyle/>
                    <a:p>
                      <a:pPr fontAlgn="ctr">
                        <a:buNone/>
                      </a:pPr>
                      <a:r>
                        <a:rPr lang="en-US" sz="900">
                          <a:effectLst/>
                          <a:latin typeface="Arial" panose="020B0604020202020204" pitchFamily="34" charset="0"/>
                        </a:rPr>
                        <a:t>  SSS Drag from Quality Issues</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algn="r" fontAlgn="ctr">
                        <a:buNone/>
                      </a:pPr>
                      <a:r>
                        <a:rPr lang="en-US" sz="900">
                          <a:solidFill>
                            <a:srgbClr val="0000FF"/>
                          </a:solidFill>
                          <a:effectLst/>
                          <a:latin typeface="Arial" panose="020B0604020202020204" pitchFamily="34" charset="0"/>
                        </a:rPr>
                        <a:t>-0.3%</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-0.7%</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-1.2%</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-1.8%</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-2.4%</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extLst>
                  <a:ext uri="{0D108BD9-81ED-4DB2-BD59-A6C34878D82A}">
                    <a16:rowId xmlns:a16="http://schemas.microsoft.com/office/drawing/2014/main" val="689229285"/>
                  </a:ext>
                </a:extLst>
              </a:tr>
            </a:tbl>
          </a:graphicData>
        </a:graphic>
      </p:graphicFrame>
      <p:sp>
        <p:nvSpPr>
          <p:cNvPr id="15" name="Rectangle 14">
            <a:extLst>
              <a:ext uri="{FF2B5EF4-FFF2-40B4-BE49-F238E27FC236}">
                <a16:creationId xmlns:a16="http://schemas.microsoft.com/office/drawing/2014/main" id="{7C9AE826-8678-B806-DE05-D02AFF66DF56}"/>
              </a:ext>
            </a:extLst>
          </p:cNvPr>
          <p:cNvSpPr/>
          <p:nvPr/>
        </p:nvSpPr>
        <p:spPr>
          <a:xfrm>
            <a:off x="-7126332" y="708391"/>
            <a:ext cx="6921328" cy="685800"/>
          </a:xfrm>
          <a:prstGeom prst="rect">
            <a:avLst/>
          </a:prstGeom>
          <a:solidFill>
            <a:srgbClr val="D8EC5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Calibri"/>
                <a:ea typeface="Calibri"/>
                <a:cs typeface="Calibri"/>
              </a:rPr>
              <a:t>Comparing Mid-Atlantic location to Texas—Distance correlated to store performance  </a:t>
            </a:r>
          </a:p>
        </p:txBody>
      </p:sp>
      <p:sp>
        <p:nvSpPr>
          <p:cNvPr id="41" name="Rectangle 40">
            <a:extLst>
              <a:ext uri="{FF2B5EF4-FFF2-40B4-BE49-F238E27FC236}">
                <a16:creationId xmlns:a16="http://schemas.microsoft.com/office/drawing/2014/main" id="{DBB4C7D5-E180-F8BF-DBBA-A8BEB6CFD075}"/>
              </a:ext>
            </a:extLst>
          </p:cNvPr>
          <p:cNvSpPr/>
          <p:nvPr/>
        </p:nvSpPr>
        <p:spPr>
          <a:xfrm>
            <a:off x="7914231" y="7628627"/>
            <a:ext cx="2130420" cy="655271"/>
          </a:xfrm>
          <a:prstGeom prst="rect">
            <a:avLst/>
          </a:prstGeom>
          <a:solidFill>
            <a:srgbClr val="D9C6A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The further a store is away, the </a:t>
            </a: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higher risk of freshness deterioration </a:t>
            </a:r>
          </a:p>
        </p:txBody>
      </p:sp>
      <p:sp>
        <p:nvSpPr>
          <p:cNvPr id="46" name="Rectangle 45">
            <a:extLst>
              <a:ext uri="{FF2B5EF4-FFF2-40B4-BE49-F238E27FC236}">
                <a16:creationId xmlns:a16="http://schemas.microsoft.com/office/drawing/2014/main" id="{3F456B54-6B9B-7F72-5910-2FF4458B383C}"/>
              </a:ext>
            </a:extLst>
          </p:cNvPr>
          <p:cNvSpPr/>
          <p:nvPr/>
        </p:nvSpPr>
        <p:spPr>
          <a:xfrm>
            <a:off x="7914993" y="8390626"/>
            <a:ext cx="2130420" cy="655272"/>
          </a:xfrm>
          <a:prstGeom prst="rect">
            <a:avLst/>
          </a:prstGeom>
          <a:solidFill>
            <a:srgbClr val="D9C6A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Current facility </a:t>
            </a: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cannot maintain</a:t>
            </a: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 projected 20% YoY growth</a:t>
            </a:r>
            <a:endParaRPr lang="en-US" sz="14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0" name="Arrow: Chevron 39">
            <a:extLst>
              <a:ext uri="{FF2B5EF4-FFF2-40B4-BE49-F238E27FC236}">
                <a16:creationId xmlns:a16="http://schemas.microsoft.com/office/drawing/2014/main" id="{8471DBC1-A2BA-D834-6DC7-D1FF2FDA132A}"/>
              </a:ext>
            </a:extLst>
          </p:cNvPr>
          <p:cNvSpPr/>
          <p:nvPr/>
        </p:nvSpPr>
        <p:spPr>
          <a:xfrm>
            <a:off x="10104407" y="7846757"/>
            <a:ext cx="484632" cy="970541"/>
          </a:xfrm>
          <a:prstGeom prst="chevron">
            <a:avLst/>
          </a:prstGeom>
          <a:solidFill>
            <a:srgbClr val="D8E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7" name="Straight Connector 46">
            <a:extLst>
              <a:ext uri="{FF2B5EF4-FFF2-40B4-BE49-F238E27FC236}">
                <a16:creationId xmlns:a16="http://schemas.microsoft.com/office/drawing/2014/main" id="{113988C5-E2FD-DC10-2BB2-267B97D93A7A}"/>
              </a:ext>
            </a:extLst>
          </p:cNvPr>
          <p:cNvCxnSpPr>
            <a:cxnSpLocks/>
          </p:cNvCxnSpPr>
          <p:nvPr/>
        </p:nvCxnSpPr>
        <p:spPr>
          <a:xfrm flipV="1">
            <a:off x="7666007" y="7400027"/>
            <a:ext cx="0" cy="4751220"/>
          </a:xfrm>
          <a:prstGeom prst="line">
            <a:avLst/>
          </a:prstGeom>
          <a:ln>
            <a:solidFill>
              <a:srgbClr val="D8EC5D"/>
            </a:solidFill>
          </a:ln>
        </p:spPr>
        <p:style>
          <a:lnRef idx="2">
            <a:schemeClr val="accent1"/>
          </a:lnRef>
          <a:fillRef idx="0">
            <a:schemeClr val="accent1"/>
          </a:fillRef>
          <a:effectRef idx="1">
            <a:schemeClr val="accent1"/>
          </a:effectRef>
          <a:fontRef idx="minor">
            <a:schemeClr val="tx1"/>
          </a:fontRef>
        </p:style>
      </p:cxnSp>
      <p:pic>
        <p:nvPicPr>
          <p:cNvPr id="57" name="Picture 56">
            <a:extLst>
              <a:ext uri="{FF2B5EF4-FFF2-40B4-BE49-F238E27FC236}">
                <a16:creationId xmlns:a16="http://schemas.microsoft.com/office/drawing/2014/main" id="{7BCBED05-3987-9F57-41F3-DA7372C75620}"/>
              </a:ext>
            </a:extLst>
          </p:cNvPr>
          <p:cNvPicPr>
            <a:picLocks noChangeAspect="1"/>
          </p:cNvPicPr>
          <p:nvPr/>
        </p:nvPicPr>
        <p:blipFill>
          <a:blip r:embed="rId6"/>
          <a:stretch>
            <a:fillRect/>
          </a:stretch>
        </p:blipFill>
        <p:spPr>
          <a:xfrm>
            <a:off x="12432964" y="-1346506"/>
            <a:ext cx="3192933" cy="1885945"/>
          </a:xfrm>
          <a:prstGeom prst="rect">
            <a:avLst/>
          </a:prstGeom>
        </p:spPr>
      </p:pic>
      <p:sp>
        <p:nvSpPr>
          <p:cNvPr id="69" name="Rectangle 68">
            <a:extLst>
              <a:ext uri="{FF2B5EF4-FFF2-40B4-BE49-F238E27FC236}">
                <a16:creationId xmlns:a16="http://schemas.microsoft.com/office/drawing/2014/main" id="{9A03EB12-425C-28DE-E8C9-BC06369F99CF}"/>
              </a:ext>
            </a:extLst>
          </p:cNvPr>
          <p:cNvSpPr/>
          <p:nvPr/>
        </p:nvSpPr>
        <p:spPr>
          <a:xfrm>
            <a:off x="-4912556" y="7909645"/>
            <a:ext cx="5783366" cy="904706"/>
          </a:xfrm>
          <a:prstGeom prst="rect">
            <a:avLst/>
          </a:prstGeom>
          <a:solidFill>
            <a:srgbClr val="D8EC5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solidFill>
                <a:latin typeface="Calibri"/>
                <a:cs typeface="Calibri"/>
              </a:rPr>
              <a:t>CAVA can act differently from competitors because of first mover advantage which enables standard setting &amp; innovation</a:t>
            </a:r>
            <a:endParaRPr lang="en-US">
              <a:solidFill>
                <a:schemeClr val="tx1"/>
              </a:solidFill>
            </a:endParaRPr>
          </a:p>
        </p:txBody>
      </p:sp>
      <p:sp>
        <p:nvSpPr>
          <p:cNvPr id="23" name="Rectangle: Rounded Corners 4">
            <a:extLst>
              <a:ext uri="{FF2B5EF4-FFF2-40B4-BE49-F238E27FC236}">
                <a16:creationId xmlns:a16="http://schemas.microsoft.com/office/drawing/2014/main" id="{17DF6961-3B60-511F-C9A6-685DDF47AD9C}"/>
              </a:ext>
            </a:extLst>
          </p:cNvPr>
          <p:cNvSpPr/>
          <p:nvPr/>
        </p:nvSpPr>
        <p:spPr>
          <a:xfrm>
            <a:off x="-8492644" y="7000396"/>
            <a:ext cx="2541435" cy="7096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Raw Materials </a:t>
            </a:r>
          </a:p>
        </p:txBody>
      </p:sp>
      <p:grpSp>
        <p:nvGrpSpPr>
          <p:cNvPr id="2" name="Group 1">
            <a:extLst>
              <a:ext uri="{FF2B5EF4-FFF2-40B4-BE49-F238E27FC236}">
                <a16:creationId xmlns:a16="http://schemas.microsoft.com/office/drawing/2014/main" id="{282E3A66-3F09-AF07-7A8E-D4964DCC31A0}"/>
              </a:ext>
            </a:extLst>
          </p:cNvPr>
          <p:cNvGrpSpPr/>
          <p:nvPr/>
        </p:nvGrpSpPr>
        <p:grpSpPr>
          <a:xfrm>
            <a:off x="7136236" y="4249948"/>
            <a:ext cx="4595444" cy="1909434"/>
            <a:chOff x="3660171" y="1402098"/>
            <a:chExt cx="5511579" cy="3137769"/>
          </a:xfrm>
        </p:grpSpPr>
        <p:pic>
          <p:nvPicPr>
            <p:cNvPr id="7" name="Picture 6">
              <a:extLst>
                <a:ext uri="{FF2B5EF4-FFF2-40B4-BE49-F238E27FC236}">
                  <a16:creationId xmlns:a16="http://schemas.microsoft.com/office/drawing/2014/main" id="{F0CFEFC7-A6AB-3F05-5205-C4C00862E463}"/>
                </a:ext>
              </a:extLst>
            </p:cNvPr>
            <p:cNvPicPr>
              <a:picLocks noChangeAspect="1"/>
            </p:cNvPicPr>
            <p:nvPr/>
          </p:nvPicPr>
          <p:blipFill>
            <a:blip r:embed="rId7"/>
            <a:srcRect l="978" t="5243" b="3056"/>
            <a:stretch>
              <a:fillRect/>
            </a:stretch>
          </p:blipFill>
          <p:spPr>
            <a:xfrm>
              <a:off x="3660171" y="1624739"/>
              <a:ext cx="5507423" cy="2915128"/>
            </a:xfrm>
            <a:prstGeom prst="rect">
              <a:avLst/>
            </a:prstGeom>
          </p:spPr>
        </p:pic>
        <p:sp>
          <p:nvSpPr>
            <p:cNvPr id="39" name="Oval 38">
              <a:extLst>
                <a:ext uri="{FF2B5EF4-FFF2-40B4-BE49-F238E27FC236}">
                  <a16:creationId xmlns:a16="http://schemas.microsoft.com/office/drawing/2014/main" id="{6A3369F2-0AF0-E13D-CBBA-EF6AEFBA307E}"/>
                </a:ext>
              </a:extLst>
            </p:cNvPr>
            <p:cNvSpPr/>
            <p:nvPr/>
          </p:nvSpPr>
          <p:spPr>
            <a:xfrm>
              <a:off x="7742034" y="3040411"/>
              <a:ext cx="920852" cy="37840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rPr>
                <a:t>Ops. Center</a:t>
              </a:r>
            </a:p>
          </p:txBody>
        </p:sp>
        <p:sp>
          <p:nvSpPr>
            <p:cNvPr id="31" name="Rectangle 30">
              <a:extLst>
                <a:ext uri="{FF2B5EF4-FFF2-40B4-BE49-F238E27FC236}">
                  <a16:creationId xmlns:a16="http://schemas.microsoft.com/office/drawing/2014/main" id="{C957DDC0-0AE3-B5A2-90C8-5A05CE44C292}"/>
                </a:ext>
              </a:extLst>
            </p:cNvPr>
            <p:cNvSpPr/>
            <p:nvPr/>
          </p:nvSpPr>
          <p:spPr>
            <a:xfrm>
              <a:off x="3664327" y="1402098"/>
              <a:ext cx="5507423" cy="285980"/>
            </a:xfrm>
            <a:prstGeom prst="rect">
              <a:avLst/>
            </a:prstGeom>
            <a:solidFill>
              <a:srgbClr val="D8EC5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CAVA’s D.C. Operations Center In Contrast To Stores</a:t>
              </a:r>
            </a:p>
          </p:txBody>
        </p:sp>
      </p:grpSp>
      <p:sp>
        <p:nvSpPr>
          <p:cNvPr id="25" name="Rectangle: Rounded Corners 8">
            <a:extLst>
              <a:ext uri="{FF2B5EF4-FFF2-40B4-BE49-F238E27FC236}">
                <a16:creationId xmlns:a16="http://schemas.microsoft.com/office/drawing/2014/main" id="{C88C1B47-128B-26BF-34BD-0F190D70F9EB}"/>
              </a:ext>
            </a:extLst>
          </p:cNvPr>
          <p:cNvSpPr/>
          <p:nvPr/>
        </p:nvSpPr>
        <p:spPr>
          <a:xfrm>
            <a:off x="-8492642" y="4730512"/>
            <a:ext cx="2541435" cy="7096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Fresh Ingredient Sourcing</a:t>
            </a:r>
          </a:p>
        </p:txBody>
      </p:sp>
      <p:sp>
        <p:nvSpPr>
          <p:cNvPr id="28" name="Rectangle: Rounded Corners 9">
            <a:extLst>
              <a:ext uri="{FF2B5EF4-FFF2-40B4-BE49-F238E27FC236}">
                <a16:creationId xmlns:a16="http://schemas.microsoft.com/office/drawing/2014/main" id="{BB2AB012-A5EB-BB17-8956-3C083C86151F}"/>
              </a:ext>
            </a:extLst>
          </p:cNvPr>
          <p:cNvSpPr/>
          <p:nvPr/>
        </p:nvSpPr>
        <p:spPr>
          <a:xfrm>
            <a:off x="-8492642" y="5496039"/>
            <a:ext cx="2541435" cy="7096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Distribution</a:t>
            </a:r>
          </a:p>
        </p:txBody>
      </p:sp>
      <p:sp>
        <p:nvSpPr>
          <p:cNvPr id="29" name="Rectangle: Rounded Corners 10">
            <a:extLst>
              <a:ext uri="{FF2B5EF4-FFF2-40B4-BE49-F238E27FC236}">
                <a16:creationId xmlns:a16="http://schemas.microsoft.com/office/drawing/2014/main" id="{9EF1AF64-6613-179F-6F07-F1E68197F47E}"/>
              </a:ext>
            </a:extLst>
          </p:cNvPr>
          <p:cNvSpPr/>
          <p:nvPr/>
        </p:nvSpPr>
        <p:spPr>
          <a:xfrm>
            <a:off x="-8492643" y="6267923"/>
            <a:ext cx="2541435" cy="7096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Proprietary Production</a:t>
            </a:r>
          </a:p>
        </p:txBody>
      </p:sp>
      <p:sp>
        <p:nvSpPr>
          <p:cNvPr id="30" name="Rectangle: Rounded Corners 11">
            <a:extLst>
              <a:ext uri="{FF2B5EF4-FFF2-40B4-BE49-F238E27FC236}">
                <a16:creationId xmlns:a16="http://schemas.microsoft.com/office/drawing/2014/main" id="{1D1DD0DA-BE59-DADE-3925-E54C643E00DE}"/>
              </a:ext>
            </a:extLst>
          </p:cNvPr>
          <p:cNvSpPr/>
          <p:nvPr/>
        </p:nvSpPr>
        <p:spPr>
          <a:xfrm>
            <a:off x="-8492641" y="3967961"/>
            <a:ext cx="2541435" cy="7096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Bowl Preparation</a:t>
            </a:r>
          </a:p>
        </p:txBody>
      </p:sp>
      <p:sp>
        <p:nvSpPr>
          <p:cNvPr id="16" name="Rectangle 15">
            <a:extLst>
              <a:ext uri="{FF2B5EF4-FFF2-40B4-BE49-F238E27FC236}">
                <a16:creationId xmlns:a16="http://schemas.microsoft.com/office/drawing/2014/main" id="{9D575F7F-E541-7B80-24FE-952649C643B3}"/>
              </a:ext>
            </a:extLst>
          </p:cNvPr>
          <p:cNvSpPr/>
          <p:nvPr/>
        </p:nvSpPr>
        <p:spPr>
          <a:xfrm>
            <a:off x="7140850" y="3290934"/>
            <a:ext cx="4015435" cy="799713"/>
          </a:xfrm>
          <a:prstGeom prst="rect">
            <a:avLst/>
          </a:prstGeom>
          <a:no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defRPr/>
            </a:pP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”Definitely ask what the ingredients are though, it doesn’t make sense at all—but however you choose, it’s never a miss.” —CAVA Customer</a:t>
            </a:r>
          </a:p>
        </p:txBody>
      </p:sp>
      <p:pic>
        <p:nvPicPr>
          <p:cNvPr id="20" name="Graphic 19" descr="Open quotation mark with solid fill">
            <a:extLst>
              <a:ext uri="{FF2B5EF4-FFF2-40B4-BE49-F238E27FC236}">
                <a16:creationId xmlns:a16="http://schemas.microsoft.com/office/drawing/2014/main" id="{D61170A6-AB00-713D-4CFE-A6EC2806BE5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218040" y="3016428"/>
            <a:ext cx="914400" cy="914400"/>
          </a:xfrm>
          <a:prstGeom prst="rect">
            <a:avLst/>
          </a:prstGeom>
        </p:spPr>
      </p:pic>
      <p:grpSp>
        <p:nvGrpSpPr>
          <p:cNvPr id="34" name="Group 33">
            <a:extLst>
              <a:ext uri="{FF2B5EF4-FFF2-40B4-BE49-F238E27FC236}">
                <a16:creationId xmlns:a16="http://schemas.microsoft.com/office/drawing/2014/main" id="{02E6B85B-97A7-0DF8-B9EE-0C3F076D3DAF}"/>
              </a:ext>
            </a:extLst>
          </p:cNvPr>
          <p:cNvGrpSpPr/>
          <p:nvPr/>
        </p:nvGrpSpPr>
        <p:grpSpPr>
          <a:xfrm>
            <a:off x="547139" y="2826391"/>
            <a:ext cx="4472321" cy="6510768"/>
            <a:chOff x="-83440" y="-2713885"/>
            <a:chExt cx="4350633" cy="5807555"/>
          </a:xfrm>
        </p:grpSpPr>
        <p:pic>
          <p:nvPicPr>
            <p:cNvPr id="55" name="Graphic 54" descr="Heart with solid fill">
              <a:extLst>
                <a:ext uri="{FF2B5EF4-FFF2-40B4-BE49-F238E27FC236}">
                  <a16:creationId xmlns:a16="http://schemas.microsoft.com/office/drawing/2014/main" id="{5E776E15-3648-A751-70E3-FF977A77154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3440" y="-2713885"/>
              <a:ext cx="914400" cy="914400"/>
            </a:xfrm>
            <a:prstGeom prst="rect">
              <a:avLst/>
            </a:prstGeom>
          </p:spPr>
        </p:pic>
        <p:sp>
          <p:nvSpPr>
            <p:cNvPr id="24" name="Rectangle 23">
              <a:extLst>
                <a:ext uri="{FF2B5EF4-FFF2-40B4-BE49-F238E27FC236}">
                  <a16:creationId xmlns:a16="http://schemas.microsoft.com/office/drawing/2014/main" id="{24C67470-8572-20CE-2FE7-61F498D4B496}"/>
                </a:ext>
              </a:extLst>
            </p:cNvPr>
            <p:cNvSpPr/>
            <p:nvPr/>
          </p:nvSpPr>
          <p:spPr>
            <a:xfrm>
              <a:off x="851019" y="-2441719"/>
              <a:ext cx="807642" cy="285980"/>
            </a:xfrm>
            <a:prstGeom prst="rect">
              <a:avLst/>
            </a:prstGeom>
            <a:no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Calibri"/>
                  <a:ea typeface="Calibri"/>
                  <a:cs typeface="Calibri"/>
                </a:rPr>
                <a:t>Heart</a:t>
              </a:r>
              <a:endParaRPr lang="en-US">
                <a:solidFill>
                  <a:schemeClr val="tx1"/>
                </a:solidFill>
              </a:endParaRPr>
            </a:p>
          </p:txBody>
        </p:sp>
        <p:sp>
          <p:nvSpPr>
            <p:cNvPr id="3" name="TextBox 2">
              <a:extLst>
                <a:ext uri="{FF2B5EF4-FFF2-40B4-BE49-F238E27FC236}">
                  <a16:creationId xmlns:a16="http://schemas.microsoft.com/office/drawing/2014/main" id="{C52DABF1-F808-F983-8202-D07AA8014297}"/>
                </a:ext>
              </a:extLst>
            </p:cNvPr>
            <p:cNvSpPr txBox="1"/>
            <p:nvPr/>
          </p:nvSpPr>
          <p:spPr>
            <a:xfrm>
              <a:off x="803091" y="-1604713"/>
              <a:ext cx="1102005" cy="32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Health</a:t>
              </a:r>
            </a:p>
          </p:txBody>
        </p:sp>
        <p:sp>
          <p:nvSpPr>
            <p:cNvPr id="4" name="TextBox 3">
              <a:extLst>
                <a:ext uri="{FF2B5EF4-FFF2-40B4-BE49-F238E27FC236}">
                  <a16:creationId xmlns:a16="http://schemas.microsoft.com/office/drawing/2014/main" id="{E1A8108B-1738-3A43-8145-D3C3E4FFDE09}"/>
                </a:ext>
              </a:extLst>
            </p:cNvPr>
            <p:cNvSpPr txBox="1"/>
            <p:nvPr/>
          </p:nvSpPr>
          <p:spPr>
            <a:xfrm>
              <a:off x="965611" y="-697842"/>
              <a:ext cx="1122048" cy="32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Humanity</a:t>
              </a:r>
            </a:p>
          </p:txBody>
        </p:sp>
        <p:sp>
          <p:nvSpPr>
            <p:cNvPr id="58" name="Rectangle 57">
              <a:extLst>
                <a:ext uri="{FF2B5EF4-FFF2-40B4-BE49-F238E27FC236}">
                  <a16:creationId xmlns:a16="http://schemas.microsoft.com/office/drawing/2014/main" id="{8436A08F-C5F8-3E73-69CD-AEA0D72517B2}"/>
                </a:ext>
              </a:extLst>
            </p:cNvPr>
            <p:cNvSpPr/>
            <p:nvPr/>
          </p:nvSpPr>
          <p:spPr>
            <a:xfrm>
              <a:off x="550939" y="1663761"/>
              <a:ext cx="3716247" cy="1429909"/>
            </a:xfrm>
            <a:prstGeom prst="rect">
              <a:avLst/>
            </a:prstGeom>
            <a:noFill/>
            <a:ln w="9525">
              <a:solidFill>
                <a:schemeClr val="tx1">
                  <a:lumMod val="95000"/>
                  <a:lumOff val="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6A6C5B4-BB3E-5A1B-BFCB-E5EF498D1AC8}"/>
                </a:ext>
              </a:extLst>
            </p:cNvPr>
            <p:cNvSpPr/>
            <p:nvPr/>
          </p:nvSpPr>
          <p:spPr>
            <a:xfrm>
              <a:off x="535929" y="1447800"/>
              <a:ext cx="3731264" cy="261823"/>
            </a:xfrm>
            <a:prstGeom prst="rect">
              <a:avLst/>
            </a:prstGeom>
            <a:solidFill>
              <a:srgbClr val="F9D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CAVA Core Values</a:t>
              </a:r>
            </a:p>
          </p:txBody>
        </p:sp>
        <p:pic>
          <p:nvPicPr>
            <p:cNvPr id="60" name="Graphic 59" descr="Meditation with solid fill">
              <a:extLst>
                <a:ext uri="{FF2B5EF4-FFF2-40B4-BE49-F238E27FC236}">
                  <a16:creationId xmlns:a16="http://schemas.microsoft.com/office/drawing/2014/main" id="{08F7A71F-A9F0-463C-B9E1-A214B1A8A554}"/>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2138" y="-1915953"/>
              <a:ext cx="914400" cy="914400"/>
            </a:xfrm>
            <a:prstGeom prst="rect">
              <a:avLst/>
            </a:prstGeom>
          </p:spPr>
        </p:pic>
        <p:pic>
          <p:nvPicPr>
            <p:cNvPr id="62" name="Graphic 61" descr="Handshake with solid fill">
              <a:extLst>
                <a:ext uri="{FF2B5EF4-FFF2-40B4-BE49-F238E27FC236}">
                  <a16:creationId xmlns:a16="http://schemas.microsoft.com/office/drawing/2014/main" id="{A240E45E-B16A-602D-B1D1-75F7FCBDFB76}"/>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76307" y="-1020585"/>
              <a:ext cx="914400" cy="914400"/>
            </a:xfrm>
            <a:prstGeom prst="rect">
              <a:avLst/>
            </a:prstGeom>
          </p:spPr>
        </p:pic>
      </p:grpSp>
      <p:grpSp>
        <p:nvGrpSpPr>
          <p:cNvPr id="35" name="Group 34">
            <a:extLst>
              <a:ext uri="{FF2B5EF4-FFF2-40B4-BE49-F238E27FC236}">
                <a16:creationId xmlns:a16="http://schemas.microsoft.com/office/drawing/2014/main" id="{CF21810D-0B36-4A2A-6FC2-223EC68FF1B0}"/>
              </a:ext>
            </a:extLst>
          </p:cNvPr>
          <p:cNvGrpSpPr/>
          <p:nvPr/>
        </p:nvGrpSpPr>
        <p:grpSpPr>
          <a:xfrm>
            <a:off x="5083034" y="7492000"/>
            <a:ext cx="2067835" cy="1845164"/>
            <a:chOff x="4328937" y="1452880"/>
            <a:chExt cx="1943613" cy="1632575"/>
          </a:xfrm>
        </p:grpSpPr>
        <p:sp>
          <p:nvSpPr>
            <p:cNvPr id="67" name="Rectangle 66">
              <a:extLst>
                <a:ext uri="{FF2B5EF4-FFF2-40B4-BE49-F238E27FC236}">
                  <a16:creationId xmlns:a16="http://schemas.microsoft.com/office/drawing/2014/main" id="{6548D8E3-F4FC-999C-A561-6A14D3EF1A1D}"/>
                </a:ext>
              </a:extLst>
            </p:cNvPr>
            <p:cNvSpPr/>
            <p:nvPr/>
          </p:nvSpPr>
          <p:spPr>
            <a:xfrm>
              <a:off x="4338226" y="1691641"/>
              <a:ext cx="1934324" cy="1393814"/>
            </a:xfrm>
            <a:prstGeom prst="rect">
              <a:avLst/>
            </a:prstGeom>
            <a:solidFill>
              <a:schemeClr val="accent2">
                <a:lumMod val="20000"/>
                <a:lumOff val="80000"/>
              </a:schemeClr>
            </a:solidFill>
            <a:ln w="9525">
              <a:solidFill>
                <a:schemeClr val="tx1">
                  <a:lumMod val="95000"/>
                  <a:lumOff val="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accent2">
                    <a:lumMod val="20000"/>
                    <a:lumOff val="80000"/>
                  </a:schemeClr>
                </a:solidFill>
              </a:endParaRPr>
            </a:p>
          </p:txBody>
        </p:sp>
        <p:sp>
          <p:nvSpPr>
            <p:cNvPr id="66" name="TextBox 65">
              <a:extLst>
                <a:ext uri="{FF2B5EF4-FFF2-40B4-BE49-F238E27FC236}">
                  <a16:creationId xmlns:a16="http://schemas.microsoft.com/office/drawing/2014/main" id="{A21B4574-CAE2-88A9-DC4C-34B539BF24E8}"/>
                </a:ext>
              </a:extLst>
            </p:cNvPr>
            <p:cNvSpPr txBox="1"/>
            <p:nvPr/>
          </p:nvSpPr>
          <p:spPr>
            <a:xfrm>
              <a:off x="4344264" y="2672052"/>
              <a:ext cx="19246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a:t>Employees</a:t>
              </a:r>
            </a:p>
          </p:txBody>
        </p:sp>
        <p:pic>
          <p:nvPicPr>
            <p:cNvPr id="33" name="Graphic 32" descr="Group of people with solid fill">
              <a:extLst>
                <a:ext uri="{FF2B5EF4-FFF2-40B4-BE49-F238E27FC236}">
                  <a16:creationId xmlns:a16="http://schemas.microsoft.com/office/drawing/2014/main" id="{548EE2CD-8651-47CD-796F-7BCC6D0E4E1C}"/>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4833526" y="1846591"/>
              <a:ext cx="914400" cy="914400"/>
            </a:xfrm>
            <a:prstGeom prst="rect">
              <a:avLst/>
            </a:prstGeom>
          </p:spPr>
        </p:pic>
        <p:sp>
          <p:nvSpPr>
            <p:cNvPr id="63" name="Rectangle 62">
              <a:extLst>
                <a:ext uri="{FF2B5EF4-FFF2-40B4-BE49-F238E27FC236}">
                  <a16:creationId xmlns:a16="http://schemas.microsoft.com/office/drawing/2014/main" id="{3CE7FC1B-7693-23FA-1DD4-7D1F8E2BC416}"/>
                </a:ext>
              </a:extLst>
            </p:cNvPr>
            <p:cNvSpPr/>
            <p:nvPr/>
          </p:nvSpPr>
          <p:spPr>
            <a:xfrm>
              <a:off x="4328937" y="1452880"/>
              <a:ext cx="1933914" cy="261823"/>
            </a:xfrm>
            <a:prstGeom prst="rect">
              <a:avLst/>
            </a:prstGeom>
            <a:solidFill>
              <a:srgbClr val="D8EC5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Driver</a:t>
              </a:r>
            </a:p>
          </p:txBody>
        </p:sp>
      </p:grpSp>
      <p:sp>
        <p:nvSpPr>
          <p:cNvPr id="68" name="Arrow: Chevron 67">
            <a:extLst>
              <a:ext uri="{FF2B5EF4-FFF2-40B4-BE49-F238E27FC236}">
                <a16:creationId xmlns:a16="http://schemas.microsoft.com/office/drawing/2014/main" id="{9DD3E202-DA45-5D0A-A47E-CC10E8931783}"/>
              </a:ext>
            </a:extLst>
          </p:cNvPr>
          <p:cNvSpPr/>
          <p:nvPr/>
        </p:nvSpPr>
        <p:spPr>
          <a:xfrm>
            <a:off x="4806837" y="7983455"/>
            <a:ext cx="498187" cy="1088060"/>
          </a:xfrm>
          <a:prstGeom prst="chevron">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a:extLst>
              <a:ext uri="{FF2B5EF4-FFF2-40B4-BE49-F238E27FC236}">
                <a16:creationId xmlns:a16="http://schemas.microsoft.com/office/drawing/2014/main" id="{EB413447-BF42-DDE4-804C-1D611E1C8BDD}"/>
              </a:ext>
            </a:extLst>
          </p:cNvPr>
          <p:cNvSpPr txBox="1"/>
          <p:nvPr/>
        </p:nvSpPr>
        <p:spPr>
          <a:xfrm>
            <a:off x="549376" y="2554286"/>
            <a:ext cx="3674456" cy="369332"/>
          </a:xfrm>
          <a:prstGeom prst="rect">
            <a:avLst/>
          </a:prstGeom>
          <a:noFill/>
        </p:spPr>
        <p:txBody>
          <a:bodyPr wrap="square" lIns="91440" tIns="45720" rIns="91440" bIns="45720" rtlCol="0" anchor="t">
            <a:spAutoFit/>
          </a:bodyPr>
          <a:lstStyle/>
          <a:p>
            <a:r>
              <a:rPr lang="en-US"/>
              <a:t>Key Strength | </a:t>
            </a:r>
            <a:r>
              <a:rPr lang="en-US" b="1"/>
              <a:t>CAVA Values</a:t>
            </a:r>
          </a:p>
        </p:txBody>
      </p:sp>
      <p:sp>
        <p:nvSpPr>
          <p:cNvPr id="38" name="TextBox 37">
            <a:extLst>
              <a:ext uri="{FF2B5EF4-FFF2-40B4-BE49-F238E27FC236}">
                <a16:creationId xmlns:a16="http://schemas.microsoft.com/office/drawing/2014/main" id="{A8466D92-04C4-E488-CB9A-3BAA5225B48A}"/>
              </a:ext>
            </a:extLst>
          </p:cNvPr>
          <p:cNvSpPr txBox="1"/>
          <p:nvPr/>
        </p:nvSpPr>
        <p:spPr>
          <a:xfrm>
            <a:off x="6476087" y="2556265"/>
            <a:ext cx="4779468" cy="369332"/>
          </a:xfrm>
          <a:prstGeom prst="rect">
            <a:avLst/>
          </a:prstGeom>
          <a:noFill/>
        </p:spPr>
        <p:txBody>
          <a:bodyPr wrap="square" lIns="91440" tIns="45720" rIns="91440" bIns="45720" rtlCol="0" anchor="t">
            <a:spAutoFit/>
          </a:bodyPr>
          <a:lstStyle/>
          <a:p>
            <a:r>
              <a:rPr lang="en-US"/>
              <a:t>Key Constraint | </a:t>
            </a:r>
            <a:r>
              <a:rPr lang="en-US" b="1"/>
              <a:t>Customer Education</a:t>
            </a:r>
          </a:p>
        </p:txBody>
      </p:sp>
      <p:sp>
        <p:nvSpPr>
          <p:cNvPr id="19" name="Rectangle 18">
            <a:extLst>
              <a:ext uri="{FF2B5EF4-FFF2-40B4-BE49-F238E27FC236}">
                <a16:creationId xmlns:a16="http://schemas.microsoft.com/office/drawing/2014/main" id="{AA0871EB-B6BB-4E02-A593-42B8D5B19AAC}"/>
              </a:ext>
            </a:extLst>
          </p:cNvPr>
          <p:cNvSpPr/>
          <p:nvPr/>
        </p:nvSpPr>
        <p:spPr>
          <a:xfrm>
            <a:off x="10063646" y="-1347715"/>
            <a:ext cx="2130420" cy="655271"/>
          </a:xfrm>
          <a:prstGeom prst="rect">
            <a:avLst/>
          </a:prstGeom>
          <a:solidFill>
            <a:srgbClr val="D9C6A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The further a store is away, the </a:t>
            </a: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higher risk of freshness deterioration </a:t>
            </a:r>
          </a:p>
        </p:txBody>
      </p:sp>
      <p:sp>
        <p:nvSpPr>
          <p:cNvPr id="42" name="TextBox 41">
            <a:extLst>
              <a:ext uri="{FF2B5EF4-FFF2-40B4-BE49-F238E27FC236}">
                <a16:creationId xmlns:a16="http://schemas.microsoft.com/office/drawing/2014/main" id="{3F18E595-7985-8795-580A-49A76B4A2384}"/>
              </a:ext>
            </a:extLst>
          </p:cNvPr>
          <p:cNvSpPr txBox="1"/>
          <p:nvPr/>
        </p:nvSpPr>
        <p:spPr>
          <a:xfrm>
            <a:off x="11012099" y="7623901"/>
            <a:ext cx="1430790" cy="307777"/>
          </a:xfrm>
          <a:prstGeom prst="rect">
            <a:avLst/>
          </a:prstGeom>
          <a:noFill/>
        </p:spPr>
        <p:txBody>
          <a:bodyPr wrap="square" lIns="91440" tIns="45720" rIns="91440" bIns="45720" rtlCol="0" anchor="t">
            <a:spAutoFit/>
          </a:bodyPr>
          <a:lstStyle/>
          <a:p>
            <a:r>
              <a:rPr lang="en-US" sz="1400" b="1"/>
              <a:t>Risk Mitigation</a:t>
            </a:r>
            <a:endParaRPr lang="en-US" sz="1400"/>
          </a:p>
        </p:txBody>
      </p:sp>
      <p:sp>
        <p:nvSpPr>
          <p:cNvPr id="43" name="Rectangle 42">
            <a:extLst>
              <a:ext uri="{FF2B5EF4-FFF2-40B4-BE49-F238E27FC236}">
                <a16:creationId xmlns:a16="http://schemas.microsoft.com/office/drawing/2014/main" id="{3FA2AF7D-43B9-0184-BC6D-2DC632AEEA68}"/>
              </a:ext>
            </a:extLst>
          </p:cNvPr>
          <p:cNvSpPr/>
          <p:nvPr/>
        </p:nvSpPr>
        <p:spPr>
          <a:xfrm>
            <a:off x="546596" y="1572764"/>
            <a:ext cx="11156491" cy="854504"/>
          </a:xfrm>
          <a:prstGeom prst="rect">
            <a:avLst/>
          </a:prstGeom>
          <a:solidFill>
            <a:srgbClr val="D8EC5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Calibri"/>
                <a:ea typeface="Calibri"/>
                <a:cs typeface="Calibri"/>
              </a:rPr>
              <a:t>CAVA provides customizable bowls and a hospitality-driven experience supported by hybrid </a:t>
            </a:r>
            <a:r>
              <a:rPr lang="en-US" sz="1600" b="1">
                <a:solidFill>
                  <a:schemeClr val="tx1"/>
                </a:solidFill>
                <a:latin typeface="Calibri"/>
                <a:ea typeface="Calibri"/>
                <a:cs typeface="Calibri"/>
              </a:rPr>
              <a:t>vertically integrated proprietary production</a:t>
            </a:r>
            <a:r>
              <a:rPr lang="en-US" sz="1600">
                <a:solidFill>
                  <a:schemeClr val="tx1"/>
                </a:solidFill>
                <a:latin typeface="Calibri"/>
                <a:ea typeface="Calibri"/>
                <a:cs typeface="Calibri"/>
              </a:rPr>
              <a:t> and </a:t>
            </a:r>
            <a:r>
              <a:rPr lang="en-US" sz="1600" b="1">
                <a:solidFill>
                  <a:schemeClr val="tx1"/>
                </a:solidFill>
                <a:latin typeface="Calibri"/>
                <a:ea typeface="Calibri"/>
                <a:cs typeface="Calibri"/>
              </a:rPr>
              <a:t>fresh ingredient sourcing</a:t>
            </a:r>
            <a:r>
              <a:rPr lang="en-US" sz="1600">
                <a:solidFill>
                  <a:schemeClr val="tx1"/>
                </a:solidFill>
                <a:latin typeface="Calibri"/>
                <a:ea typeface="Calibri"/>
                <a:cs typeface="Calibri"/>
              </a:rPr>
              <a:t>. The company 100% owns and runs all locations with a build to suit model supported by </a:t>
            </a:r>
            <a:r>
              <a:rPr lang="en-US" sz="1600" b="1">
                <a:solidFill>
                  <a:schemeClr val="tx1"/>
                </a:solidFill>
                <a:latin typeface="Calibri"/>
                <a:ea typeface="Calibri"/>
                <a:cs typeface="Calibri"/>
              </a:rPr>
              <a:t>data-driven sight selection and regional liaisons</a:t>
            </a:r>
            <a:r>
              <a:rPr lang="en-US" sz="1600">
                <a:solidFill>
                  <a:schemeClr val="tx1"/>
                </a:solidFill>
                <a:latin typeface="Calibri"/>
                <a:ea typeface="Calibri"/>
                <a:cs typeface="Calibri"/>
              </a:rPr>
              <a:t>.</a:t>
            </a:r>
            <a:r>
              <a:rPr lang="en-US" sz="1600" b="1">
                <a:solidFill>
                  <a:schemeClr val="tx1"/>
                </a:solidFill>
                <a:latin typeface="Calibri"/>
                <a:ea typeface="Calibri"/>
                <a:cs typeface="Calibri"/>
              </a:rPr>
              <a:t> </a:t>
            </a:r>
          </a:p>
        </p:txBody>
      </p:sp>
      <p:sp>
        <p:nvSpPr>
          <p:cNvPr id="45" name="Text Placeholder 2">
            <a:extLst>
              <a:ext uri="{FF2B5EF4-FFF2-40B4-BE49-F238E27FC236}">
                <a16:creationId xmlns:a16="http://schemas.microsoft.com/office/drawing/2014/main" id="{D3EC456E-98B5-9671-4DB4-2020DD69B691}"/>
              </a:ext>
            </a:extLst>
          </p:cNvPr>
          <p:cNvSpPr txBox="1">
            <a:spLocks/>
          </p:cNvSpPr>
          <p:nvPr/>
        </p:nvSpPr>
        <p:spPr>
          <a:xfrm>
            <a:off x="418213" y="-1352994"/>
            <a:ext cx="9384008" cy="685800"/>
          </a:xfrm>
          <a:prstGeom prst="rect">
            <a:avLst/>
          </a:prstGeom>
          <a:solidFill>
            <a:srgbClr val="F9D000"/>
          </a:solidFill>
        </p:spPr>
        <p:txBody>
          <a:bodyPr lIns="0" tIns="0" rIns="0" bIns="0" anchor="ctr" anchorCtr="0"/>
          <a:lstStyle>
            <a:lvl1pPr marL="0" indent="0" algn="l" defTabSz="914400" rtl="0" eaLnBrk="1" latinLnBrk="0" hangingPunct="1">
              <a:lnSpc>
                <a:spcPts val="2400"/>
              </a:lnSpc>
              <a:spcBef>
                <a:spcPts val="1000"/>
              </a:spcBef>
              <a:buFont typeface="Arial" panose="020B0604020202020204" pitchFamily="34" charset="0"/>
              <a:buNone/>
              <a:defRPr sz="2400" kern="120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latin typeface="Calibri"/>
                <a:cs typeface="Calibri"/>
              </a:rPr>
              <a:t>CAVA’s hybrid vertically integrated business model supports mediterranean authenticity</a:t>
            </a:r>
            <a:endParaRPr lang="en-US">
              <a:solidFill>
                <a:schemeClr val="tx1"/>
              </a:solidFill>
            </a:endParaRPr>
          </a:p>
        </p:txBody>
      </p:sp>
      <p:sp>
        <p:nvSpPr>
          <p:cNvPr id="48" name="TextBox 47">
            <a:extLst>
              <a:ext uri="{FF2B5EF4-FFF2-40B4-BE49-F238E27FC236}">
                <a16:creationId xmlns:a16="http://schemas.microsoft.com/office/drawing/2014/main" id="{9EF905E8-08DE-3B33-2AEC-7C881E910515}"/>
              </a:ext>
            </a:extLst>
          </p:cNvPr>
          <p:cNvSpPr txBox="1"/>
          <p:nvPr/>
        </p:nvSpPr>
        <p:spPr>
          <a:xfrm>
            <a:off x="448735" y="1217190"/>
            <a:ext cx="3746342" cy="369332"/>
          </a:xfrm>
          <a:prstGeom prst="rect">
            <a:avLst/>
          </a:prstGeom>
          <a:noFill/>
        </p:spPr>
        <p:txBody>
          <a:bodyPr wrap="square" lIns="91440" tIns="45720" rIns="91440" bIns="45720" rtlCol="0" anchor="t">
            <a:spAutoFit/>
          </a:bodyPr>
          <a:lstStyle/>
          <a:p>
            <a:r>
              <a:rPr lang="en-US" b="1"/>
              <a:t>CAVA Overview</a:t>
            </a:r>
          </a:p>
        </p:txBody>
      </p:sp>
    </p:spTree>
    <p:extLst>
      <p:ext uri="{BB962C8B-B14F-4D97-AF65-F5344CB8AC3E}">
        <p14:creationId xmlns:p14="http://schemas.microsoft.com/office/powerpoint/2010/main" val="2024542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BAB2DC-8B33-7587-8149-F66573485F89}"/>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AF4ADAE9-DF63-3F0A-A4A9-BBC748310363}"/>
              </a:ext>
            </a:extLst>
          </p:cNvPr>
          <p:cNvSpPr>
            <a:spLocks noGrp="1"/>
          </p:cNvSpPr>
          <p:nvPr>
            <p:ph type="body" sz="quarter" idx="10"/>
          </p:nvPr>
        </p:nvSpPr>
        <p:spPr/>
        <p:txBody>
          <a:bodyPr/>
          <a:lstStyle/>
          <a:p>
            <a:r>
              <a:rPr lang="en-US"/>
              <a:t>Cava should implement the Harissa Strategy to attain 25%+ CAGR in 5 years.</a:t>
            </a:r>
          </a:p>
        </p:txBody>
      </p:sp>
      <p:sp>
        <p:nvSpPr>
          <p:cNvPr id="4" name="Text Placeholder 3">
            <a:extLst>
              <a:ext uri="{FF2B5EF4-FFF2-40B4-BE49-F238E27FC236}">
                <a16:creationId xmlns:a16="http://schemas.microsoft.com/office/drawing/2014/main" id="{ECF02365-F9C7-B9C0-2608-07B8F2A7974A}"/>
              </a:ext>
            </a:extLst>
          </p:cNvPr>
          <p:cNvSpPr>
            <a:spLocks noGrp="1"/>
          </p:cNvSpPr>
          <p:nvPr>
            <p:ph type="body" sz="quarter" idx="13"/>
          </p:nvPr>
        </p:nvSpPr>
        <p:spPr/>
        <p:txBody>
          <a:bodyPr/>
          <a:lstStyle/>
          <a:p>
            <a:endParaRPr lang="en-US"/>
          </a:p>
        </p:txBody>
      </p:sp>
      <p:sp>
        <p:nvSpPr>
          <p:cNvPr id="5" name="TextBox 4">
            <a:extLst>
              <a:ext uri="{FF2B5EF4-FFF2-40B4-BE49-F238E27FC236}">
                <a16:creationId xmlns:a16="http://schemas.microsoft.com/office/drawing/2014/main" id="{97CE1471-8B09-D496-3BD9-D99373D3CF65}"/>
              </a:ext>
            </a:extLst>
          </p:cNvPr>
          <p:cNvSpPr txBox="1"/>
          <p:nvPr/>
        </p:nvSpPr>
        <p:spPr>
          <a:xfrm>
            <a:off x="552450" y="982945"/>
            <a:ext cx="8002270" cy="923330"/>
          </a:xfrm>
          <a:prstGeom prst="rect">
            <a:avLst/>
          </a:prstGeom>
          <a:noFill/>
        </p:spPr>
        <p:txBody>
          <a:bodyPr wrap="square" rtlCol="0">
            <a:spAutoFit/>
          </a:bodyPr>
          <a:lstStyle/>
          <a:p>
            <a:r>
              <a:rPr lang="en-US"/>
              <a:t>Clear national gap in the med market and Cava can take it</a:t>
            </a:r>
          </a:p>
          <a:p>
            <a:r>
              <a:rPr lang="en-US"/>
              <a:t>- </a:t>
            </a:r>
            <a:r>
              <a:rPr lang="en-US" i="1" u="sng"/>
              <a:t>CAGR</a:t>
            </a:r>
          </a:p>
          <a:p>
            <a:r>
              <a:rPr lang="en-US"/>
              <a:t>-  Cava has first mover advantage in fast casual Mediterranean  </a:t>
            </a:r>
          </a:p>
        </p:txBody>
      </p:sp>
      <p:sp>
        <p:nvSpPr>
          <p:cNvPr id="11" name="TextBox 10">
            <a:extLst>
              <a:ext uri="{FF2B5EF4-FFF2-40B4-BE49-F238E27FC236}">
                <a16:creationId xmlns:a16="http://schemas.microsoft.com/office/drawing/2014/main" id="{6F55A8E3-ACA1-58F4-F6C6-B89505DBB8DF}"/>
              </a:ext>
            </a:extLst>
          </p:cNvPr>
          <p:cNvSpPr txBox="1"/>
          <p:nvPr/>
        </p:nvSpPr>
        <p:spPr>
          <a:xfrm>
            <a:off x="552450" y="1905348"/>
            <a:ext cx="7120890" cy="923330"/>
          </a:xfrm>
          <a:prstGeom prst="rect">
            <a:avLst/>
          </a:prstGeom>
          <a:noFill/>
        </p:spPr>
        <p:txBody>
          <a:bodyPr wrap="square" rtlCol="0">
            <a:spAutoFit/>
          </a:bodyPr>
          <a:lstStyle/>
          <a:p>
            <a:r>
              <a:rPr lang="en-US"/>
              <a:t>Existing customer base is strong </a:t>
            </a:r>
          </a:p>
          <a:p>
            <a:pPr marL="285750" indent="-285750">
              <a:buFontTx/>
              <a:buChar char="-"/>
            </a:pPr>
            <a:r>
              <a:rPr lang="en-US"/>
              <a:t>Willing to pay </a:t>
            </a:r>
          </a:p>
          <a:p>
            <a:pPr marL="285750" indent="-285750">
              <a:buFontTx/>
              <a:buChar char="-"/>
            </a:pPr>
            <a:r>
              <a:rPr lang="en-US"/>
              <a:t> Calories per dollar </a:t>
            </a:r>
          </a:p>
        </p:txBody>
      </p:sp>
      <p:pic>
        <p:nvPicPr>
          <p:cNvPr id="13" name="Picture 12">
            <a:extLst>
              <a:ext uri="{FF2B5EF4-FFF2-40B4-BE49-F238E27FC236}">
                <a16:creationId xmlns:a16="http://schemas.microsoft.com/office/drawing/2014/main" id="{E9F91A74-C029-72C8-9B90-6015AB001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5360" y="2217898"/>
            <a:ext cx="4748999" cy="3373512"/>
          </a:xfrm>
          <a:prstGeom prst="rect">
            <a:avLst/>
          </a:prstGeom>
        </p:spPr>
      </p:pic>
      <p:sp>
        <p:nvSpPr>
          <p:cNvPr id="14" name="TextBox 13">
            <a:extLst>
              <a:ext uri="{FF2B5EF4-FFF2-40B4-BE49-F238E27FC236}">
                <a16:creationId xmlns:a16="http://schemas.microsoft.com/office/drawing/2014/main" id="{7D5370B8-9A70-B63D-63B2-0ABB77541B8C}"/>
              </a:ext>
            </a:extLst>
          </p:cNvPr>
          <p:cNvSpPr txBox="1"/>
          <p:nvPr/>
        </p:nvSpPr>
        <p:spPr>
          <a:xfrm>
            <a:off x="552450" y="3651317"/>
            <a:ext cx="6600190" cy="1200329"/>
          </a:xfrm>
          <a:prstGeom prst="rect">
            <a:avLst/>
          </a:prstGeom>
          <a:noFill/>
        </p:spPr>
        <p:txBody>
          <a:bodyPr wrap="square" rtlCol="0">
            <a:spAutoFit/>
          </a:bodyPr>
          <a:lstStyle/>
          <a:p>
            <a:r>
              <a:rPr lang="en-US"/>
              <a:t>Cava is great at flavor by emphasizing freshness and menu versality </a:t>
            </a:r>
          </a:p>
          <a:p>
            <a:r>
              <a:rPr lang="en-US"/>
              <a:t>-  Facility capacity and what they can handle at scale with p</a:t>
            </a:r>
          </a:p>
          <a:p>
            <a:r>
              <a:rPr lang="en-US"/>
              <a:t>- Quote </a:t>
            </a:r>
          </a:p>
        </p:txBody>
      </p:sp>
      <p:sp>
        <p:nvSpPr>
          <p:cNvPr id="15" name="TextBox 14">
            <a:extLst>
              <a:ext uri="{FF2B5EF4-FFF2-40B4-BE49-F238E27FC236}">
                <a16:creationId xmlns:a16="http://schemas.microsoft.com/office/drawing/2014/main" id="{68C04920-8D2D-C03D-C6AC-FEA7DE525D0C}"/>
              </a:ext>
            </a:extLst>
          </p:cNvPr>
          <p:cNvSpPr txBox="1"/>
          <p:nvPr/>
        </p:nvSpPr>
        <p:spPr>
          <a:xfrm>
            <a:off x="452719" y="2759578"/>
            <a:ext cx="5543550" cy="923330"/>
          </a:xfrm>
          <a:prstGeom prst="rect">
            <a:avLst/>
          </a:prstGeom>
          <a:noFill/>
        </p:spPr>
        <p:txBody>
          <a:bodyPr wrap="square" rtlCol="0">
            <a:spAutoFit/>
          </a:bodyPr>
          <a:lstStyle/>
          <a:p>
            <a:r>
              <a:rPr lang="en-US"/>
              <a:t>Cava shows cracks in core values at scale </a:t>
            </a:r>
          </a:p>
          <a:p>
            <a:pPr marL="285750" indent="-285750">
              <a:buFontTx/>
              <a:buChar char="-"/>
            </a:pPr>
            <a:r>
              <a:rPr lang="en-US"/>
              <a:t>Throughput analysis shows why stores might close</a:t>
            </a:r>
          </a:p>
          <a:p>
            <a:pPr marL="285750" indent="-285750">
              <a:buFontTx/>
              <a:buChar char="-"/>
            </a:pPr>
            <a:r>
              <a:rPr lang="en-US"/>
              <a:t>Training is hard attrition 25% chipotle managers</a:t>
            </a:r>
          </a:p>
        </p:txBody>
      </p:sp>
      <p:sp>
        <p:nvSpPr>
          <p:cNvPr id="16" name="TextBox 15">
            <a:extLst>
              <a:ext uri="{FF2B5EF4-FFF2-40B4-BE49-F238E27FC236}">
                <a16:creationId xmlns:a16="http://schemas.microsoft.com/office/drawing/2014/main" id="{D894CBA3-16E3-21C5-2CD0-BA01A91EEEC1}"/>
              </a:ext>
            </a:extLst>
          </p:cNvPr>
          <p:cNvSpPr txBox="1"/>
          <p:nvPr/>
        </p:nvSpPr>
        <p:spPr>
          <a:xfrm>
            <a:off x="552450" y="4851646"/>
            <a:ext cx="6600190" cy="923330"/>
          </a:xfrm>
          <a:prstGeom prst="rect">
            <a:avLst/>
          </a:prstGeom>
          <a:noFill/>
        </p:spPr>
        <p:txBody>
          <a:bodyPr wrap="square" rtlCol="0">
            <a:spAutoFit/>
          </a:bodyPr>
          <a:lstStyle/>
          <a:p>
            <a:r>
              <a:rPr lang="en-US"/>
              <a:t>Next steps --- make this 3-5 words</a:t>
            </a:r>
          </a:p>
          <a:p>
            <a:r>
              <a:rPr lang="en-US"/>
              <a:t>Digital passport </a:t>
            </a:r>
          </a:p>
          <a:p>
            <a:pPr marL="285750" indent="-285750">
              <a:buFontTx/>
              <a:buChar char="-"/>
            </a:pPr>
            <a:r>
              <a:rPr lang="en-US"/>
              <a:t>Kava university + production facility </a:t>
            </a:r>
          </a:p>
        </p:txBody>
      </p:sp>
    </p:spTree>
    <p:extLst>
      <p:ext uri="{BB962C8B-B14F-4D97-AF65-F5344CB8AC3E}">
        <p14:creationId xmlns:p14="http://schemas.microsoft.com/office/powerpoint/2010/main" val="3653047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5252F-53B9-FE93-9845-644D84C97E44}"/>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A4BEBB6-8446-C8B6-FA8E-D90324F2E6E1}"/>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6" name="think-cell data - do not delete" hidden="1">
                        <a:extLst>
                          <a:ext uri="{FF2B5EF4-FFF2-40B4-BE49-F238E27FC236}">
                            <a16:creationId xmlns:a16="http://schemas.microsoft.com/office/drawing/2014/main" id="{0A4BEBB6-8446-C8B6-FA8E-D90324F2E6E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EC45D67D-3CD4-558D-940D-ACA51CBE94CB}"/>
              </a:ext>
            </a:extLst>
          </p:cNvPr>
          <p:cNvSpPr/>
          <p:nvPr/>
        </p:nvSpPr>
        <p:spPr>
          <a:xfrm>
            <a:off x="6489961" y="1524000"/>
            <a:ext cx="5241014" cy="4681723"/>
          </a:xfrm>
          <a:prstGeom prst="rect">
            <a:avLst/>
          </a:prstGeom>
          <a:noFill/>
          <a:ln w="9525">
            <a:solidFill>
              <a:schemeClr val="tx1">
                <a:lumMod val="95000"/>
                <a:lumOff val="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3F4FF0B9-88E6-C1EE-E687-A1A01C6B1E1B}"/>
              </a:ext>
            </a:extLst>
          </p:cNvPr>
          <p:cNvSpPr/>
          <p:nvPr/>
        </p:nvSpPr>
        <p:spPr>
          <a:xfrm>
            <a:off x="-4201353" y="4072126"/>
            <a:ext cx="3657599" cy="2133600"/>
          </a:xfrm>
          <a:prstGeom prst="rect">
            <a:avLst/>
          </a:prstGeom>
          <a:noFill/>
          <a:ln w="9525">
            <a:solidFill>
              <a:schemeClr val="tx1">
                <a:lumMod val="95000"/>
                <a:lumOff val="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8" name="Rectangle 17">
            <a:extLst>
              <a:ext uri="{FF2B5EF4-FFF2-40B4-BE49-F238E27FC236}">
                <a16:creationId xmlns:a16="http://schemas.microsoft.com/office/drawing/2014/main" id="{6A6EA6F7-90D7-ED26-09A9-734FD6EA9B16}"/>
              </a:ext>
            </a:extLst>
          </p:cNvPr>
          <p:cNvSpPr/>
          <p:nvPr/>
        </p:nvSpPr>
        <p:spPr>
          <a:xfrm>
            <a:off x="8093040" y="1377781"/>
            <a:ext cx="2057400"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Centralized Production</a:t>
            </a:r>
            <a:endParaRPr lang="en-US">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6BF48196-7B76-43BD-89E9-542A7256480D}"/>
              </a:ext>
            </a:extLst>
          </p:cNvPr>
          <p:cNvSpPr/>
          <p:nvPr/>
        </p:nvSpPr>
        <p:spPr>
          <a:xfrm>
            <a:off x="-3407942" y="3929135"/>
            <a:ext cx="2070775"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Calibri"/>
                <a:ea typeface="Calibri"/>
                <a:cs typeface="Calibri"/>
              </a:rPr>
              <a:t>Risks</a:t>
            </a:r>
            <a:endParaRPr lang="en-US" sz="14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0FAB59F1-43EB-472A-9FD7-AD4AA221D039}"/>
              </a:ext>
            </a:extLst>
          </p:cNvPr>
          <p:cNvSpPr/>
          <p:nvPr/>
        </p:nvSpPr>
        <p:spPr>
          <a:xfrm>
            <a:off x="-3554058" y="3918717"/>
            <a:ext cx="314447" cy="314447"/>
          </a:xfrm>
          <a:prstGeom prst="rect">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2</a:t>
            </a:r>
          </a:p>
        </p:txBody>
      </p:sp>
      <p:sp>
        <p:nvSpPr>
          <p:cNvPr id="27" name="Rectangle 26">
            <a:extLst>
              <a:ext uri="{FF2B5EF4-FFF2-40B4-BE49-F238E27FC236}">
                <a16:creationId xmlns:a16="http://schemas.microsoft.com/office/drawing/2014/main" id="{55C3F6ED-E24B-B005-F89E-038E8466AC23}"/>
              </a:ext>
            </a:extLst>
          </p:cNvPr>
          <p:cNvSpPr/>
          <p:nvPr/>
        </p:nvSpPr>
        <p:spPr>
          <a:xfrm>
            <a:off x="-3722389" y="3339653"/>
            <a:ext cx="314447" cy="314447"/>
          </a:xfrm>
          <a:prstGeom prst="rect">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3</a:t>
            </a:r>
          </a:p>
        </p:txBody>
      </p:sp>
      <p:sp>
        <p:nvSpPr>
          <p:cNvPr id="9" name="TextBox 8">
            <a:extLst>
              <a:ext uri="{FF2B5EF4-FFF2-40B4-BE49-F238E27FC236}">
                <a16:creationId xmlns:a16="http://schemas.microsoft.com/office/drawing/2014/main" id="{DCF85B26-A9A9-F224-EFAD-53B30ABFAE30}"/>
              </a:ext>
            </a:extLst>
          </p:cNvPr>
          <p:cNvSpPr txBox="1"/>
          <p:nvPr/>
        </p:nvSpPr>
        <p:spPr>
          <a:xfrm>
            <a:off x="9375478" y="1740310"/>
            <a:ext cx="2278206" cy="1305145"/>
          </a:xfrm>
          <a:prstGeom prst="rect">
            <a:avLst/>
          </a:prstGeom>
          <a:noFill/>
        </p:spPr>
        <p:txBody>
          <a:bodyPr wrap="square" lIns="91440" tIns="45720" rIns="91440" bIns="45720" anchor="ctr">
            <a:noAutofit/>
          </a:bodyPr>
          <a:lstStyle/>
          <a:p>
            <a:pPr algn="ctr"/>
            <a:r>
              <a:rPr lang="en-US" sz="1400">
                <a:latin typeface="Calibri" panose="020F0502020204030204" pitchFamily="34" charset="0"/>
                <a:ea typeface="Calibri" panose="020F0502020204030204" pitchFamily="34" charset="0"/>
                <a:cs typeface="Calibri" panose="020F0502020204030204" pitchFamily="34" charset="0"/>
              </a:rPr>
              <a:t>Opening a production facility with centralized management training functions</a:t>
            </a:r>
          </a:p>
        </p:txBody>
      </p:sp>
      <p:sp>
        <p:nvSpPr>
          <p:cNvPr id="11" name="TextBox 10">
            <a:extLst>
              <a:ext uri="{FF2B5EF4-FFF2-40B4-BE49-F238E27FC236}">
                <a16:creationId xmlns:a16="http://schemas.microsoft.com/office/drawing/2014/main" id="{8759AA5B-AD4E-8FB8-FB9E-9B5D44E66FF6}"/>
              </a:ext>
            </a:extLst>
          </p:cNvPr>
          <p:cNvSpPr txBox="1"/>
          <p:nvPr/>
        </p:nvSpPr>
        <p:spPr>
          <a:xfrm>
            <a:off x="-3962400" y="4226361"/>
            <a:ext cx="3266245" cy="1883367"/>
          </a:xfrm>
          <a:prstGeom prst="rect">
            <a:avLst/>
          </a:prstGeom>
          <a:noFill/>
        </p:spPr>
        <p:txBody>
          <a:bodyPr wrap="square" lIns="91440" tIns="45720" rIns="91440" bIns="45720" anchor="ctr">
            <a:noAutofit/>
          </a:bodyPr>
          <a:lstStyle/>
          <a:p>
            <a:pPr algn="ctr"/>
            <a:r>
              <a:rPr lang="en-US" sz="1600" b="1">
                <a:solidFill>
                  <a:srgbClr val="000000"/>
                </a:solidFill>
                <a:ea typeface="+mn-lt"/>
                <a:cs typeface="+mn-lt"/>
              </a:rPr>
              <a:t>Leased facilities </a:t>
            </a:r>
            <a:r>
              <a:rPr lang="en-US" sz="1600">
                <a:solidFill>
                  <a:srgbClr val="000000"/>
                </a:solidFill>
                <a:ea typeface="+mn-lt"/>
                <a:cs typeface="+mn-lt"/>
              </a:rPr>
              <a:t>and partner-supported distribution allow CAVA to expand capacity and market reach without taking on excessive fixed-cost infrastructure</a:t>
            </a:r>
            <a:endParaRPr lang="en-US"/>
          </a:p>
          <a:p>
            <a:pPr algn="ctr"/>
            <a:endParaRPr lang="en-US" sz="16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4CE5B11C-5B2A-29C1-85E0-EF0B540ED977}"/>
              </a:ext>
            </a:extLst>
          </p:cNvPr>
          <p:cNvSpPr txBox="1"/>
          <p:nvPr/>
        </p:nvSpPr>
        <p:spPr>
          <a:xfrm>
            <a:off x="-3294716" y="5554197"/>
            <a:ext cx="3205289" cy="1885945"/>
          </a:xfrm>
          <a:prstGeom prst="rect">
            <a:avLst/>
          </a:prstGeom>
          <a:noFill/>
        </p:spPr>
        <p:txBody>
          <a:bodyPr wrap="square" lIns="91440" tIns="45720" rIns="91440" bIns="45720" anchor="ctr">
            <a:noAutofit/>
          </a:bodyPr>
          <a:lstStyle/>
          <a:p>
            <a:pPr algn="ctr"/>
            <a:r>
              <a:rPr lang="en-US" sz="1600">
                <a:solidFill>
                  <a:srgbClr val="000000"/>
                </a:solidFill>
                <a:ea typeface="+mn-lt"/>
                <a:cs typeface="+mn-lt"/>
              </a:rPr>
              <a:t>Expanded production infrastructure is projected to support at least </a:t>
            </a:r>
            <a:r>
              <a:rPr lang="en-US" sz="1600" b="1">
                <a:solidFill>
                  <a:srgbClr val="000000"/>
                </a:solidFill>
                <a:ea typeface="+mn-lt"/>
                <a:cs typeface="+mn-lt"/>
              </a:rPr>
              <a:t>700+ r</a:t>
            </a:r>
            <a:r>
              <a:rPr lang="en-US" sz="1600">
                <a:solidFill>
                  <a:srgbClr val="000000"/>
                </a:solidFill>
                <a:ea typeface="+mn-lt"/>
                <a:cs typeface="+mn-lt"/>
              </a:rPr>
              <a:t>estaurants, giving CAVA credible near-term runway for continued store growth</a:t>
            </a:r>
            <a:endParaRPr lang="en-US"/>
          </a:p>
        </p:txBody>
      </p:sp>
      <p:sp>
        <p:nvSpPr>
          <p:cNvPr id="5" name="Text Placeholder 4">
            <a:extLst>
              <a:ext uri="{FF2B5EF4-FFF2-40B4-BE49-F238E27FC236}">
                <a16:creationId xmlns:a16="http://schemas.microsoft.com/office/drawing/2014/main" id="{5D6E7E37-9087-F3FF-BBE1-031302C9BC79}"/>
              </a:ext>
            </a:extLst>
          </p:cNvPr>
          <p:cNvSpPr>
            <a:spLocks noGrp="1"/>
          </p:cNvSpPr>
          <p:nvPr>
            <p:ph type="body" sz="quarter" idx="11"/>
          </p:nvPr>
        </p:nvSpPr>
        <p:spPr/>
        <p:txBody>
          <a:bodyPr/>
          <a:lstStyle/>
          <a:p>
            <a:r>
              <a:rPr lang="en-US">
                <a:solidFill>
                  <a:schemeClr val="tx1"/>
                </a:solidFill>
                <a:latin typeface="Calibri"/>
                <a:ea typeface="Calibri"/>
                <a:cs typeface="Calibri"/>
              </a:rPr>
              <a:t>COMPANY CAPABILITIES</a:t>
            </a:r>
            <a:endParaRPr lang="en-US">
              <a:solidFill>
                <a:schemeClr val="tx1"/>
              </a:solidFill>
            </a:endParaRPr>
          </a:p>
        </p:txBody>
      </p:sp>
      <p:sp>
        <p:nvSpPr>
          <p:cNvPr id="8" name="Text Placeholder 2">
            <a:extLst>
              <a:ext uri="{FF2B5EF4-FFF2-40B4-BE49-F238E27FC236}">
                <a16:creationId xmlns:a16="http://schemas.microsoft.com/office/drawing/2014/main" id="{63F3D0E2-6CC9-2335-CD74-C5750D88B699}"/>
              </a:ext>
            </a:extLst>
          </p:cNvPr>
          <p:cNvSpPr>
            <a:spLocks noGrp="1"/>
          </p:cNvSpPr>
          <p:nvPr>
            <p:ph type="body" sz="quarter" idx="10"/>
          </p:nvPr>
        </p:nvSpPr>
        <p:spPr>
          <a:xfrm>
            <a:off x="452719" y="-1686598"/>
            <a:ext cx="9384008" cy="685800"/>
          </a:xfrm>
          <a:solidFill>
            <a:srgbClr val="F9D000"/>
          </a:solidFill>
        </p:spPr>
        <p:txBody>
          <a:bodyPr/>
          <a:lstStyle/>
          <a:p>
            <a:r>
              <a:rPr lang="en-US">
                <a:solidFill>
                  <a:schemeClr val="tx1"/>
                </a:solidFill>
                <a:latin typeface="Calibri"/>
                <a:ea typeface="Calibri"/>
                <a:cs typeface="Calibri"/>
              </a:rPr>
              <a:t>CAVA’s hybrid vertically integrated business model supports mediterranean authenticity at its current scale</a:t>
            </a:r>
            <a:endParaRPr lang="en-US">
              <a:solidFill>
                <a:schemeClr val="tx1"/>
              </a:solidFill>
            </a:endParaRPr>
          </a:p>
        </p:txBody>
      </p:sp>
      <p:sp>
        <p:nvSpPr>
          <p:cNvPr id="10" name="Text Placeholder 3">
            <a:extLst>
              <a:ext uri="{FF2B5EF4-FFF2-40B4-BE49-F238E27FC236}">
                <a16:creationId xmlns:a16="http://schemas.microsoft.com/office/drawing/2014/main" id="{BF38AD61-9AF0-51BB-48C7-14E24C2852CF}"/>
              </a:ext>
            </a:extLst>
          </p:cNvPr>
          <p:cNvSpPr>
            <a:spLocks noGrp="1"/>
          </p:cNvSpPr>
          <p:nvPr>
            <p:ph type="body" sz="quarter" idx="13"/>
          </p:nvPr>
        </p:nvSpPr>
        <p:spPr>
          <a:xfrm>
            <a:off x="452719" y="6382870"/>
            <a:ext cx="5263966" cy="228600"/>
          </a:xfrm>
        </p:spPr>
        <p:txBody>
          <a:bodyPr/>
          <a:lstStyle/>
          <a:p>
            <a:r>
              <a:rPr lang="en-US">
                <a:latin typeface="Calibri"/>
                <a:ea typeface="Calibri"/>
                <a:cs typeface="Calibri"/>
              </a:rPr>
              <a:t>Internal Analysis, CAVA Group Inc. Form 10-K, </a:t>
            </a:r>
            <a:r>
              <a:rPr lang="en-US" err="1">
                <a:latin typeface="Calibri"/>
                <a:ea typeface="Calibri"/>
                <a:cs typeface="Calibri"/>
              </a:rPr>
              <a:t>xMap</a:t>
            </a:r>
            <a:endParaRPr lang="en-US"/>
          </a:p>
        </p:txBody>
      </p:sp>
      <p:graphicFrame>
        <p:nvGraphicFramePr>
          <p:cNvPr id="13" name="Table 12">
            <a:extLst>
              <a:ext uri="{FF2B5EF4-FFF2-40B4-BE49-F238E27FC236}">
                <a16:creationId xmlns:a16="http://schemas.microsoft.com/office/drawing/2014/main" id="{AFD714CD-366D-D9BF-AF45-7492C9303492}"/>
              </a:ext>
            </a:extLst>
          </p:cNvPr>
          <p:cNvGraphicFramePr>
            <a:graphicFrameLocks noGrp="1"/>
          </p:cNvGraphicFramePr>
          <p:nvPr/>
        </p:nvGraphicFramePr>
        <p:xfrm>
          <a:off x="-7119693" y="1393186"/>
          <a:ext cx="6588900" cy="1692268"/>
        </p:xfrm>
        <a:graphic>
          <a:graphicData uri="http://schemas.openxmlformats.org/drawingml/2006/table">
            <a:tbl>
              <a:tblPr bandRow="1">
                <a:tableStyleId>{5C22544A-7EE6-4342-B048-85BDC9FD1C3A}</a:tableStyleId>
              </a:tblPr>
              <a:tblGrid>
                <a:gridCol w="2102225">
                  <a:extLst>
                    <a:ext uri="{9D8B030D-6E8A-4147-A177-3AD203B41FA5}">
                      <a16:colId xmlns:a16="http://schemas.microsoft.com/office/drawing/2014/main" val="876877076"/>
                    </a:ext>
                  </a:extLst>
                </a:gridCol>
                <a:gridCol w="901863">
                  <a:extLst>
                    <a:ext uri="{9D8B030D-6E8A-4147-A177-3AD203B41FA5}">
                      <a16:colId xmlns:a16="http://schemas.microsoft.com/office/drawing/2014/main" val="600547117"/>
                    </a:ext>
                  </a:extLst>
                </a:gridCol>
                <a:gridCol w="912470">
                  <a:extLst>
                    <a:ext uri="{9D8B030D-6E8A-4147-A177-3AD203B41FA5}">
                      <a16:colId xmlns:a16="http://schemas.microsoft.com/office/drawing/2014/main" val="3492230492"/>
                    </a:ext>
                  </a:extLst>
                </a:gridCol>
                <a:gridCol w="901863">
                  <a:extLst>
                    <a:ext uri="{9D8B030D-6E8A-4147-A177-3AD203B41FA5}">
                      <a16:colId xmlns:a16="http://schemas.microsoft.com/office/drawing/2014/main" val="1225029051"/>
                    </a:ext>
                  </a:extLst>
                </a:gridCol>
                <a:gridCol w="911085">
                  <a:extLst>
                    <a:ext uri="{9D8B030D-6E8A-4147-A177-3AD203B41FA5}">
                      <a16:colId xmlns:a16="http://schemas.microsoft.com/office/drawing/2014/main" val="629443940"/>
                    </a:ext>
                  </a:extLst>
                </a:gridCol>
                <a:gridCol w="859394">
                  <a:extLst>
                    <a:ext uri="{9D8B030D-6E8A-4147-A177-3AD203B41FA5}">
                      <a16:colId xmlns:a16="http://schemas.microsoft.com/office/drawing/2014/main" val="1037612576"/>
                    </a:ext>
                  </a:extLst>
                </a:gridCol>
              </a:tblGrid>
              <a:tr h="345108">
                <a:tc gridSpan="5">
                  <a:txBody>
                    <a:bodyPr/>
                    <a:lstStyle/>
                    <a:p>
                      <a:pPr fontAlgn="ctr">
                        <a:buNone/>
                      </a:pPr>
                      <a:r>
                        <a:rPr lang="en-US" sz="900" b="1">
                          <a:solidFill>
                            <a:srgbClr val="FFFFFF"/>
                          </a:solidFill>
                          <a:effectLst/>
                          <a:latin typeface="Arial"/>
                        </a:rPr>
                        <a:t>Impact of Quality Degradation in Locations Distant from Production Hub </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F386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fontAlgn="b">
                        <a:buNone/>
                      </a:pPr>
                      <a:endParaRPr lang="en-US" sz="1100">
                        <a:effectLst/>
                        <a:latin typeface="Calibri" panose="020F0502020204030204" pitchFamily="34" charset="0"/>
                      </a:endParaRPr>
                    </a:p>
                  </a:txBody>
                  <a:tcPr marL="9525" marR="9525" marT="9525" anchor="b">
                    <a:lnL w="6350" cap="flat" cmpd="sng" algn="ctr">
                      <a:solidFill>
                        <a:srgbClr val="CCCCCC"/>
                      </a:solidFill>
                      <a:prstDash val="solid"/>
                      <a:round/>
                      <a:headEnd type="none" w="med" len="med"/>
                      <a:tailEnd type="none" w="med" len="med"/>
                    </a:lnL>
                    <a:lnR>
                      <a:noFill/>
                    </a:lnR>
                    <a:lnT>
                      <a:noFill/>
                    </a:lnT>
                    <a:lnB w="6350" cap="flat" cmpd="sng" algn="ctr">
                      <a:solidFill>
                        <a:srgbClr val="CCCCCC"/>
                      </a:solidFill>
                      <a:prstDash val="solid"/>
                      <a:round/>
                      <a:headEnd type="none" w="med" len="med"/>
                      <a:tailEnd type="none" w="med" len="med"/>
                    </a:lnB>
                    <a:solidFill>
                      <a:srgbClr val="16365C"/>
                    </a:solidFill>
                  </a:tcPr>
                </a:tc>
                <a:extLst>
                  <a:ext uri="{0D108BD9-81ED-4DB2-BD59-A6C34878D82A}">
                    <a16:rowId xmlns:a16="http://schemas.microsoft.com/office/drawing/2014/main" val="3642562481"/>
                  </a:ext>
                </a:extLst>
              </a:tr>
              <a:tr h="326155">
                <a:tc>
                  <a:txBody>
                    <a:bodyPr/>
                    <a:lstStyle/>
                    <a:p>
                      <a:pPr fontAlgn="ctr">
                        <a:buNone/>
                      </a:pPr>
                      <a:r>
                        <a:rPr lang="en-US" sz="800" b="1">
                          <a:solidFill>
                            <a:srgbClr val="FFFFFF"/>
                          </a:solidFill>
                          <a:effectLst/>
                          <a:latin typeface="Arial" panose="020B0604020202020204" pitchFamily="34" charset="0"/>
                        </a:rPr>
                        <a:t>Driver</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tc>
                  <a:txBody>
                    <a:bodyPr/>
                    <a:lstStyle/>
                    <a:p>
                      <a:pPr algn="ctr" fontAlgn="ctr">
                        <a:buNone/>
                      </a:pPr>
                      <a:r>
                        <a:rPr lang="en-US" sz="800" b="1">
                          <a:solidFill>
                            <a:srgbClr val="FFFFFF"/>
                          </a:solidFill>
                          <a:effectLst/>
                          <a:latin typeface="Arial" panose="020B0604020202020204" pitchFamily="34" charset="0"/>
                        </a:rPr>
                        <a:t>Year 1</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tc>
                  <a:txBody>
                    <a:bodyPr/>
                    <a:lstStyle/>
                    <a:p>
                      <a:pPr algn="ctr" fontAlgn="ctr">
                        <a:buNone/>
                      </a:pPr>
                      <a:r>
                        <a:rPr lang="en-US" sz="800" b="1">
                          <a:solidFill>
                            <a:srgbClr val="FFFFFF"/>
                          </a:solidFill>
                          <a:effectLst/>
                          <a:latin typeface="Arial" panose="020B0604020202020204" pitchFamily="34" charset="0"/>
                        </a:rPr>
                        <a:t>Year 2</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tc>
                  <a:txBody>
                    <a:bodyPr/>
                    <a:lstStyle/>
                    <a:p>
                      <a:pPr algn="ctr" fontAlgn="ctr">
                        <a:buNone/>
                      </a:pPr>
                      <a:r>
                        <a:rPr lang="en-US" sz="800" b="1">
                          <a:solidFill>
                            <a:srgbClr val="FFFFFF"/>
                          </a:solidFill>
                          <a:effectLst/>
                          <a:latin typeface="Arial" panose="020B0604020202020204" pitchFamily="34" charset="0"/>
                        </a:rPr>
                        <a:t>Year 3</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tc>
                  <a:txBody>
                    <a:bodyPr/>
                    <a:lstStyle/>
                    <a:p>
                      <a:pPr algn="ctr" fontAlgn="ctr">
                        <a:buNone/>
                      </a:pPr>
                      <a:r>
                        <a:rPr lang="en-US" sz="800" b="1">
                          <a:solidFill>
                            <a:srgbClr val="FFFFFF"/>
                          </a:solidFill>
                          <a:effectLst/>
                          <a:latin typeface="Arial" panose="020B0604020202020204" pitchFamily="34" charset="0"/>
                        </a:rPr>
                        <a:t>Year 4</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tc>
                  <a:txBody>
                    <a:bodyPr/>
                    <a:lstStyle/>
                    <a:p>
                      <a:pPr algn="ctr" fontAlgn="ctr">
                        <a:buNone/>
                      </a:pPr>
                      <a:r>
                        <a:rPr lang="en-US" sz="800" b="1">
                          <a:solidFill>
                            <a:srgbClr val="FFFFFF"/>
                          </a:solidFill>
                          <a:effectLst/>
                          <a:latin typeface="Arial" panose="020B0604020202020204" pitchFamily="34" charset="0"/>
                        </a:rPr>
                        <a:t>Year 5</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2F4F7F"/>
                    </a:solidFill>
                  </a:tcPr>
                </a:tc>
                <a:extLst>
                  <a:ext uri="{0D108BD9-81ED-4DB2-BD59-A6C34878D82A}">
                    <a16:rowId xmlns:a16="http://schemas.microsoft.com/office/drawing/2014/main" val="201571848"/>
                  </a:ext>
                </a:extLst>
              </a:tr>
              <a:tr h="340335">
                <a:tc>
                  <a:txBody>
                    <a:bodyPr/>
                    <a:lstStyle/>
                    <a:p>
                      <a:pPr fontAlgn="ctr">
                        <a:buNone/>
                      </a:pPr>
                      <a:r>
                        <a:rPr lang="en-US" sz="900">
                          <a:effectLst/>
                          <a:latin typeface="Arial"/>
                        </a:rPr>
                        <a:t>  Quality Retention </a:t>
                      </a:r>
                      <a:r>
                        <a:rPr lang="el-GR" sz="900">
                          <a:effectLst/>
                          <a:latin typeface="Arial"/>
                        </a:rPr>
                        <a:t>Δ </a:t>
                      </a:r>
                      <a:endParaRPr lang="en-US" sz="900">
                        <a:effectLst/>
                        <a:latin typeface="Arial"/>
                      </a:endParaRP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algn="r" fontAlgn="ctr">
                        <a:buNone/>
                      </a:pPr>
                      <a:r>
                        <a:rPr lang="en-US" sz="900">
                          <a:solidFill>
                            <a:srgbClr val="0000FF"/>
                          </a:solidFill>
                          <a:effectLst/>
                          <a:latin typeface="Arial" panose="020B0604020202020204" pitchFamily="34" charset="0"/>
                        </a:rPr>
                        <a:t>-1.5%</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-2.0%</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-2.5%</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-3.0%</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-3.5%</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extLst>
                  <a:ext uri="{0D108BD9-81ED-4DB2-BD59-A6C34878D82A}">
                    <a16:rowId xmlns:a16="http://schemas.microsoft.com/office/drawing/2014/main" val="2382265515"/>
                  </a:ext>
                </a:extLst>
              </a:tr>
              <a:tr h="340335">
                <a:tc>
                  <a:txBody>
                    <a:bodyPr/>
                    <a:lstStyle/>
                    <a:p>
                      <a:pPr fontAlgn="ctr">
                        <a:buNone/>
                      </a:pPr>
                      <a:r>
                        <a:rPr lang="en-US" sz="900">
                          <a:effectLst/>
                          <a:latin typeface="Arial"/>
                        </a:rPr>
                        <a:t>  Repeat Visit Rate </a:t>
                      </a:r>
                      <a:r>
                        <a:rPr lang="el-GR" sz="900">
                          <a:effectLst/>
                          <a:latin typeface="Arial"/>
                        </a:rPr>
                        <a:t>Δ </a:t>
                      </a:r>
                      <a:endParaRPr lang="en-US" sz="900">
                        <a:effectLst/>
                        <a:latin typeface="Arial"/>
                      </a:endParaRP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algn="r" fontAlgn="ctr">
                        <a:buNone/>
                      </a:pPr>
                      <a:r>
                        <a:rPr lang="en-US" sz="900">
                          <a:solidFill>
                            <a:srgbClr val="0000FF"/>
                          </a:solidFill>
                          <a:effectLst/>
                          <a:latin typeface="Arial" panose="020B0604020202020204" pitchFamily="34" charset="0"/>
                        </a:rPr>
                        <a:t>-1.2%</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-1.8%</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-2.1%</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-2.4%</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-2.8%</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extLst>
                  <a:ext uri="{0D108BD9-81ED-4DB2-BD59-A6C34878D82A}">
                    <a16:rowId xmlns:a16="http://schemas.microsoft.com/office/drawing/2014/main" val="3195281876"/>
                  </a:ext>
                </a:extLst>
              </a:tr>
              <a:tr h="340335">
                <a:tc>
                  <a:txBody>
                    <a:bodyPr/>
                    <a:lstStyle/>
                    <a:p>
                      <a:pPr fontAlgn="ctr">
                        <a:buNone/>
                      </a:pPr>
                      <a:r>
                        <a:rPr lang="en-US" sz="900">
                          <a:effectLst/>
                          <a:latin typeface="Arial" panose="020B0604020202020204" pitchFamily="34" charset="0"/>
                        </a:rPr>
                        <a:t>  SSS Drag from Quality Issues</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algn="r" fontAlgn="ctr">
                        <a:buNone/>
                      </a:pPr>
                      <a:r>
                        <a:rPr lang="en-US" sz="900">
                          <a:solidFill>
                            <a:srgbClr val="0000FF"/>
                          </a:solidFill>
                          <a:effectLst/>
                          <a:latin typeface="Arial" panose="020B0604020202020204" pitchFamily="34" charset="0"/>
                        </a:rPr>
                        <a:t>-0.3%</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-0.7%</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-1.2%</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-1.8%</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tc>
                  <a:txBody>
                    <a:bodyPr/>
                    <a:lstStyle/>
                    <a:p>
                      <a:pPr algn="r" fontAlgn="ctr">
                        <a:buNone/>
                      </a:pPr>
                      <a:r>
                        <a:rPr lang="en-US" sz="900">
                          <a:solidFill>
                            <a:srgbClr val="0000FF"/>
                          </a:solidFill>
                          <a:effectLst/>
                          <a:latin typeface="Arial" panose="020B0604020202020204" pitchFamily="34" charset="0"/>
                        </a:rPr>
                        <a:t>-2.4%</a:t>
                      </a:r>
                    </a:p>
                  </a:txBody>
                  <a:tcPr marL="9525" marR="9525" marT="9525"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99"/>
                    </a:solidFill>
                  </a:tcPr>
                </a:tc>
                <a:extLst>
                  <a:ext uri="{0D108BD9-81ED-4DB2-BD59-A6C34878D82A}">
                    <a16:rowId xmlns:a16="http://schemas.microsoft.com/office/drawing/2014/main" val="689229285"/>
                  </a:ext>
                </a:extLst>
              </a:tr>
            </a:tbl>
          </a:graphicData>
        </a:graphic>
      </p:graphicFrame>
      <p:sp>
        <p:nvSpPr>
          <p:cNvPr id="15" name="Rectangle 14">
            <a:extLst>
              <a:ext uri="{FF2B5EF4-FFF2-40B4-BE49-F238E27FC236}">
                <a16:creationId xmlns:a16="http://schemas.microsoft.com/office/drawing/2014/main" id="{9A120CB8-105A-ECB9-2E3A-0049B492BC22}"/>
              </a:ext>
            </a:extLst>
          </p:cNvPr>
          <p:cNvSpPr/>
          <p:nvPr/>
        </p:nvSpPr>
        <p:spPr>
          <a:xfrm>
            <a:off x="-7126332" y="708391"/>
            <a:ext cx="6921328" cy="685800"/>
          </a:xfrm>
          <a:prstGeom prst="rect">
            <a:avLst/>
          </a:prstGeom>
          <a:solidFill>
            <a:srgbClr val="D8EC5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latin typeface="Calibri"/>
                <a:ea typeface="Calibri"/>
                <a:cs typeface="Calibri"/>
              </a:rPr>
              <a:t>Comparing Mid-Atlantic location to Texas—Distance correlated to store performance  </a:t>
            </a:r>
          </a:p>
        </p:txBody>
      </p:sp>
      <p:grpSp>
        <p:nvGrpSpPr>
          <p:cNvPr id="2" name="Group 1">
            <a:extLst>
              <a:ext uri="{FF2B5EF4-FFF2-40B4-BE49-F238E27FC236}">
                <a16:creationId xmlns:a16="http://schemas.microsoft.com/office/drawing/2014/main" id="{D6C36F75-BFE2-3843-5E9F-7FAE70B392ED}"/>
              </a:ext>
            </a:extLst>
          </p:cNvPr>
          <p:cNvGrpSpPr/>
          <p:nvPr/>
        </p:nvGrpSpPr>
        <p:grpSpPr>
          <a:xfrm>
            <a:off x="6575520" y="3200400"/>
            <a:ext cx="5069897" cy="2872717"/>
            <a:chOff x="3660171" y="1402098"/>
            <a:chExt cx="5511579" cy="3137769"/>
          </a:xfrm>
        </p:grpSpPr>
        <p:pic>
          <p:nvPicPr>
            <p:cNvPr id="7" name="Picture 6">
              <a:extLst>
                <a:ext uri="{FF2B5EF4-FFF2-40B4-BE49-F238E27FC236}">
                  <a16:creationId xmlns:a16="http://schemas.microsoft.com/office/drawing/2014/main" id="{FECE09C3-0E1E-DC44-716B-0DA64FEFF172}"/>
                </a:ext>
              </a:extLst>
            </p:cNvPr>
            <p:cNvPicPr>
              <a:picLocks noChangeAspect="1"/>
            </p:cNvPicPr>
            <p:nvPr/>
          </p:nvPicPr>
          <p:blipFill>
            <a:blip r:embed="rId7"/>
            <a:srcRect l="978" t="5243" b="3056"/>
            <a:stretch>
              <a:fillRect/>
            </a:stretch>
          </p:blipFill>
          <p:spPr>
            <a:xfrm>
              <a:off x="3660171" y="1624739"/>
              <a:ext cx="5507423" cy="2915128"/>
            </a:xfrm>
            <a:prstGeom prst="rect">
              <a:avLst/>
            </a:prstGeom>
          </p:spPr>
        </p:pic>
        <p:sp>
          <p:nvSpPr>
            <p:cNvPr id="39" name="Oval 38">
              <a:extLst>
                <a:ext uri="{FF2B5EF4-FFF2-40B4-BE49-F238E27FC236}">
                  <a16:creationId xmlns:a16="http://schemas.microsoft.com/office/drawing/2014/main" id="{1BDFE210-4396-53CA-3F1E-8E4CE1C8EFB5}"/>
                </a:ext>
              </a:extLst>
            </p:cNvPr>
            <p:cNvSpPr/>
            <p:nvPr/>
          </p:nvSpPr>
          <p:spPr>
            <a:xfrm>
              <a:off x="7742034" y="3040411"/>
              <a:ext cx="920852" cy="37840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latin typeface="Calibri" panose="020F0502020204030204" pitchFamily="34" charset="0"/>
                  <a:ea typeface="Calibri" panose="020F0502020204030204" pitchFamily="34" charset="0"/>
                  <a:cs typeface="Calibri" panose="020F0502020204030204" pitchFamily="34" charset="0"/>
                </a:rPr>
                <a:t>Ops. Center</a:t>
              </a:r>
            </a:p>
          </p:txBody>
        </p:sp>
        <p:sp>
          <p:nvSpPr>
            <p:cNvPr id="31" name="Rectangle 30">
              <a:extLst>
                <a:ext uri="{FF2B5EF4-FFF2-40B4-BE49-F238E27FC236}">
                  <a16:creationId xmlns:a16="http://schemas.microsoft.com/office/drawing/2014/main" id="{9522ED4E-0E7B-F989-5783-02C9CCC49E4C}"/>
                </a:ext>
              </a:extLst>
            </p:cNvPr>
            <p:cNvSpPr/>
            <p:nvPr/>
          </p:nvSpPr>
          <p:spPr>
            <a:xfrm>
              <a:off x="3664327" y="1402098"/>
              <a:ext cx="5507423" cy="285980"/>
            </a:xfrm>
            <a:prstGeom prst="rect">
              <a:avLst/>
            </a:prstGeom>
            <a:solidFill>
              <a:srgbClr val="D8EC5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CAVA’s D.C. Operations Center In Contrast To Stores</a:t>
              </a:r>
            </a:p>
          </p:txBody>
        </p:sp>
      </p:grpSp>
      <p:sp>
        <p:nvSpPr>
          <p:cNvPr id="41" name="Rectangle 40">
            <a:extLst>
              <a:ext uri="{FF2B5EF4-FFF2-40B4-BE49-F238E27FC236}">
                <a16:creationId xmlns:a16="http://schemas.microsoft.com/office/drawing/2014/main" id="{3C44C164-7345-DB2C-B433-DA68FF7CAA80}"/>
              </a:ext>
            </a:extLst>
          </p:cNvPr>
          <p:cNvSpPr/>
          <p:nvPr/>
        </p:nvSpPr>
        <p:spPr>
          <a:xfrm>
            <a:off x="6649024" y="1676400"/>
            <a:ext cx="2130420" cy="655271"/>
          </a:xfrm>
          <a:prstGeom prst="rect">
            <a:avLst/>
          </a:prstGeom>
          <a:solidFill>
            <a:srgbClr val="D9C6A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The further a store is away, the </a:t>
            </a: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higher risk of freshness deterioration </a:t>
            </a:r>
          </a:p>
        </p:txBody>
      </p:sp>
      <p:sp>
        <p:nvSpPr>
          <p:cNvPr id="46" name="Rectangle 45">
            <a:extLst>
              <a:ext uri="{FF2B5EF4-FFF2-40B4-BE49-F238E27FC236}">
                <a16:creationId xmlns:a16="http://schemas.microsoft.com/office/drawing/2014/main" id="{17620D6E-8228-5538-6C37-3AC996B9DA91}"/>
              </a:ext>
            </a:extLst>
          </p:cNvPr>
          <p:cNvSpPr/>
          <p:nvPr/>
        </p:nvSpPr>
        <p:spPr>
          <a:xfrm>
            <a:off x="6649786" y="2438399"/>
            <a:ext cx="2130420" cy="655272"/>
          </a:xfrm>
          <a:prstGeom prst="rect">
            <a:avLst/>
          </a:prstGeom>
          <a:solidFill>
            <a:srgbClr val="D9C6A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Calibri"/>
                <a:ea typeface="Calibri"/>
                <a:cs typeface="Calibri"/>
              </a:rPr>
              <a:t>Current facility </a:t>
            </a:r>
            <a:r>
              <a:rPr lang="en-US" sz="1400" b="1">
                <a:solidFill>
                  <a:schemeClr val="tx1"/>
                </a:solidFill>
                <a:latin typeface="Calibri"/>
                <a:ea typeface="Calibri"/>
                <a:cs typeface="Calibri"/>
              </a:rPr>
              <a:t>cannot maintain</a:t>
            </a:r>
            <a:r>
              <a:rPr lang="en-US" sz="1400">
                <a:solidFill>
                  <a:schemeClr val="tx1"/>
                </a:solidFill>
                <a:latin typeface="Calibri"/>
                <a:ea typeface="Calibri"/>
                <a:cs typeface="Calibri"/>
              </a:rPr>
              <a:t> projected 20% YoY growth</a:t>
            </a:r>
            <a:endParaRPr lang="en-US" sz="1400" b="1">
              <a:solidFill>
                <a:schemeClr val="tx1"/>
              </a:solidFill>
              <a:latin typeface="Calibri"/>
              <a:ea typeface="Calibri"/>
              <a:cs typeface="Calibri"/>
            </a:endParaRPr>
          </a:p>
        </p:txBody>
      </p:sp>
      <p:sp>
        <p:nvSpPr>
          <p:cNvPr id="40" name="Arrow: Chevron 39">
            <a:extLst>
              <a:ext uri="{FF2B5EF4-FFF2-40B4-BE49-F238E27FC236}">
                <a16:creationId xmlns:a16="http://schemas.microsoft.com/office/drawing/2014/main" id="{72D4923E-A605-0AD6-0785-3A7FDC851156}"/>
              </a:ext>
            </a:extLst>
          </p:cNvPr>
          <p:cNvSpPr/>
          <p:nvPr/>
        </p:nvSpPr>
        <p:spPr>
          <a:xfrm>
            <a:off x="8949370" y="1894530"/>
            <a:ext cx="484632" cy="970541"/>
          </a:xfrm>
          <a:prstGeom prst="chevron">
            <a:avLst/>
          </a:prstGeom>
          <a:solidFill>
            <a:srgbClr val="D8E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7" name="Straight Connector 46">
            <a:extLst>
              <a:ext uri="{FF2B5EF4-FFF2-40B4-BE49-F238E27FC236}">
                <a16:creationId xmlns:a16="http://schemas.microsoft.com/office/drawing/2014/main" id="{3E772720-616D-FD15-28D0-B352638450FB}"/>
              </a:ext>
            </a:extLst>
          </p:cNvPr>
          <p:cNvCxnSpPr>
            <a:cxnSpLocks/>
          </p:cNvCxnSpPr>
          <p:nvPr/>
        </p:nvCxnSpPr>
        <p:spPr>
          <a:xfrm flipV="1">
            <a:off x="6369270" y="1447800"/>
            <a:ext cx="0" cy="4751220"/>
          </a:xfrm>
          <a:prstGeom prst="line">
            <a:avLst/>
          </a:prstGeom>
          <a:ln>
            <a:solidFill>
              <a:srgbClr val="D8EC5D"/>
            </a:solidFill>
          </a:ln>
        </p:spPr>
        <p:style>
          <a:lnRef idx="2">
            <a:schemeClr val="accent1"/>
          </a:lnRef>
          <a:fillRef idx="0">
            <a:schemeClr val="accent1"/>
          </a:fillRef>
          <a:effectRef idx="1">
            <a:schemeClr val="accent1"/>
          </a:effectRef>
          <a:fontRef idx="minor">
            <a:schemeClr val="tx1"/>
          </a:fontRef>
        </p:style>
      </p:cxnSp>
      <p:pic>
        <p:nvPicPr>
          <p:cNvPr id="57" name="Picture 56">
            <a:extLst>
              <a:ext uri="{FF2B5EF4-FFF2-40B4-BE49-F238E27FC236}">
                <a16:creationId xmlns:a16="http://schemas.microsoft.com/office/drawing/2014/main" id="{3C4ECC79-B7FB-59BD-70F2-D5F10F7A5CA2}"/>
              </a:ext>
            </a:extLst>
          </p:cNvPr>
          <p:cNvPicPr>
            <a:picLocks noChangeAspect="1"/>
          </p:cNvPicPr>
          <p:nvPr/>
        </p:nvPicPr>
        <p:blipFill>
          <a:blip r:embed="rId8"/>
          <a:stretch>
            <a:fillRect/>
          </a:stretch>
        </p:blipFill>
        <p:spPr>
          <a:xfrm>
            <a:off x="12432964" y="-1346506"/>
            <a:ext cx="3192933" cy="1885945"/>
          </a:xfrm>
          <a:prstGeom prst="rect">
            <a:avLst/>
          </a:prstGeom>
        </p:spPr>
      </p:pic>
      <p:sp>
        <p:nvSpPr>
          <p:cNvPr id="69" name="Rectangle 68">
            <a:extLst>
              <a:ext uri="{FF2B5EF4-FFF2-40B4-BE49-F238E27FC236}">
                <a16:creationId xmlns:a16="http://schemas.microsoft.com/office/drawing/2014/main" id="{A7EFE291-7E66-0572-22CC-A8AFEE34183E}"/>
              </a:ext>
            </a:extLst>
          </p:cNvPr>
          <p:cNvSpPr/>
          <p:nvPr/>
        </p:nvSpPr>
        <p:spPr>
          <a:xfrm>
            <a:off x="-4912556" y="7909645"/>
            <a:ext cx="5783366" cy="904706"/>
          </a:xfrm>
          <a:prstGeom prst="rect">
            <a:avLst/>
          </a:prstGeom>
          <a:solidFill>
            <a:srgbClr val="D8EC5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solidFill>
                <a:latin typeface="Calibri"/>
                <a:cs typeface="Calibri"/>
              </a:rPr>
              <a:t>CAVA can act differently from competitors because of first mover advantage which enables standard setting &amp; innovation</a:t>
            </a:r>
            <a:endParaRPr lang="en-US">
              <a:solidFill>
                <a:schemeClr val="tx1"/>
              </a:solidFill>
            </a:endParaRPr>
          </a:p>
        </p:txBody>
      </p:sp>
      <p:sp>
        <p:nvSpPr>
          <p:cNvPr id="23" name="Rectangle: Rounded Corners 4">
            <a:extLst>
              <a:ext uri="{FF2B5EF4-FFF2-40B4-BE49-F238E27FC236}">
                <a16:creationId xmlns:a16="http://schemas.microsoft.com/office/drawing/2014/main" id="{95F580AB-DE53-E58B-EE0D-75331286F714}"/>
              </a:ext>
            </a:extLst>
          </p:cNvPr>
          <p:cNvSpPr/>
          <p:nvPr/>
        </p:nvSpPr>
        <p:spPr>
          <a:xfrm>
            <a:off x="-8492644" y="7000396"/>
            <a:ext cx="2541435" cy="7096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Raw Materials </a:t>
            </a:r>
          </a:p>
        </p:txBody>
      </p:sp>
      <p:sp>
        <p:nvSpPr>
          <p:cNvPr id="25" name="Rectangle: Rounded Corners 8">
            <a:extLst>
              <a:ext uri="{FF2B5EF4-FFF2-40B4-BE49-F238E27FC236}">
                <a16:creationId xmlns:a16="http://schemas.microsoft.com/office/drawing/2014/main" id="{82CD36BA-82AB-051B-9019-407FEFCB523E}"/>
              </a:ext>
            </a:extLst>
          </p:cNvPr>
          <p:cNvSpPr/>
          <p:nvPr/>
        </p:nvSpPr>
        <p:spPr>
          <a:xfrm>
            <a:off x="-8492642" y="4730512"/>
            <a:ext cx="2541435" cy="7096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Fresh Ingredient Sourcing</a:t>
            </a:r>
          </a:p>
        </p:txBody>
      </p:sp>
      <p:sp>
        <p:nvSpPr>
          <p:cNvPr id="28" name="Rectangle: Rounded Corners 9">
            <a:extLst>
              <a:ext uri="{FF2B5EF4-FFF2-40B4-BE49-F238E27FC236}">
                <a16:creationId xmlns:a16="http://schemas.microsoft.com/office/drawing/2014/main" id="{F2EBC37C-3E9F-C0B7-92BC-37654734EE37}"/>
              </a:ext>
            </a:extLst>
          </p:cNvPr>
          <p:cNvSpPr/>
          <p:nvPr/>
        </p:nvSpPr>
        <p:spPr>
          <a:xfrm>
            <a:off x="-8492642" y="5496039"/>
            <a:ext cx="2541435" cy="7096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Distribution</a:t>
            </a:r>
          </a:p>
        </p:txBody>
      </p:sp>
      <p:sp>
        <p:nvSpPr>
          <p:cNvPr id="29" name="Rectangle: Rounded Corners 10">
            <a:extLst>
              <a:ext uri="{FF2B5EF4-FFF2-40B4-BE49-F238E27FC236}">
                <a16:creationId xmlns:a16="http://schemas.microsoft.com/office/drawing/2014/main" id="{1BBA69D4-969C-B28E-E451-D5E3444B4EE9}"/>
              </a:ext>
            </a:extLst>
          </p:cNvPr>
          <p:cNvSpPr/>
          <p:nvPr/>
        </p:nvSpPr>
        <p:spPr>
          <a:xfrm>
            <a:off x="-8492643" y="6267923"/>
            <a:ext cx="2541435" cy="7096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Proprietary Production</a:t>
            </a:r>
          </a:p>
        </p:txBody>
      </p:sp>
      <p:sp>
        <p:nvSpPr>
          <p:cNvPr id="30" name="Rectangle: Rounded Corners 11">
            <a:extLst>
              <a:ext uri="{FF2B5EF4-FFF2-40B4-BE49-F238E27FC236}">
                <a16:creationId xmlns:a16="http://schemas.microsoft.com/office/drawing/2014/main" id="{81A37E26-CCF8-ED9D-D2F0-B60C45C63C4A}"/>
              </a:ext>
            </a:extLst>
          </p:cNvPr>
          <p:cNvSpPr/>
          <p:nvPr/>
        </p:nvSpPr>
        <p:spPr>
          <a:xfrm>
            <a:off x="-8492641" y="3967961"/>
            <a:ext cx="2541435" cy="7096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Bowl Preparation</a:t>
            </a:r>
          </a:p>
        </p:txBody>
      </p:sp>
      <p:sp>
        <p:nvSpPr>
          <p:cNvPr id="16" name="Rectangle 15">
            <a:extLst>
              <a:ext uri="{FF2B5EF4-FFF2-40B4-BE49-F238E27FC236}">
                <a16:creationId xmlns:a16="http://schemas.microsoft.com/office/drawing/2014/main" id="{497A4770-DB7E-320E-DAF4-34D2D5F1D4CC}"/>
              </a:ext>
            </a:extLst>
          </p:cNvPr>
          <p:cNvSpPr/>
          <p:nvPr/>
        </p:nvSpPr>
        <p:spPr>
          <a:xfrm>
            <a:off x="1195184" y="3096079"/>
            <a:ext cx="4753672" cy="1090221"/>
          </a:xfrm>
          <a:prstGeom prst="rect">
            <a:avLst/>
          </a:prstGeom>
          <a:no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US" b="1">
                <a:solidFill>
                  <a:schemeClr val="tx1"/>
                </a:solidFill>
                <a:latin typeface="Calibri"/>
                <a:ea typeface="Calibri"/>
                <a:cs typeface="Calibri"/>
              </a:rPr>
              <a:t>“Definitely ask what the ingredients are, though,</a:t>
            </a:r>
            <a:r>
              <a:rPr lang="en-US" b="1">
                <a:solidFill>
                  <a:schemeClr val="accent2"/>
                </a:solidFill>
                <a:latin typeface="Calibri"/>
                <a:ea typeface="Calibri"/>
                <a:cs typeface="Calibri"/>
              </a:rPr>
              <a:t> it doesn’t make sense at all</a:t>
            </a:r>
            <a:r>
              <a:rPr lang="en-US" b="1">
                <a:solidFill>
                  <a:schemeClr val="tx1"/>
                </a:solidFill>
                <a:latin typeface="Calibri"/>
                <a:ea typeface="Calibri"/>
                <a:cs typeface="Calibri"/>
              </a:rPr>
              <a:t>…but, however you choose, </a:t>
            </a:r>
            <a:r>
              <a:rPr lang="en-US" b="1">
                <a:solidFill>
                  <a:srgbClr val="92D050"/>
                </a:solidFill>
                <a:latin typeface="Calibri"/>
                <a:ea typeface="Calibri"/>
                <a:cs typeface="Calibri"/>
              </a:rPr>
              <a:t>it’s never a miss</a:t>
            </a:r>
            <a:r>
              <a:rPr lang="en-US" b="1">
                <a:solidFill>
                  <a:schemeClr val="tx1"/>
                </a:solidFill>
                <a:latin typeface="Calibri"/>
                <a:ea typeface="Calibri"/>
                <a:cs typeface="Calibri"/>
              </a:rPr>
              <a:t>.” </a:t>
            </a:r>
            <a:endParaRPr lang="en-US">
              <a:solidFill>
                <a:schemeClr val="tx1"/>
              </a:solidFill>
              <a:latin typeface="Aptos" panose="02110004020202020204"/>
              <a:ea typeface="Calibri"/>
              <a:cs typeface="Calibri"/>
            </a:endParaRPr>
          </a:p>
          <a:p>
            <a:pPr>
              <a:defRPr/>
            </a:pPr>
            <a:r>
              <a:rPr lang="en-US" b="1">
                <a:solidFill>
                  <a:schemeClr val="tx1"/>
                </a:solidFill>
                <a:latin typeface="Calibri"/>
                <a:ea typeface="Calibri"/>
                <a:cs typeface="Calibri"/>
              </a:rPr>
              <a:t>—Customer</a:t>
            </a:r>
            <a:endParaRPr lang="en-US">
              <a:solidFill>
                <a:schemeClr val="tx1"/>
              </a:solidFill>
            </a:endParaRPr>
          </a:p>
        </p:txBody>
      </p:sp>
      <p:pic>
        <p:nvPicPr>
          <p:cNvPr id="20" name="Graphic 19" descr="Open quotation mark with solid fill">
            <a:extLst>
              <a:ext uri="{FF2B5EF4-FFF2-40B4-BE49-F238E27FC236}">
                <a16:creationId xmlns:a16="http://schemas.microsoft.com/office/drawing/2014/main" id="{336A0C80-A775-C7D6-A1A4-E5D1D4F4D9BA}"/>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01770" y="3080512"/>
            <a:ext cx="914400" cy="914400"/>
          </a:xfrm>
          <a:prstGeom prst="rect">
            <a:avLst/>
          </a:prstGeom>
        </p:spPr>
      </p:pic>
      <p:grpSp>
        <p:nvGrpSpPr>
          <p:cNvPr id="36" name="Group 35">
            <a:extLst>
              <a:ext uri="{FF2B5EF4-FFF2-40B4-BE49-F238E27FC236}">
                <a16:creationId xmlns:a16="http://schemas.microsoft.com/office/drawing/2014/main" id="{29BBD3E7-16DE-7BE6-6258-F1039EFBFE7F}"/>
              </a:ext>
            </a:extLst>
          </p:cNvPr>
          <p:cNvGrpSpPr/>
          <p:nvPr/>
        </p:nvGrpSpPr>
        <p:grpSpPr>
          <a:xfrm>
            <a:off x="424391" y="4544327"/>
            <a:ext cx="5804682" cy="1645875"/>
            <a:chOff x="535929" y="1447800"/>
            <a:chExt cx="5804682" cy="1645875"/>
          </a:xfrm>
        </p:grpSpPr>
        <p:grpSp>
          <p:nvGrpSpPr>
            <p:cNvPr id="34" name="Group 33">
              <a:extLst>
                <a:ext uri="{FF2B5EF4-FFF2-40B4-BE49-F238E27FC236}">
                  <a16:creationId xmlns:a16="http://schemas.microsoft.com/office/drawing/2014/main" id="{DDDB4E9B-31C4-FD62-12AB-478E7153DAC0}"/>
                </a:ext>
              </a:extLst>
            </p:cNvPr>
            <p:cNvGrpSpPr/>
            <p:nvPr/>
          </p:nvGrpSpPr>
          <p:grpSpPr>
            <a:xfrm>
              <a:off x="535929" y="1447800"/>
              <a:ext cx="3731264" cy="1645870"/>
              <a:chOff x="535929" y="1447800"/>
              <a:chExt cx="3731264" cy="1645870"/>
            </a:xfrm>
          </p:grpSpPr>
          <p:sp>
            <p:nvSpPr>
              <p:cNvPr id="24" name="Rectangle 23">
                <a:extLst>
                  <a:ext uri="{FF2B5EF4-FFF2-40B4-BE49-F238E27FC236}">
                    <a16:creationId xmlns:a16="http://schemas.microsoft.com/office/drawing/2014/main" id="{F4FCAD3B-8797-A4AB-DDF5-1F81EF0F2E40}"/>
                  </a:ext>
                </a:extLst>
              </p:cNvPr>
              <p:cNvSpPr/>
              <p:nvPr/>
            </p:nvSpPr>
            <p:spPr>
              <a:xfrm>
                <a:off x="753117" y="2713728"/>
                <a:ext cx="807642" cy="285980"/>
              </a:xfrm>
              <a:prstGeom prst="rect">
                <a:avLst/>
              </a:prstGeom>
              <a:no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Calibri" panose="020F0502020204030204" pitchFamily="34" charset="0"/>
                    <a:ea typeface="Calibri" panose="020F0502020204030204" pitchFamily="34" charset="0"/>
                    <a:cs typeface="Calibri" panose="020F0502020204030204" pitchFamily="34" charset="0"/>
                  </a:rPr>
                  <a:t>Heart</a:t>
                </a:r>
              </a:p>
            </p:txBody>
          </p:sp>
          <p:pic>
            <p:nvPicPr>
              <p:cNvPr id="55" name="Graphic 54" descr="Heart with solid fill">
                <a:extLst>
                  <a:ext uri="{FF2B5EF4-FFF2-40B4-BE49-F238E27FC236}">
                    <a16:creationId xmlns:a16="http://schemas.microsoft.com/office/drawing/2014/main" id="{C7751551-D3CC-BDE6-5DCF-2A2F9371BD0B}"/>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85800" y="1851636"/>
                <a:ext cx="914400" cy="914400"/>
              </a:xfrm>
              <a:prstGeom prst="rect">
                <a:avLst/>
              </a:prstGeom>
            </p:spPr>
          </p:pic>
          <p:sp>
            <p:nvSpPr>
              <p:cNvPr id="3" name="TextBox 2">
                <a:extLst>
                  <a:ext uri="{FF2B5EF4-FFF2-40B4-BE49-F238E27FC236}">
                    <a16:creationId xmlns:a16="http://schemas.microsoft.com/office/drawing/2014/main" id="{8699FBBA-8BFC-F949-2013-87338A200027}"/>
                  </a:ext>
                </a:extLst>
              </p:cNvPr>
              <p:cNvSpPr txBox="1"/>
              <p:nvPr/>
            </p:nvSpPr>
            <p:spPr>
              <a:xfrm>
                <a:off x="1558344" y="2678668"/>
                <a:ext cx="14097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alibri" panose="020F0502020204030204" pitchFamily="34" charset="0"/>
                    <a:ea typeface="Calibri" panose="020F0502020204030204" pitchFamily="34" charset="0"/>
                    <a:cs typeface="Calibri" panose="020F0502020204030204" pitchFamily="34" charset="0"/>
                  </a:rPr>
                  <a:t>Health</a:t>
                </a:r>
              </a:p>
            </p:txBody>
          </p:sp>
          <p:sp>
            <p:nvSpPr>
              <p:cNvPr id="4" name="TextBox 3">
                <a:extLst>
                  <a:ext uri="{FF2B5EF4-FFF2-40B4-BE49-F238E27FC236}">
                    <a16:creationId xmlns:a16="http://schemas.microsoft.com/office/drawing/2014/main" id="{37F19A17-6DC4-0D54-8045-34B61CF0F9F8}"/>
                  </a:ext>
                </a:extLst>
              </p:cNvPr>
              <p:cNvSpPr txBox="1"/>
              <p:nvPr/>
            </p:nvSpPr>
            <p:spPr>
              <a:xfrm>
                <a:off x="2853744" y="2675001"/>
                <a:ext cx="13038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alibri" panose="020F0502020204030204" pitchFamily="34" charset="0"/>
                    <a:ea typeface="Calibri" panose="020F0502020204030204" pitchFamily="34" charset="0"/>
                    <a:cs typeface="Calibri" panose="020F0502020204030204" pitchFamily="34" charset="0"/>
                  </a:rPr>
                  <a:t>Humanity</a:t>
                </a:r>
              </a:p>
            </p:txBody>
          </p:sp>
          <p:sp>
            <p:nvSpPr>
              <p:cNvPr id="58" name="Rectangle 57">
                <a:extLst>
                  <a:ext uri="{FF2B5EF4-FFF2-40B4-BE49-F238E27FC236}">
                    <a16:creationId xmlns:a16="http://schemas.microsoft.com/office/drawing/2014/main" id="{C7A0220C-B4CA-D311-E967-789239C0B9E4}"/>
                  </a:ext>
                </a:extLst>
              </p:cNvPr>
              <p:cNvSpPr/>
              <p:nvPr/>
            </p:nvSpPr>
            <p:spPr>
              <a:xfrm>
                <a:off x="550939" y="1663761"/>
                <a:ext cx="3716247" cy="1429909"/>
              </a:xfrm>
              <a:prstGeom prst="rect">
                <a:avLst/>
              </a:prstGeom>
              <a:noFill/>
              <a:ln w="9525">
                <a:solidFill>
                  <a:schemeClr val="tx1">
                    <a:lumMod val="95000"/>
                    <a:lumOff val="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id="{833D6D66-472B-332F-583D-71451D3E7883}"/>
                  </a:ext>
                </a:extLst>
              </p:cNvPr>
              <p:cNvSpPr/>
              <p:nvPr/>
            </p:nvSpPr>
            <p:spPr>
              <a:xfrm>
                <a:off x="535929" y="1447800"/>
                <a:ext cx="3731264" cy="261823"/>
              </a:xfrm>
              <a:prstGeom prst="rect">
                <a:avLst/>
              </a:prstGeom>
              <a:solidFill>
                <a:srgbClr val="F9D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CAVA Core Values</a:t>
                </a:r>
              </a:p>
            </p:txBody>
          </p:sp>
          <p:pic>
            <p:nvPicPr>
              <p:cNvPr id="60" name="Graphic 59" descr="Meditation with solid fill">
                <a:extLst>
                  <a:ext uri="{FF2B5EF4-FFF2-40B4-BE49-F238E27FC236}">
                    <a16:creationId xmlns:a16="http://schemas.microsoft.com/office/drawing/2014/main" id="{94A2E80B-9A99-BC79-017F-FADDCD4A88CF}"/>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805994" y="1828800"/>
                <a:ext cx="914400" cy="914400"/>
              </a:xfrm>
              <a:prstGeom prst="rect">
                <a:avLst/>
              </a:prstGeom>
            </p:spPr>
          </p:pic>
          <p:pic>
            <p:nvPicPr>
              <p:cNvPr id="62" name="Graphic 61" descr="Handshake with solid fill">
                <a:extLst>
                  <a:ext uri="{FF2B5EF4-FFF2-40B4-BE49-F238E27FC236}">
                    <a16:creationId xmlns:a16="http://schemas.microsoft.com/office/drawing/2014/main" id="{AEE9A314-75C0-CA5B-AFDB-ABF5572FA939}"/>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042609" y="1864927"/>
                <a:ext cx="914400" cy="914400"/>
              </a:xfrm>
              <a:prstGeom prst="rect">
                <a:avLst/>
              </a:prstGeom>
            </p:spPr>
          </p:pic>
        </p:grpSp>
        <p:grpSp>
          <p:nvGrpSpPr>
            <p:cNvPr id="35" name="Group 34">
              <a:extLst>
                <a:ext uri="{FF2B5EF4-FFF2-40B4-BE49-F238E27FC236}">
                  <a16:creationId xmlns:a16="http://schemas.microsoft.com/office/drawing/2014/main" id="{D735ADBA-A161-4D28-09CB-F3306DC36CF2}"/>
                </a:ext>
              </a:extLst>
            </p:cNvPr>
            <p:cNvGrpSpPr/>
            <p:nvPr/>
          </p:nvGrpSpPr>
          <p:grpSpPr>
            <a:xfrm>
              <a:off x="4329039" y="1447803"/>
              <a:ext cx="2011572" cy="1645872"/>
              <a:chOff x="4328937" y="1452880"/>
              <a:chExt cx="1943613" cy="1632575"/>
            </a:xfrm>
          </p:grpSpPr>
          <p:sp>
            <p:nvSpPr>
              <p:cNvPr id="67" name="Rectangle 66">
                <a:extLst>
                  <a:ext uri="{FF2B5EF4-FFF2-40B4-BE49-F238E27FC236}">
                    <a16:creationId xmlns:a16="http://schemas.microsoft.com/office/drawing/2014/main" id="{4C1F43C7-8509-F4BD-8775-2FDE474C4BFD}"/>
                  </a:ext>
                </a:extLst>
              </p:cNvPr>
              <p:cNvSpPr/>
              <p:nvPr/>
            </p:nvSpPr>
            <p:spPr>
              <a:xfrm>
                <a:off x="4338226" y="1691641"/>
                <a:ext cx="1934324" cy="1393814"/>
              </a:xfrm>
              <a:prstGeom prst="rect">
                <a:avLst/>
              </a:prstGeom>
              <a:solidFill>
                <a:schemeClr val="accent2">
                  <a:lumMod val="20000"/>
                  <a:lumOff val="80000"/>
                </a:schemeClr>
              </a:solidFill>
              <a:ln w="9525">
                <a:solidFill>
                  <a:schemeClr val="tx1">
                    <a:lumMod val="95000"/>
                    <a:lumOff val="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accent2">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6" name="TextBox 65">
                <a:extLst>
                  <a:ext uri="{FF2B5EF4-FFF2-40B4-BE49-F238E27FC236}">
                    <a16:creationId xmlns:a16="http://schemas.microsoft.com/office/drawing/2014/main" id="{8F5165F7-F970-B3F0-6208-D6CB0CABAE5B}"/>
                  </a:ext>
                </a:extLst>
              </p:cNvPr>
              <p:cNvSpPr txBox="1"/>
              <p:nvPr/>
            </p:nvSpPr>
            <p:spPr>
              <a:xfrm>
                <a:off x="4344264" y="2672052"/>
                <a:ext cx="19246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a:latin typeface="Calibri" panose="020F0502020204030204" pitchFamily="34" charset="0"/>
                    <a:ea typeface="Calibri" panose="020F0502020204030204" pitchFamily="34" charset="0"/>
                    <a:cs typeface="Calibri" panose="020F0502020204030204" pitchFamily="34" charset="0"/>
                  </a:rPr>
                  <a:t>Employees</a:t>
                </a:r>
              </a:p>
            </p:txBody>
          </p:sp>
          <p:pic>
            <p:nvPicPr>
              <p:cNvPr id="33" name="Graphic 32" descr="Group of people with solid fill">
                <a:extLst>
                  <a:ext uri="{FF2B5EF4-FFF2-40B4-BE49-F238E27FC236}">
                    <a16:creationId xmlns:a16="http://schemas.microsoft.com/office/drawing/2014/main" id="{FDE7B9AA-C1E4-3C2D-4AA7-D94BFE148B8E}"/>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4833526" y="1846591"/>
                <a:ext cx="914400" cy="914400"/>
              </a:xfrm>
              <a:prstGeom prst="rect">
                <a:avLst/>
              </a:prstGeom>
            </p:spPr>
          </p:pic>
          <p:sp>
            <p:nvSpPr>
              <p:cNvPr id="63" name="Rectangle 62">
                <a:extLst>
                  <a:ext uri="{FF2B5EF4-FFF2-40B4-BE49-F238E27FC236}">
                    <a16:creationId xmlns:a16="http://schemas.microsoft.com/office/drawing/2014/main" id="{DEAAC9C6-43E5-C138-8972-500315D2749F}"/>
                  </a:ext>
                </a:extLst>
              </p:cNvPr>
              <p:cNvSpPr/>
              <p:nvPr/>
            </p:nvSpPr>
            <p:spPr>
              <a:xfrm>
                <a:off x="4328937" y="1452880"/>
                <a:ext cx="1933914" cy="261823"/>
              </a:xfrm>
              <a:prstGeom prst="rect">
                <a:avLst/>
              </a:prstGeom>
              <a:solidFill>
                <a:srgbClr val="D8EC5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Driver</a:t>
                </a:r>
              </a:p>
            </p:txBody>
          </p:sp>
        </p:grpSp>
        <p:sp>
          <p:nvSpPr>
            <p:cNvPr id="68" name="Arrow: Chevron 67">
              <a:extLst>
                <a:ext uri="{FF2B5EF4-FFF2-40B4-BE49-F238E27FC236}">
                  <a16:creationId xmlns:a16="http://schemas.microsoft.com/office/drawing/2014/main" id="{B5ED0789-0532-5ECB-A6B1-A77FFCCE578B}"/>
                </a:ext>
              </a:extLst>
            </p:cNvPr>
            <p:cNvSpPr/>
            <p:nvPr/>
          </p:nvSpPr>
          <p:spPr>
            <a:xfrm>
              <a:off x="4060357" y="1886177"/>
              <a:ext cx="484632" cy="970541"/>
            </a:xfrm>
            <a:prstGeom prst="chevron">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37" name="TextBox 36">
            <a:extLst>
              <a:ext uri="{FF2B5EF4-FFF2-40B4-BE49-F238E27FC236}">
                <a16:creationId xmlns:a16="http://schemas.microsoft.com/office/drawing/2014/main" id="{2C6064F6-8384-69DC-AF79-FF4D31AA97E6}"/>
              </a:ext>
            </a:extLst>
          </p:cNvPr>
          <p:cNvSpPr txBox="1"/>
          <p:nvPr/>
        </p:nvSpPr>
        <p:spPr>
          <a:xfrm>
            <a:off x="-6714127" y="7243346"/>
            <a:ext cx="3674456" cy="369332"/>
          </a:xfrm>
          <a:prstGeom prst="rect">
            <a:avLst/>
          </a:prstGeom>
          <a:noFill/>
        </p:spPr>
        <p:txBody>
          <a:bodyPr wrap="square" lIns="91440" tIns="45720" rIns="91440" bIns="45720" rtlCol="0" anchor="t">
            <a:spAutoFit/>
          </a:bodyPr>
          <a:lstStyle/>
          <a:p>
            <a:r>
              <a:rPr lang="en-US" b="1"/>
              <a:t>Strength: </a:t>
            </a:r>
            <a:r>
              <a:rPr lang="en-US"/>
              <a:t>Values</a:t>
            </a:r>
          </a:p>
        </p:txBody>
      </p:sp>
      <p:sp>
        <p:nvSpPr>
          <p:cNvPr id="38" name="TextBox 37">
            <a:extLst>
              <a:ext uri="{FF2B5EF4-FFF2-40B4-BE49-F238E27FC236}">
                <a16:creationId xmlns:a16="http://schemas.microsoft.com/office/drawing/2014/main" id="{3635C3F4-4B76-364F-8DE5-271B02A32142}"/>
              </a:ext>
            </a:extLst>
          </p:cNvPr>
          <p:cNvSpPr txBox="1"/>
          <p:nvPr/>
        </p:nvSpPr>
        <p:spPr>
          <a:xfrm>
            <a:off x="-4277379" y="7255397"/>
            <a:ext cx="4779468" cy="369332"/>
          </a:xfrm>
          <a:prstGeom prst="rect">
            <a:avLst/>
          </a:prstGeom>
          <a:noFill/>
        </p:spPr>
        <p:txBody>
          <a:bodyPr wrap="square" lIns="91440" tIns="45720" rIns="91440" bIns="45720" rtlCol="0" anchor="t">
            <a:spAutoFit/>
          </a:bodyPr>
          <a:lstStyle/>
          <a:p>
            <a:r>
              <a:rPr lang="en-US" b="1"/>
              <a:t>Constraint:</a:t>
            </a:r>
            <a:r>
              <a:rPr lang="en-US"/>
              <a:t> Customer Education</a:t>
            </a:r>
          </a:p>
        </p:txBody>
      </p:sp>
      <p:sp>
        <p:nvSpPr>
          <p:cNvPr id="19" name="Rectangle 18">
            <a:extLst>
              <a:ext uri="{FF2B5EF4-FFF2-40B4-BE49-F238E27FC236}">
                <a16:creationId xmlns:a16="http://schemas.microsoft.com/office/drawing/2014/main" id="{8B38D153-DB7A-3200-7364-BD771BD3EDB4}"/>
              </a:ext>
            </a:extLst>
          </p:cNvPr>
          <p:cNvSpPr/>
          <p:nvPr/>
        </p:nvSpPr>
        <p:spPr>
          <a:xfrm>
            <a:off x="10063646" y="-1347715"/>
            <a:ext cx="2130420" cy="655271"/>
          </a:xfrm>
          <a:prstGeom prst="rect">
            <a:avLst/>
          </a:prstGeom>
          <a:solidFill>
            <a:srgbClr val="D9C6A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The further a store is away, the </a:t>
            </a: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higher risk of freshness deterioration </a:t>
            </a:r>
          </a:p>
        </p:txBody>
      </p:sp>
      <p:sp>
        <p:nvSpPr>
          <p:cNvPr id="42" name="TextBox 41">
            <a:extLst>
              <a:ext uri="{FF2B5EF4-FFF2-40B4-BE49-F238E27FC236}">
                <a16:creationId xmlns:a16="http://schemas.microsoft.com/office/drawing/2014/main" id="{1C544EF2-BF2F-3D14-ECB3-F79D241C9E30}"/>
              </a:ext>
            </a:extLst>
          </p:cNvPr>
          <p:cNvSpPr txBox="1"/>
          <p:nvPr/>
        </p:nvSpPr>
        <p:spPr>
          <a:xfrm>
            <a:off x="9804401" y="1671675"/>
            <a:ext cx="1430790" cy="307777"/>
          </a:xfrm>
          <a:prstGeom prst="rect">
            <a:avLst/>
          </a:prstGeom>
          <a:noFill/>
        </p:spPr>
        <p:txBody>
          <a:bodyPr wrap="square" lIns="91440" tIns="45720" rIns="91440" bIns="45720" rtlCol="0" anchor="t">
            <a:spAutoFit/>
          </a:bodyPr>
          <a:lstStyle/>
          <a:p>
            <a:r>
              <a:rPr lang="en-US" sz="1400" b="1">
                <a:latin typeface="Calibri" panose="020F0502020204030204" pitchFamily="34" charset="0"/>
                <a:ea typeface="Calibri" panose="020F0502020204030204" pitchFamily="34" charset="0"/>
                <a:cs typeface="Calibri" panose="020F0502020204030204" pitchFamily="34" charset="0"/>
              </a:rPr>
              <a:t>Risk Mitigation</a:t>
            </a:r>
            <a:endParaRPr lang="en-US" sz="1400">
              <a:latin typeface="Calibri" panose="020F0502020204030204" pitchFamily="34" charset="0"/>
              <a:ea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75690BD5-8A4D-71DA-7B67-C90BDB23E9E6}"/>
              </a:ext>
            </a:extLst>
          </p:cNvPr>
          <p:cNvSpPr/>
          <p:nvPr/>
        </p:nvSpPr>
        <p:spPr>
          <a:xfrm>
            <a:off x="532218" y="1689601"/>
            <a:ext cx="5635587" cy="1060122"/>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CAVA delivers customizable, hospitality-driven bowls through fully company-owned locations, using a build-to-suit model with data-driven site selection and vertical integration across production and sourcing</a:t>
            </a:r>
            <a:endParaRPr lang="en-US" sz="16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EA95970D-50CD-5859-E370-5B4CEC87D6F9}"/>
              </a:ext>
            </a:extLst>
          </p:cNvPr>
          <p:cNvSpPr/>
          <p:nvPr/>
        </p:nvSpPr>
        <p:spPr>
          <a:xfrm>
            <a:off x="503777" y="1524001"/>
            <a:ext cx="5715257" cy="2843772"/>
          </a:xfrm>
          <a:prstGeom prst="rect">
            <a:avLst/>
          </a:prstGeom>
          <a:noFill/>
          <a:ln w="9525">
            <a:solidFill>
              <a:schemeClr val="tx1">
                <a:lumMod val="95000"/>
                <a:lumOff val="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6132A3BA-B1F1-B670-3A41-1036C51E2988}"/>
              </a:ext>
            </a:extLst>
          </p:cNvPr>
          <p:cNvSpPr/>
          <p:nvPr/>
        </p:nvSpPr>
        <p:spPr>
          <a:xfrm>
            <a:off x="2332705" y="1377781"/>
            <a:ext cx="2057400"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Business Model</a:t>
            </a:r>
            <a:endParaRPr lang="en-US">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4" name="Text Placeholder 2">
            <a:extLst>
              <a:ext uri="{FF2B5EF4-FFF2-40B4-BE49-F238E27FC236}">
                <a16:creationId xmlns:a16="http://schemas.microsoft.com/office/drawing/2014/main" id="{E414E123-0251-1ABF-C912-ECFF8B5707C1}"/>
              </a:ext>
            </a:extLst>
          </p:cNvPr>
          <p:cNvSpPr txBox="1">
            <a:spLocks/>
          </p:cNvSpPr>
          <p:nvPr/>
        </p:nvSpPr>
        <p:spPr>
          <a:xfrm>
            <a:off x="452719" y="493059"/>
            <a:ext cx="9384008" cy="685800"/>
          </a:xfrm>
          <a:prstGeom prst="rect">
            <a:avLst/>
          </a:prstGeom>
          <a:solidFill>
            <a:srgbClr val="F9D000"/>
          </a:solidFill>
        </p:spPr>
        <p:txBody>
          <a:bodyPr lIns="0" tIns="0" rIns="0" bIns="0" anchor="ctr" anchorCtr="0"/>
          <a:lstStyle>
            <a:lvl1pPr marL="0" indent="0" algn="l" defTabSz="914400" rtl="0" eaLnBrk="1" latinLnBrk="0" hangingPunct="1">
              <a:lnSpc>
                <a:spcPts val="2400"/>
              </a:lnSpc>
              <a:spcBef>
                <a:spcPts val="1000"/>
              </a:spcBef>
              <a:buFont typeface="Arial" panose="020B0604020202020204" pitchFamily="34" charset="0"/>
              <a:buNone/>
              <a:defRPr sz="2400" kern="120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latin typeface="Calibri"/>
                <a:ea typeface="Calibri"/>
                <a:cs typeface="Calibri"/>
              </a:rPr>
              <a:t>CAVA’s hybrid vertically integrated business model supports mediterranean authenticity at its current scale</a:t>
            </a:r>
            <a:endParaRPr lang="en-US">
              <a:solidFill>
                <a:schemeClr val="tx1"/>
              </a:solidFill>
            </a:endParaRPr>
          </a:p>
        </p:txBody>
      </p:sp>
      <p:cxnSp>
        <p:nvCxnSpPr>
          <p:cNvPr id="51" name="Straight Connector 50">
            <a:extLst>
              <a:ext uri="{FF2B5EF4-FFF2-40B4-BE49-F238E27FC236}">
                <a16:creationId xmlns:a16="http://schemas.microsoft.com/office/drawing/2014/main" id="{2AEEF910-041F-B4DC-40FE-2D596EAAFF8D}"/>
              </a:ext>
            </a:extLst>
          </p:cNvPr>
          <p:cNvCxnSpPr>
            <a:cxnSpLocks/>
          </p:cNvCxnSpPr>
          <p:nvPr/>
        </p:nvCxnSpPr>
        <p:spPr>
          <a:xfrm>
            <a:off x="1426853" y="2923147"/>
            <a:ext cx="3869105" cy="11685"/>
          </a:xfrm>
          <a:prstGeom prst="line">
            <a:avLst/>
          </a:prstGeom>
        </p:spPr>
        <p:style>
          <a:lnRef idx="1">
            <a:schemeClr val="dk1"/>
          </a:lnRef>
          <a:fillRef idx="0">
            <a:schemeClr val="dk1"/>
          </a:fillRef>
          <a:effectRef idx="0">
            <a:schemeClr val="dk1"/>
          </a:effectRef>
          <a:fontRef idx="minor">
            <a:schemeClr val="tx1"/>
          </a:fontRef>
        </p:style>
      </p:cxnSp>
      <p:sp>
        <p:nvSpPr>
          <p:cNvPr id="48" name="Slide Number Placeholder 4">
            <a:extLst>
              <a:ext uri="{FF2B5EF4-FFF2-40B4-BE49-F238E27FC236}">
                <a16:creationId xmlns:a16="http://schemas.microsoft.com/office/drawing/2014/main" id="{67CE2EF2-B5B8-FE4C-6ED5-CC20A4978479}"/>
              </a:ext>
            </a:extLst>
          </p:cNvPr>
          <p:cNvSpPr>
            <a:spLocks noGrp="1"/>
          </p:cNvSpPr>
          <p:nvPr>
            <p:ph type="sldNum" sz="quarter" idx="12"/>
          </p:nvPr>
        </p:nvSpPr>
        <p:spPr>
          <a:xfrm>
            <a:off x="11080626" y="6382870"/>
            <a:ext cx="651933" cy="228600"/>
          </a:xfrm>
        </p:spPr>
        <p:txBody>
          <a:bodyPr/>
          <a:lstStyle/>
          <a:p>
            <a:fld id="{330EA680-D336-4FF7-8B7A-9848BB0A1C32}" type="slidenum">
              <a:rPr lang="en-US" smtClean="0"/>
              <a:pPr/>
              <a:t>4</a:t>
            </a:fld>
            <a:endParaRPr lang="en-US"/>
          </a:p>
        </p:txBody>
      </p:sp>
      <p:sp>
        <p:nvSpPr>
          <p:cNvPr id="50" name="Text Placeholder 2">
            <a:extLst>
              <a:ext uri="{FF2B5EF4-FFF2-40B4-BE49-F238E27FC236}">
                <a16:creationId xmlns:a16="http://schemas.microsoft.com/office/drawing/2014/main" id="{25435568-E234-6088-7022-546BBED7A72A}"/>
              </a:ext>
            </a:extLst>
          </p:cNvPr>
          <p:cNvSpPr txBox="1">
            <a:spLocks/>
          </p:cNvSpPr>
          <p:nvPr/>
        </p:nvSpPr>
        <p:spPr>
          <a:xfrm>
            <a:off x="418213" y="-743443"/>
            <a:ext cx="9384008" cy="685800"/>
          </a:xfrm>
          <a:prstGeom prst="rect">
            <a:avLst/>
          </a:prstGeom>
          <a:solidFill>
            <a:srgbClr val="F9D000"/>
          </a:solidFill>
        </p:spPr>
        <p:txBody>
          <a:bodyPr lIns="0" tIns="0" rIns="0" bIns="0" anchor="ctr" anchorCtr="0"/>
          <a:lstStyle>
            <a:lvl1pPr marL="0" indent="0" algn="l" defTabSz="914400" rtl="0" eaLnBrk="1" latinLnBrk="0" hangingPunct="1">
              <a:lnSpc>
                <a:spcPts val="2400"/>
              </a:lnSpc>
              <a:spcBef>
                <a:spcPts val="1000"/>
              </a:spcBef>
              <a:buFont typeface="Arial" panose="020B0604020202020204" pitchFamily="34" charset="0"/>
              <a:buNone/>
              <a:defRPr sz="2400" kern="120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latin typeface="Calibri"/>
                <a:ea typeface="Calibri"/>
                <a:cs typeface="Calibri"/>
              </a:rPr>
              <a:t>CAVA’s brand storytelling excellence </a:t>
            </a:r>
            <a:endParaRPr lang="en-US">
              <a:solidFill>
                <a:schemeClr val="tx1"/>
              </a:solidFill>
            </a:endParaRPr>
          </a:p>
        </p:txBody>
      </p:sp>
    </p:spTree>
    <p:extLst>
      <p:ext uri="{BB962C8B-B14F-4D97-AF65-F5344CB8AC3E}">
        <p14:creationId xmlns:p14="http://schemas.microsoft.com/office/powerpoint/2010/main" val="1062052905"/>
      </p:ext>
    </p:extLst>
  </p:cSld>
  <p:clrMapOvr>
    <a:masterClrMapping/>
  </p:clrMapOvr>
  <p:extLst>
    <p:ext uri="{6950BFC3-D8DA-4A85-94F7-54DA5524770B}">
      <p188:commentRel xmlns:p188="http://schemas.microsoft.com/office/powerpoint/2018/8/main" r:id="rId4"/>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EA14E-E1C9-6911-46CC-E14770526C27}"/>
            </a:ext>
          </a:extLst>
        </p:cNvPr>
        <p:cNvGrpSpPr/>
        <p:nvPr/>
      </p:nvGrpSpPr>
      <p:grpSpPr>
        <a:xfrm>
          <a:off x="0" y="0"/>
          <a:ext cx="0" cy="0"/>
          <a:chOff x="0" y="0"/>
          <a:chExt cx="0" cy="0"/>
        </a:xfrm>
      </p:grpSpPr>
      <p:graphicFrame>
        <p:nvGraphicFramePr>
          <p:cNvPr id="45" name="think-cell data - do not delete" hidden="1">
            <a:extLst>
              <a:ext uri="{FF2B5EF4-FFF2-40B4-BE49-F238E27FC236}">
                <a16:creationId xmlns:a16="http://schemas.microsoft.com/office/drawing/2014/main" id="{031E9916-D1DA-E6A9-1B70-D4D8895D3852}"/>
              </a:ext>
            </a:extLst>
          </p:cNvPr>
          <p:cNvGraphicFramePr>
            <a:graphicFrameLocks/>
          </p:cNvGraphicFramePr>
          <p:nvPr>
            <p:custDataLst>
              <p:tags r:id="rId1"/>
            </p:custDataLst>
            <p:extLst>
              <p:ext uri="{D42A27DB-BD31-4B8C-83A1-F6EECF244321}">
                <p14:modId xmlns:p14="http://schemas.microsoft.com/office/powerpoint/2010/main" val="36258135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45" name="think-cell data - do not delete" hidden="1">
                        <a:extLst>
                          <a:ext uri="{FF2B5EF4-FFF2-40B4-BE49-F238E27FC236}">
                            <a16:creationId xmlns:a16="http://schemas.microsoft.com/office/drawing/2014/main" id="{031E9916-D1DA-E6A9-1B70-D4D8895D385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3CF211BC-FBBA-4689-B5C4-CF42FD6D9686}"/>
              </a:ext>
            </a:extLst>
          </p:cNvPr>
          <p:cNvSpPr>
            <a:spLocks noGrp="1"/>
          </p:cNvSpPr>
          <p:nvPr>
            <p:ph type="body" sz="quarter" idx="13"/>
          </p:nvPr>
        </p:nvSpPr>
        <p:spPr/>
        <p:txBody>
          <a:bodyPr/>
          <a:lstStyle/>
          <a:p>
            <a:r>
              <a:rPr lang="en-US">
                <a:latin typeface="Calibri"/>
                <a:ea typeface="Calibri"/>
                <a:cs typeface="Calibri"/>
              </a:rPr>
              <a:t>Internal Analysis, Expert Interview on 3/4/2026, FORM 10-K</a:t>
            </a:r>
            <a:endParaRPr lang="en-US">
              <a:highlight>
                <a:srgbClr val="FFFF00"/>
              </a:highlight>
            </a:endParaRPr>
          </a:p>
        </p:txBody>
      </p:sp>
      <p:sp>
        <p:nvSpPr>
          <p:cNvPr id="8" name="Text Placeholder 1">
            <a:extLst>
              <a:ext uri="{FF2B5EF4-FFF2-40B4-BE49-F238E27FC236}">
                <a16:creationId xmlns:a16="http://schemas.microsoft.com/office/drawing/2014/main" id="{8600979C-64A0-F528-8A2C-CA43BC4EBBE6}"/>
              </a:ext>
            </a:extLst>
          </p:cNvPr>
          <p:cNvSpPr>
            <a:spLocks noGrp="1"/>
          </p:cNvSpPr>
          <p:nvPr>
            <p:ph type="body" sz="quarter" idx="11"/>
          </p:nvPr>
        </p:nvSpPr>
        <p:spPr>
          <a:xfrm>
            <a:off x="452719" y="228600"/>
            <a:ext cx="9384007" cy="228600"/>
          </a:xfrm>
          <a:solidFill>
            <a:schemeClr val="bg1"/>
          </a:solidFill>
        </p:spPr>
        <p:txBody>
          <a:bodyPr/>
          <a:lstStyle/>
          <a:p>
            <a:r>
              <a:rPr lang="en-US">
                <a:solidFill>
                  <a:schemeClr val="tx1"/>
                </a:solidFill>
              </a:rPr>
              <a:t>CURRENT GROWTH STRATEGY</a:t>
            </a:r>
          </a:p>
        </p:txBody>
      </p:sp>
      <p:sp>
        <p:nvSpPr>
          <p:cNvPr id="9" name="Text Placeholder 2">
            <a:extLst>
              <a:ext uri="{FF2B5EF4-FFF2-40B4-BE49-F238E27FC236}">
                <a16:creationId xmlns:a16="http://schemas.microsoft.com/office/drawing/2014/main" id="{D14D8117-A1FC-2895-A109-CA35DD125C93}"/>
              </a:ext>
            </a:extLst>
          </p:cNvPr>
          <p:cNvSpPr>
            <a:spLocks noGrp="1"/>
          </p:cNvSpPr>
          <p:nvPr>
            <p:ph type="body" sz="quarter" idx="10"/>
          </p:nvPr>
        </p:nvSpPr>
        <p:spPr>
          <a:xfrm>
            <a:off x="452719" y="493059"/>
            <a:ext cx="9384008" cy="685800"/>
          </a:xfrm>
          <a:solidFill>
            <a:srgbClr val="F9D000"/>
          </a:solidFill>
        </p:spPr>
        <p:txBody>
          <a:bodyPr/>
          <a:lstStyle/>
          <a:p>
            <a:r>
              <a:rPr lang="en-US">
                <a:solidFill>
                  <a:sysClr val="windowText" lastClr="000000"/>
                </a:solidFill>
                <a:latin typeface="Calibri"/>
                <a:ea typeface="Calibri"/>
                <a:cs typeface="Calibri"/>
              </a:rPr>
              <a:t>CAVA’s expansion framework provides a strong foundation, but additional capabilities are needed to support national scale</a:t>
            </a:r>
            <a:endParaRPr lang="en-US"/>
          </a:p>
        </p:txBody>
      </p:sp>
      <p:sp>
        <p:nvSpPr>
          <p:cNvPr id="19" name="Rectangle 18">
            <a:extLst>
              <a:ext uri="{FF2B5EF4-FFF2-40B4-BE49-F238E27FC236}">
                <a16:creationId xmlns:a16="http://schemas.microsoft.com/office/drawing/2014/main" id="{1C4685FF-8252-660A-EFD2-2E9B1841F662}"/>
              </a:ext>
            </a:extLst>
          </p:cNvPr>
          <p:cNvSpPr/>
          <p:nvPr/>
        </p:nvSpPr>
        <p:spPr>
          <a:xfrm>
            <a:off x="452718" y="1422605"/>
            <a:ext cx="1998933" cy="1095307"/>
          </a:xfrm>
          <a:prstGeom prst="rect">
            <a:avLst/>
          </a:prstGeom>
          <a:solidFill>
            <a:srgbClr val="D8EC5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Team and Resources </a:t>
            </a:r>
          </a:p>
          <a:p>
            <a:pPr algn="ctr"/>
            <a:endParaRPr lang="en-US" sz="1400">
              <a:latin typeface="Calibri" panose="020F0502020204030204" pitchFamily="34" charset="0"/>
              <a:ea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B184189D-DDD8-4AD8-4DAC-E359ECB48316}"/>
              </a:ext>
            </a:extLst>
          </p:cNvPr>
          <p:cNvSpPr/>
          <p:nvPr/>
        </p:nvSpPr>
        <p:spPr>
          <a:xfrm>
            <a:off x="463882" y="5067485"/>
            <a:ext cx="1998933" cy="1095307"/>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Constraints</a:t>
            </a:r>
          </a:p>
          <a:p>
            <a:pPr algn="ctr"/>
            <a:endParaRPr lang="en-US" sz="1400">
              <a:latin typeface="Calibri" panose="020F0502020204030204" pitchFamily="34" charset="0"/>
              <a:ea typeface="Calibri" panose="020F0502020204030204" pitchFamily="34" charset="0"/>
              <a:cs typeface="Calibri" panose="020F0502020204030204" pitchFamily="34" charset="0"/>
            </a:endParaRPr>
          </a:p>
          <a:p>
            <a:pPr algn="ctr"/>
            <a:endParaRPr lang="en-US" sz="1400">
              <a:latin typeface="Calibri" panose="020F0502020204030204" pitchFamily="34" charset="0"/>
              <a:ea typeface="Calibri" panose="020F0502020204030204" pitchFamily="34" charset="0"/>
              <a:cs typeface="Calibri" panose="020F0502020204030204" pitchFamily="34" charset="0"/>
            </a:endParaRPr>
          </a:p>
          <a:p>
            <a:pPr algn="ctr"/>
            <a:endParaRPr lang="en-US" sz="1400">
              <a:latin typeface="Calibri" panose="020F0502020204030204" pitchFamily="34" charset="0"/>
              <a:ea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FE5E005D-5A6A-40A6-3B3F-5143E46E44BE}"/>
              </a:ext>
            </a:extLst>
          </p:cNvPr>
          <p:cNvSpPr/>
          <p:nvPr/>
        </p:nvSpPr>
        <p:spPr>
          <a:xfrm>
            <a:off x="452718" y="3858637"/>
            <a:ext cx="1998933" cy="1095307"/>
          </a:xfrm>
          <a:prstGeom prst="rect">
            <a:avLst/>
          </a:prstGeom>
          <a:solidFill>
            <a:srgbClr val="D8EC5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Technology Spotlight</a:t>
            </a:r>
          </a:p>
          <a:p>
            <a:pPr algn="ctr"/>
            <a:endParaRPr lang="en-US" sz="1400">
              <a:latin typeface="Calibri" panose="020F0502020204030204" pitchFamily="34" charset="0"/>
              <a:ea typeface="Calibri" panose="020F0502020204030204" pitchFamily="34" charset="0"/>
              <a:cs typeface="Calibri" panose="020F0502020204030204" pitchFamily="34" charset="0"/>
            </a:endParaRPr>
          </a:p>
          <a:p>
            <a:pPr algn="ctr"/>
            <a:endParaRPr lang="en-US" sz="1400">
              <a:latin typeface="Calibri" panose="020F0502020204030204" pitchFamily="34" charset="0"/>
              <a:ea typeface="Calibri" panose="020F0502020204030204" pitchFamily="34" charset="0"/>
              <a:cs typeface="Calibri" panose="020F0502020204030204" pitchFamily="34" charset="0"/>
            </a:endParaRPr>
          </a:p>
          <a:p>
            <a:pPr algn="ctr"/>
            <a:endParaRPr lang="en-US" sz="1400">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F81ABFD7-6814-BA65-DB7A-595626780F98}"/>
              </a:ext>
            </a:extLst>
          </p:cNvPr>
          <p:cNvSpPr/>
          <p:nvPr/>
        </p:nvSpPr>
        <p:spPr>
          <a:xfrm>
            <a:off x="452718" y="2649643"/>
            <a:ext cx="1998933" cy="1095307"/>
          </a:xfrm>
          <a:prstGeom prst="rect">
            <a:avLst/>
          </a:prstGeom>
          <a:solidFill>
            <a:srgbClr val="D8EC5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Current Expansion Methodology </a:t>
            </a:r>
          </a:p>
          <a:p>
            <a:pPr algn="ctr"/>
            <a:endParaRPr lang="en-US" sz="1400">
              <a:latin typeface="Calibri" panose="020F0502020204030204" pitchFamily="34" charset="0"/>
              <a:ea typeface="Calibri" panose="020F0502020204030204" pitchFamily="34" charset="0"/>
              <a:cs typeface="Calibri" panose="020F0502020204030204" pitchFamily="34" charset="0"/>
            </a:endParaRPr>
          </a:p>
          <a:p>
            <a:pPr algn="ctr"/>
            <a:endParaRPr lang="en-US" sz="1400">
              <a:latin typeface="Calibri" panose="020F0502020204030204" pitchFamily="34" charset="0"/>
              <a:ea typeface="Calibri" panose="020F0502020204030204" pitchFamily="34" charset="0"/>
              <a:cs typeface="Calibri" panose="020F0502020204030204" pitchFamily="34" charset="0"/>
            </a:endParaRPr>
          </a:p>
          <a:p>
            <a:pPr algn="ctr"/>
            <a:endParaRPr lang="en-US" sz="1400">
              <a:latin typeface="Calibri" panose="020F0502020204030204" pitchFamily="34" charset="0"/>
              <a:ea typeface="Calibri" panose="020F0502020204030204" pitchFamily="34" charset="0"/>
              <a:cs typeface="Calibri" panose="020F0502020204030204" pitchFamily="34" charset="0"/>
            </a:endParaRPr>
          </a:p>
        </p:txBody>
      </p:sp>
      <p:pic>
        <p:nvPicPr>
          <p:cNvPr id="24" name="Graphic 23" descr="Puzzle with solid fill">
            <a:extLst>
              <a:ext uri="{FF2B5EF4-FFF2-40B4-BE49-F238E27FC236}">
                <a16:creationId xmlns:a16="http://schemas.microsoft.com/office/drawing/2014/main" id="{A6C40C7B-88A6-B8FA-BB3D-465C719FAD9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220938" y="3155929"/>
            <a:ext cx="457200" cy="457200"/>
          </a:xfrm>
          <a:prstGeom prst="rect">
            <a:avLst/>
          </a:prstGeom>
        </p:spPr>
      </p:pic>
      <p:pic>
        <p:nvPicPr>
          <p:cNvPr id="25" name="Graphic 24" descr="Question mark with solid fill">
            <a:extLst>
              <a:ext uri="{FF2B5EF4-FFF2-40B4-BE49-F238E27FC236}">
                <a16:creationId xmlns:a16="http://schemas.microsoft.com/office/drawing/2014/main" id="{F12CD1D8-A92F-C24B-DCDB-84857C6DC48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951715" y="5776470"/>
            <a:ext cx="457200" cy="457200"/>
          </a:xfrm>
          <a:prstGeom prst="rect">
            <a:avLst/>
          </a:prstGeom>
        </p:spPr>
      </p:pic>
      <p:pic>
        <p:nvPicPr>
          <p:cNvPr id="26" name="Graphic 25" descr="Lightning with solid fill">
            <a:extLst>
              <a:ext uri="{FF2B5EF4-FFF2-40B4-BE49-F238E27FC236}">
                <a16:creationId xmlns:a16="http://schemas.microsoft.com/office/drawing/2014/main" id="{8B369F3C-5647-4976-03A1-19509D89F45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56431" y="5418257"/>
            <a:ext cx="596450" cy="596450"/>
          </a:xfrm>
          <a:prstGeom prst="rect">
            <a:avLst/>
          </a:prstGeom>
        </p:spPr>
      </p:pic>
      <p:sp>
        <p:nvSpPr>
          <p:cNvPr id="28" name="Rectangle 27">
            <a:extLst>
              <a:ext uri="{FF2B5EF4-FFF2-40B4-BE49-F238E27FC236}">
                <a16:creationId xmlns:a16="http://schemas.microsoft.com/office/drawing/2014/main" id="{7B90EA3B-66BF-3B87-7F8F-A7C256274FFD}"/>
              </a:ext>
            </a:extLst>
          </p:cNvPr>
          <p:cNvSpPr/>
          <p:nvPr/>
        </p:nvSpPr>
        <p:spPr>
          <a:xfrm>
            <a:off x="2451650" y="1422605"/>
            <a:ext cx="9280909" cy="1095307"/>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5760" rtlCol="0" anchor="ctr"/>
          <a:lstStyle/>
          <a:p>
            <a:endParaRPr lang="en-US" sz="14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3B9DCB09-639F-1773-825B-C86E1F8D024F}"/>
              </a:ext>
            </a:extLst>
          </p:cNvPr>
          <p:cNvSpPr/>
          <p:nvPr/>
        </p:nvSpPr>
        <p:spPr>
          <a:xfrm>
            <a:off x="2446358" y="3858636"/>
            <a:ext cx="4518244" cy="1095307"/>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5760" rtlCol="0" anchor="ctr"/>
          <a:lstStyle/>
          <a:p>
            <a:pPr marL="285750" indent="-285750">
              <a:buFont typeface="Wingdings" panose="05000000000000000000" pitchFamily="2" charset="2"/>
              <a:buChar char="§"/>
            </a:pPr>
            <a:r>
              <a:rPr lang="en-US" sz="14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Internal AI - team; Developed internal LLM’s for strategy team use </a:t>
            </a:r>
          </a:p>
          <a:p>
            <a:pPr marL="285750" indent="-285750">
              <a:buFont typeface="Wingdings" panose="05000000000000000000" pitchFamily="2" charset="2"/>
              <a:buChar char="§"/>
            </a:pPr>
            <a:r>
              <a:rPr lang="en-US" sz="14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State of the art site selection software</a:t>
            </a:r>
          </a:p>
          <a:p>
            <a:pPr marL="285750" indent="-285750">
              <a:buFont typeface="Wingdings" panose="05000000000000000000" pitchFamily="2" charset="2"/>
              <a:buChar char="§"/>
            </a:pPr>
            <a:r>
              <a:rPr lang="en-US" sz="14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AI-enabled construction monitoring software at every site tracking safety issues and potential delays</a:t>
            </a:r>
          </a:p>
        </p:txBody>
      </p:sp>
      <p:sp>
        <p:nvSpPr>
          <p:cNvPr id="30" name="Rectangle 29">
            <a:extLst>
              <a:ext uri="{FF2B5EF4-FFF2-40B4-BE49-F238E27FC236}">
                <a16:creationId xmlns:a16="http://schemas.microsoft.com/office/drawing/2014/main" id="{237E681E-3E42-26E6-E7DD-1A5E1EE1FD94}"/>
              </a:ext>
            </a:extLst>
          </p:cNvPr>
          <p:cNvSpPr/>
          <p:nvPr/>
        </p:nvSpPr>
        <p:spPr>
          <a:xfrm>
            <a:off x="2446358" y="2649642"/>
            <a:ext cx="3092602" cy="1095307"/>
          </a:xfrm>
          <a:prstGeom prst="rect">
            <a:avLst/>
          </a:prstGeom>
          <a:solidFill>
            <a:schemeClr val="bg1"/>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1. Identify </a:t>
            </a:r>
          </a:p>
          <a:p>
            <a:pPr algn="ctr"/>
            <a:r>
              <a:rPr lang="en-US" sz="14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Third party optimization model pin-points locations based on market trends and CAVA internal customer and store traffic data </a:t>
            </a:r>
          </a:p>
        </p:txBody>
      </p:sp>
      <p:sp>
        <p:nvSpPr>
          <p:cNvPr id="31" name="Rectangle 30">
            <a:extLst>
              <a:ext uri="{FF2B5EF4-FFF2-40B4-BE49-F238E27FC236}">
                <a16:creationId xmlns:a16="http://schemas.microsoft.com/office/drawing/2014/main" id="{CF33BD1A-75BF-7FBA-2296-209FB1B011BD}"/>
              </a:ext>
            </a:extLst>
          </p:cNvPr>
          <p:cNvSpPr/>
          <p:nvPr/>
        </p:nvSpPr>
        <p:spPr>
          <a:xfrm>
            <a:off x="5545088" y="2649642"/>
            <a:ext cx="3090672" cy="1095307"/>
          </a:xfrm>
          <a:prstGeom prst="rect">
            <a:avLst/>
          </a:prstGeom>
          <a:solidFill>
            <a:schemeClr val="bg1"/>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Calibri" panose="020F0502020204030204" pitchFamily="34" charset="0"/>
                <a:ea typeface="Calibri" panose="020F0502020204030204" pitchFamily="34" charset="0"/>
                <a:cs typeface="Calibri" panose="020F0502020204030204" pitchFamily="34" charset="0"/>
              </a:rPr>
              <a:t>2. Adapt</a:t>
            </a:r>
          </a:p>
          <a:p>
            <a:pPr algn="ctr"/>
            <a:r>
              <a:rPr lang="en-US" sz="14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Local “deal-makers” mold the third-party model’s recommendations: 20-25 confirmed locations per dealmaker per year </a:t>
            </a:r>
          </a:p>
        </p:txBody>
      </p:sp>
      <p:sp>
        <p:nvSpPr>
          <p:cNvPr id="32" name="Rectangle 31">
            <a:extLst>
              <a:ext uri="{FF2B5EF4-FFF2-40B4-BE49-F238E27FC236}">
                <a16:creationId xmlns:a16="http://schemas.microsoft.com/office/drawing/2014/main" id="{277D5ECD-67F1-D648-E962-F07D2017F181}"/>
              </a:ext>
            </a:extLst>
          </p:cNvPr>
          <p:cNvSpPr/>
          <p:nvPr/>
        </p:nvSpPr>
        <p:spPr>
          <a:xfrm>
            <a:off x="8641887" y="2649642"/>
            <a:ext cx="3090672" cy="1095307"/>
          </a:xfrm>
          <a:prstGeom prst="rect">
            <a:avLst/>
          </a:prstGeom>
          <a:solidFill>
            <a:schemeClr val="bg1"/>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3. Plan</a:t>
            </a:r>
          </a:p>
          <a:p>
            <a:pPr algn="ctr"/>
            <a:r>
              <a:rPr lang="en-US" sz="14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Future targets are put into a 2-year execution pipeline during which various team collaborate to connect the stores to the ecosystem</a:t>
            </a:r>
          </a:p>
        </p:txBody>
      </p:sp>
      <p:sp>
        <p:nvSpPr>
          <p:cNvPr id="33" name="Rectangle 32">
            <a:extLst>
              <a:ext uri="{FF2B5EF4-FFF2-40B4-BE49-F238E27FC236}">
                <a16:creationId xmlns:a16="http://schemas.microsoft.com/office/drawing/2014/main" id="{F7CBF362-D257-D49B-53FB-73BEFE118335}"/>
              </a:ext>
            </a:extLst>
          </p:cNvPr>
          <p:cNvSpPr/>
          <p:nvPr/>
        </p:nvSpPr>
        <p:spPr>
          <a:xfrm>
            <a:off x="2436698" y="5067485"/>
            <a:ext cx="4668712" cy="1095307"/>
          </a:xfrm>
          <a:prstGeom prst="rect">
            <a:avLst/>
          </a:prstGeom>
          <a:solidFill>
            <a:schemeClr val="bg1"/>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C00000"/>
                </a:solidFill>
                <a:latin typeface="Calibri" panose="020F0502020204030204" pitchFamily="34" charset="0"/>
                <a:ea typeface="Calibri" panose="020F0502020204030204" pitchFamily="34" charset="0"/>
                <a:cs typeface="Calibri" panose="020F0502020204030204" pitchFamily="34" charset="0"/>
              </a:rPr>
              <a:t>Misaligned People – “The Governing constraint”</a:t>
            </a:r>
          </a:p>
          <a:p>
            <a:pPr algn="ctr"/>
            <a:r>
              <a:rPr lang="en-US" sz="14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Sustaining “Mediterranean Hospitality,” the core philosophy of CAVA, through scale is nearly impossible if training and brand education is rushed or flawed</a:t>
            </a:r>
          </a:p>
        </p:txBody>
      </p:sp>
      <p:sp>
        <p:nvSpPr>
          <p:cNvPr id="34" name="Rectangle 33">
            <a:extLst>
              <a:ext uri="{FF2B5EF4-FFF2-40B4-BE49-F238E27FC236}">
                <a16:creationId xmlns:a16="http://schemas.microsoft.com/office/drawing/2014/main" id="{D956A71A-6371-A3C0-767E-D7A19A910436}"/>
              </a:ext>
            </a:extLst>
          </p:cNvPr>
          <p:cNvSpPr/>
          <p:nvPr/>
        </p:nvSpPr>
        <p:spPr>
          <a:xfrm>
            <a:off x="7097764" y="5067485"/>
            <a:ext cx="4645958" cy="1095307"/>
          </a:xfrm>
          <a:prstGeom prst="rect">
            <a:avLst/>
          </a:prstGeom>
          <a:solidFill>
            <a:schemeClr val="bg1"/>
          </a:solidFill>
          <a:ln w="3175">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C00000"/>
                </a:solidFill>
                <a:latin typeface="Calibri" panose="020F0502020204030204" pitchFamily="34" charset="0"/>
                <a:ea typeface="Calibri" panose="020F0502020204030204" pitchFamily="34" charset="0"/>
                <a:cs typeface="Calibri" panose="020F0502020204030204" pitchFamily="34" charset="0"/>
              </a:rPr>
              <a:t>Misaligned Operations</a:t>
            </a:r>
          </a:p>
          <a:p>
            <a:pPr algn="ctr"/>
            <a:r>
              <a:rPr lang="en-US" sz="14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As the primary operational hub is in the D.C. area, westward expansion poses serious quality and timeliness risks regarding the firm’s new unit growth target</a:t>
            </a:r>
          </a:p>
        </p:txBody>
      </p:sp>
      <p:pic>
        <p:nvPicPr>
          <p:cNvPr id="9218" name="Picture 2" descr="Jeff Gaul Chief Development Officer Headshot">
            <a:extLst>
              <a:ext uri="{FF2B5EF4-FFF2-40B4-BE49-F238E27FC236}">
                <a16:creationId xmlns:a16="http://schemas.microsoft.com/office/drawing/2014/main" id="{6E070356-9889-65DE-F24A-CBE3790B27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8738" y="1475887"/>
            <a:ext cx="842124" cy="8891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FA4CEC9-4A99-ABA5-59B5-7F3DAC095E95}"/>
              </a:ext>
            </a:extLst>
          </p:cNvPr>
          <p:cNvPicPr>
            <a:picLocks noChangeAspect="1"/>
          </p:cNvPicPr>
          <p:nvPr/>
        </p:nvPicPr>
        <p:blipFill>
          <a:blip r:embed="rId10"/>
          <a:stretch>
            <a:fillRect/>
          </a:stretch>
        </p:blipFill>
        <p:spPr>
          <a:xfrm>
            <a:off x="917195" y="1534101"/>
            <a:ext cx="1062613" cy="1062613"/>
          </a:xfrm>
          <a:prstGeom prst="rect">
            <a:avLst/>
          </a:prstGeom>
        </p:spPr>
      </p:pic>
      <p:sp>
        <p:nvSpPr>
          <p:cNvPr id="2" name="TextBox 1">
            <a:extLst>
              <a:ext uri="{FF2B5EF4-FFF2-40B4-BE49-F238E27FC236}">
                <a16:creationId xmlns:a16="http://schemas.microsoft.com/office/drawing/2014/main" id="{C9229C4C-B0C9-8650-5C75-B9006CBBE393}"/>
              </a:ext>
            </a:extLst>
          </p:cNvPr>
          <p:cNvSpPr txBox="1"/>
          <p:nvPr/>
        </p:nvSpPr>
        <p:spPr>
          <a:xfrm>
            <a:off x="3505764" y="1541995"/>
            <a:ext cx="1835707" cy="769441"/>
          </a:xfrm>
          <a:prstGeom prst="rect">
            <a:avLst/>
          </a:prstGeom>
          <a:noFill/>
        </p:spPr>
        <p:txBody>
          <a:bodyPr wrap="square" rtlCol="0">
            <a:spAutoFit/>
          </a:bodyPr>
          <a:lstStyle/>
          <a:p>
            <a:pPr algn="l"/>
            <a:r>
              <a:rPr lang="en-US" sz="1400" b="1">
                <a:latin typeface="Calibri" panose="020F0502020204030204" pitchFamily="34" charset="0"/>
                <a:ea typeface="Calibri" panose="020F0502020204030204" pitchFamily="34" charset="0"/>
                <a:cs typeface="Calibri" panose="020F0502020204030204" pitchFamily="34" charset="0"/>
              </a:rPr>
              <a:t>Jeff Gaul </a:t>
            </a:r>
            <a:r>
              <a:rPr lang="en-US" sz="1400">
                <a:latin typeface="Calibri" panose="020F0502020204030204" pitchFamily="34" charset="0"/>
                <a:ea typeface="Calibri" panose="020F0502020204030204" pitchFamily="34" charset="0"/>
                <a:cs typeface="Calibri" panose="020F0502020204030204" pitchFamily="34" charset="0"/>
              </a:rPr>
              <a:t>– CDO </a:t>
            </a:r>
          </a:p>
          <a:p>
            <a:pPr algn="l"/>
            <a:r>
              <a:rPr lang="en-US" sz="1000">
                <a:latin typeface="Calibri" panose="020F0502020204030204" pitchFamily="34" charset="0"/>
                <a:ea typeface="Calibri" panose="020F0502020204030204" pitchFamily="34" charset="0"/>
                <a:cs typeface="Calibri" panose="020F0502020204030204" pitchFamily="34" charset="0"/>
              </a:rPr>
              <a:t>Leads efforts across Strategy, RE, dealmaking, facilities &amp; maintenance and design  </a:t>
            </a:r>
          </a:p>
        </p:txBody>
      </p:sp>
      <p:cxnSp>
        <p:nvCxnSpPr>
          <p:cNvPr id="3" name="Straight Arrow Connector 2">
            <a:extLst>
              <a:ext uri="{FF2B5EF4-FFF2-40B4-BE49-F238E27FC236}">
                <a16:creationId xmlns:a16="http://schemas.microsoft.com/office/drawing/2014/main" id="{AC9D2912-6F6A-30EF-DE4B-2D24CFB55DF7}"/>
              </a:ext>
            </a:extLst>
          </p:cNvPr>
          <p:cNvCxnSpPr>
            <a:cxnSpLocks/>
          </p:cNvCxnSpPr>
          <p:nvPr/>
        </p:nvCxnSpPr>
        <p:spPr>
          <a:xfrm>
            <a:off x="5241863" y="1583479"/>
            <a:ext cx="0" cy="879832"/>
          </a:xfrm>
          <a:prstGeom prst="straightConnector1">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549C80D5-E624-D0C7-CC68-61C391ECD1CA}"/>
              </a:ext>
            </a:extLst>
          </p:cNvPr>
          <p:cNvSpPr txBox="1"/>
          <p:nvPr/>
        </p:nvSpPr>
        <p:spPr>
          <a:xfrm>
            <a:off x="6369423" y="2559423"/>
            <a:ext cx="1828800" cy="369332"/>
          </a:xfrm>
          <a:prstGeom prst="rect">
            <a:avLst/>
          </a:prstGeom>
          <a:noFill/>
        </p:spPr>
        <p:txBody>
          <a:bodyPr wrap="square" rtlCol="0">
            <a:spAutoFit/>
          </a:bodyPr>
          <a:lstStyle/>
          <a:p>
            <a:pPr algn="l"/>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6DD7881B-D95A-C21A-FC74-4F3E9E933234}"/>
              </a:ext>
            </a:extLst>
          </p:cNvPr>
          <p:cNvSpPr txBox="1"/>
          <p:nvPr/>
        </p:nvSpPr>
        <p:spPr>
          <a:xfrm>
            <a:off x="3034056" y="2321120"/>
            <a:ext cx="1533950" cy="246221"/>
          </a:xfrm>
          <a:prstGeom prst="rect">
            <a:avLst/>
          </a:prstGeom>
          <a:noFill/>
        </p:spPr>
        <p:txBody>
          <a:bodyPr wrap="square" rtlCol="0">
            <a:spAutoFit/>
          </a:bodyPr>
          <a:lstStyle/>
          <a:p>
            <a:pPr algn="l"/>
            <a:r>
              <a:rPr lang="en-US" sz="1000" i="1">
                <a:latin typeface="Calibri" panose="020F0502020204030204" pitchFamily="34" charset="0"/>
                <a:ea typeface="Calibri" panose="020F0502020204030204" pitchFamily="34" charset="0"/>
                <a:cs typeface="Calibri" panose="020F0502020204030204" pitchFamily="34" charset="0"/>
              </a:rPr>
              <a:t>Interviewed on 3/4/2026</a:t>
            </a:r>
          </a:p>
        </p:txBody>
      </p:sp>
      <p:sp>
        <p:nvSpPr>
          <p:cNvPr id="5" name="Rectangle 4">
            <a:extLst>
              <a:ext uri="{FF2B5EF4-FFF2-40B4-BE49-F238E27FC236}">
                <a16:creationId xmlns:a16="http://schemas.microsoft.com/office/drawing/2014/main" id="{B6F656EF-73ED-B0E7-144D-33B717482E9D}"/>
              </a:ext>
            </a:extLst>
          </p:cNvPr>
          <p:cNvSpPr/>
          <p:nvPr/>
        </p:nvSpPr>
        <p:spPr>
          <a:xfrm>
            <a:off x="5366373" y="1577349"/>
            <a:ext cx="4009215" cy="228600"/>
          </a:xfrm>
          <a:prstGeom prst="rect">
            <a:avLst/>
          </a:prstGeom>
          <a:solidFill>
            <a:srgbClr val="D8E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4 Dealmakers : </a:t>
            </a:r>
            <a:r>
              <a:rPr lang="en-US" sz="1200" kern="0">
                <a:solidFill>
                  <a:schemeClr val="tx1"/>
                </a:solidFill>
                <a:effectLst/>
                <a:latin typeface="Calibri" panose="020F0502020204030204" pitchFamily="34" charset="0"/>
                <a:ea typeface="Calibri" panose="020F0502020204030204" pitchFamily="34" charset="0"/>
                <a:cs typeface="Calibri" panose="020F0502020204030204" pitchFamily="34" charset="0"/>
              </a:rPr>
              <a:t>(Northeast, West, Midwest, South/Florida)</a:t>
            </a:r>
            <a:r>
              <a:rPr lang="en-US"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6696B9DF-A144-79E8-51DA-4B0CB3DF276A}"/>
              </a:ext>
            </a:extLst>
          </p:cNvPr>
          <p:cNvSpPr/>
          <p:nvPr/>
        </p:nvSpPr>
        <p:spPr>
          <a:xfrm>
            <a:off x="5366373" y="1883002"/>
            <a:ext cx="4009215" cy="228600"/>
          </a:xfrm>
          <a:prstGeom prst="rect">
            <a:avLst/>
          </a:prstGeom>
          <a:solidFill>
            <a:srgbClr val="D8EC5D"/>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20+ person Design and Construction team </a:t>
            </a:r>
          </a:p>
        </p:txBody>
      </p:sp>
      <p:sp>
        <p:nvSpPr>
          <p:cNvPr id="15" name="Rectangle 14">
            <a:extLst>
              <a:ext uri="{FF2B5EF4-FFF2-40B4-BE49-F238E27FC236}">
                <a16:creationId xmlns:a16="http://schemas.microsoft.com/office/drawing/2014/main" id="{ADFB3397-A8AD-02B9-F413-8A344EF74F51}"/>
              </a:ext>
            </a:extLst>
          </p:cNvPr>
          <p:cNvSpPr/>
          <p:nvPr/>
        </p:nvSpPr>
        <p:spPr>
          <a:xfrm>
            <a:off x="5366373" y="2176489"/>
            <a:ext cx="4009215" cy="228600"/>
          </a:xfrm>
          <a:prstGeom prst="rect">
            <a:avLst/>
          </a:prstGeom>
          <a:solidFill>
            <a:srgbClr val="D8EC5D"/>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Special purpose operations, supply-chain and Tech team</a:t>
            </a:r>
          </a:p>
        </p:txBody>
      </p:sp>
      <p:sp>
        <p:nvSpPr>
          <p:cNvPr id="38" name="TextBox 37">
            <a:extLst>
              <a:ext uri="{FF2B5EF4-FFF2-40B4-BE49-F238E27FC236}">
                <a16:creationId xmlns:a16="http://schemas.microsoft.com/office/drawing/2014/main" id="{5831C78B-8806-E2DD-6CD7-881F5B6BCD0D}"/>
              </a:ext>
            </a:extLst>
          </p:cNvPr>
          <p:cNvSpPr txBox="1"/>
          <p:nvPr/>
        </p:nvSpPr>
        <p:spPr>
          <a:xfrm>
            <a:off x="9420743" y="1471410"/>
            <a:ext cx="2351466" cy="400110"/>
          </a:xfrm>
          <a:prstGeom prst="rect">
            <a:avLst/>
          </a:prstGeom>
          <a:noFill/>
        </p:spPr>
        <p:txBody>
          <a:bodyPr wrap="square">
            <a:spAutoFit/>
          </a:bodyPr>
          <a:lstStyle/>
          <a:p>
            <a:pPr algn="ctr"/>
            <a:r>
              <a:rPr lang="en-US" sz="1000" i="1">
                <a:latin typeface="Calibri" panose="020F0502020204030204" pitchFamily="34" charset="0"/>
                <a:ea typeface="Calibri" panose="020F0502020204030204" pitchFamily="34" charset="0"/>
                <a:cs typeface="Calibri" panose="020F0502020204030204" pitchFamily="34" charset="0"/>
              </a:rPr>
              <a:t>N</a:t>
            </a:r>
            <a:r>
              <a:rPr lang="en-US" sz="1000" i="1">
                <a:solidFill>
                  <a:schemeClr val="tx1"/>
                </a:solidFill>
                <a:latin typeface="Calibri" panose="020F0502020204030204" pitchFamily="34" charset="0"/>
                <a:ea typeface="Calibri" panose="020F0502020204030204" pitchFamily="34" charset="0"/>
                <a:cs typeface="Calibri" panose="020F0502020204030204" pitchFamily="34" charset="0"/>
              </a:rPr>
              <a:t>ew restaurant openings funded via internal cash flow and free cash flow</a:t>
            </a:r>
          </a:p>
        </p:txBody>
      </p:sp>
      <p:sp>
        <p:nvSpPr>
          <p:cNvPr id="40" name="Rectangle 39">
            <a:extLst>
              <a:ext uri="{FF2B5EF4-FFF2-40B4-BE49-F238E27FC236}">
                <a16:creationId xmlns:a16="http://schemas.microsoft.com/office/drawing/2014/main" id="{3038635B-35C0-D996-3947-F06CB8FDE347}"/>
              </a:ext>
            </a:extLst>
          </p:cNvPr>
          <p:cNvSpPr/>
          <p:nvPr/>
        </p:nvSpPr>
        <p:spPr>
          <a:xfrm>
            <a:off x="9587090" y="1886304"/>
            <a:ext cx="2079480" cy="221995"/>
          </a:xfrm>
          <a:prstGeom prst="rect">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Cash : 300+MM </a:t>
            </a:r>
          </a:p>
        </p:txBody>
      </p:sp>
      <p:sp>
        <p:nvSpPr>
          <p:cNvPr id="42" name="Rectangle 41">
            <a:extLst>
              <a:ext uri="{FF2B5EF4-FFF2-40B4-BE49-F238E27FC236}">
                <a16:creationId xmlns:a16="http://schemas.microsoft.com/office/drawing/2014/main" id="{AEC2F4B4-58F1-CB16-BF13-EDF208FDB163}"/>
              </a:ext>
            </a:extLst>
          </p:cNvPr>
          <p:cNvSpPr/>
          <p:nvPr/>
        </p:nvSpPr>
        <p:spPr>
          <a:xfrm>
            <a:off x="9587090" y="2183311"/>
            <a:ext cx="2079480" cy="233004"/>
          </a:xfrm>
          <a:prstGeom prst="rect">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Adjusted EBITDA: 100+MM</a:t>
            </a:r>
          </a:p>
        </p:txBody>
      </p:sp>
      <p:pic>
        <p:nvPicPr>
          <p:cNvPr id="6" name="Picture 5">
            <a:extLst>
              <a:ext uri="{FF2B5EF4-FFF2-40B4-BE49-F238E27FC236}">
                <a16:creationId xmlns:a16="http://schemas.microsoft.com/office/drawing/2014/main" id="{C90CA38E-6033-5EB9-4B2C-CFAF062D9BDC}"/>
              </a:ext>
            </a:extLst>
          </p:cNvPr>
          <p:cNvPicPr>
            <a:picLocks noChangeAspect="1"/>
          </p:cNvPicPr>
          <p:nvPr/>
        </p:nvPicPr>
        <p:blipFill>
          <a:blip r:embed="rId11"/>
          <a:stretch>
            <a:fillRect/>
          </a:stretch>
        </p:blipFill>
        <p:spPr>
          <a:xfrm>
            <a:off x="1118558" y="4219211"/>
            <a:ext cx="641525" cy="641525"/>
          </a:xfrm>
          <a:prstGeom prst="rect">
            <a:avLst/>
          </a:prstGeom>
        </p:spPr>
      </p:pic>
      <p:sp>
        <p:nvSpPr>
          <p:cNvPr id="7" name="Rectangle 6">
            <a:extLst>
              <a:ext uri="{FF2B5EF4-FFF2-40B4-BE49-F238E27FC236}">
                <a16:creationId xmlns:a16="http://schemas.microsoft.com/office/drawing/2014/main" id="{68C1C181-EEC8-9EC1-A447-AB52DE5EEAF1}"/>
              </a:ext>
            </a:extLst>
          </p:cNvPr>
          <p:cNvSpPr/>
          <p:nvPr/>
        </p:nvSpPr>
        <p:spPr>
          <a:xfrm>
            <a:off x="7217896" y="3847910"/>
            <a:ext cx="1998933" cy="1095307"/>
          </a:xfrm>
          <a:prstGeom prst="rect">
            <a:avLst/>
          </a:prstGeom>
          <a:solidFill>
            <a:srgbClr val="D8EC5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Training </a:t>
            </a:r>
          </a:p>
          <a:p>
            <a:pPr algn="ctr"/>
            <a:endParaRPr lang="en-US" sz="1400">
              <a:latin typeface="Calibri" panose="020F0502020204030204" pitchFamily="34" charset="0"/>
              <a:ea typeface="Calibri" panose="020F0502020204030204" pitchFamily="34" charset="0"/>
              <a:cs typeface="Calibri" panose="020F0502020204030204" pitchFamily="34" charset="0"/>
            </a:endParaRPr>
          </a:p>
          <a:p>
            <a:pPr algn="ctr"/>
            <a:endParaRPr lang="en-US" sz="1400">
              <a:latin typeface="Calibri" panose="020F0502020204030204" pitchFamily="34" charset="0"/>
              <a:ea typeface="Calibri" panose="020F0502020204030204" pitchFamily="34" charset="0"/>
              <a:cs typeface="Calibri" panose="020F0502020204030204" pitchFamily="34" charset="0"/>
            </a:endParaRPr>
          </a:p>
          <a:p>
            <a:pPr algn="ctr"/>
            <a:endParaRPr lang="en-US" sz="1400">
              <a:latin typeface="Calibri" panose="020F0502020204030204" pitchFamily="34" charset="0"/>
              <a:ea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FE3C150A-1412-D9A5-B59E-9CBAC630279C}"/>
              </a:ext>
            </a:extLst>
          </p:cNvPr>
          <p:cNvSpPr/>
          <p:nvPr/>
        </p:nvSpPr>
        <p:spPr>
          <a:xfrm>
            <a:off x="9201876" y="3847909"/>
            <a:ext cx="2518510" cy="1095307"/>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5760" rtlCol="0" anchor="ctr"/>
          <a:lstStyle/>
          <a:p>
            <a:pPr marL="285750" indent="-285750">
              <a:buFont typeface="Wingdings" panose="05000000000000000000" pitchFamily="2" charset="2"/>
              <a:buChar char="§"/>
            </a:pPr>
            <a:r>
              <a:rPr lang="en-US" sz="14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CAVA Academy program for top performing GMs</a:t>
            </a:r>
          </a:p>
          <a:p>
            <a:pPr marL="285750" indent="-285750">
              <a:buFont typeface="Wingdings" panose="05000000000000000000" pitchFamily="2" charset="2"/>
              <a:buChar char="§"/>
            </a:pPr>
            <a:r>
              <a:rPr lang="en-US" sz="14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Most training through existing restaurants</a:t>
            </a:r>
          </a:p>
        </p:txBody>
      </p:sp>
      <p:pic>
        <p:nvPicPr>
          <p:cNvPr id="2056" name="Picture 8" descr="Training Line Icon Vector, Training Icon, Analytics, Board PNG and Vector  with Transparent Background for Free Download">
            <a:extLst>
              <a:ext uri="{FF2B5EF4-FFF2-40B4-BE49-F238E27FC236}">
                <a16:creationId xmlns:a16="http://schemas.microsoft.com/office/drawing/2014/main" id="{7E083F9D-5A5B-7588-DF66-659F24238E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17260" y="4137171"/>
            <a:ext cx="743030" cy="74303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8EC0849C-F379-BAD5-FB5A-70B8720AE9F1}"/>
              </a:ext>
            </a:extLst>
          </p:cNvPr>
          <p:cNvCxnSpPr>
            <a:cxnSpLocks/>
          </p:cNvCxnSpPr>
          <p:nvPr/>
        </p:nvCxnSpPr>
        <p:spPr>
          <a:xfrm>
            <a:off x="9466766" y="1577349"/>
            <a:ext cx="0" cy="879832"/>
          </a:xfrm>
          <a:prstGeom prst="straightConnector1">
            <a:avLst/>
          </a:prstGeom>
        </p:spPr>
        <p:style>
          <a:lnRef idx="1">
            <a:schemeClr val="dk1"/>
          </a:lnRef>
          <a:fillRef idx="0">
            <a:schemeClr val="dk1"/>
          </a:fillRef>
          <a:effectRef idx="0">
            <a:schemeClr val="dk1"/>
          </a:effectRef>
          <a:fontRef idx="minor">
            <a:schemeClr val="tx1"/>
          </a:fontRef>
        </p:style>
      </p:cxnSp>
      <p:sp>
        <p:nvSpPr>
          <p:cNvPr id="17" name="Slide Number Placeholder 4">
            <a:extLst>
              <a:ext uri="{FF2B5EF4-FFF2-40B4-BE49-F238E27FC236}">
                <a16:creationId xmlns:a16="http://schemas.microsoft.com/office/drawing/2014/main" id="{A71AE45F-E3E2-49CF-D00F-255406B9EF78}"/>
              </a:ext>
            </a:extLst>
          </p:cNvPr>
          <p:cNvSpPr>
            <a:spLocks noGrp="1"/>
          </p:cNvSpPr>
          <p:nvPr>
            <p:ph type="sldNum" sz="quarter" idx="12"/>
          </p:nvPr>
        </p:nvSpPr>
        <p:spPr>
          <a:xfrm>
            <a:off x="11080626" y="6382870"/>
            <a:ext cx="651933" cy="228600"/>
          </a:xfrm>
        </p:spPr>
        <p:txBody>
          <a:bodyPr/>
          <a:lstStyle/>
          <a:p>
            <a:fld id="{330EA680-D336-4FF7-8B7A-9848BB0A1C32}" type="slidenum">
              <a:rPr lang="en-US" smtClean="0"/>
              <a:pPr/>
              <a:t>5</a:t>
            </a:fld>
            <a:endParaRPr lang="en-US"/>
          </a:p>
        </p:txBody>
      </p:sp>
      <p:sp>
        <p:nvSpPr>
          <p:cNvPr id="18" name="TextBox 17">
            <a:extLst>
              <a:ext uri="{FF2B5EF4-FFF2-40B4-BE49-F238E27FC236}">
                <a16:creationId xmlns:a16="http://schemas.microsoft.com/office/drawing/2014/main" id="{CEF42EAB-F85B-4782-D302-BAD7630BA746}"/>
              </a:ext>
            </a:extLst>
          </p:cNvPr>
          <p:cNvSpPr txBox="1"/>
          <p:nvPr/>
        </p:nvSpPr>
        <p:spPr>
          <a:xfrm>
            <a:off x="312308" y="-1021666"/>
            <a:ext cx="8511395" cy="615553"/>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aseline="0">
                <a:latin typeface="Calibri"/>
                <a:ea typeface="Arial"/>
                <a:cs typeface="Arial"/>
              </a:rPr>
              <a:t>Cava's </a:t>
            </a:r>
            <a:r>
              <a:rPr lang="en-US" sz="1600">
                <a:latin typeface="Calibri"/>
                <a:ea typeface="Arial"/>
                <a:cs typeface="Arial"/>
              </a:rPr>
              <a:t>expansion framework </a:t>
            </a:r>
            <a:r>
              <a:rPr lang="en-US" sz="1600" b="1">
                <a:latin typeface="Calibri"/>
                <a:ea typeface="Arial"/>
                <a:cs typeface="Arial"/>
              </a:rPr>
              <a:t>requires</a:t>
            </a:r>
            <a:r>
              <a:rPr lang="en-US" sz="1600" b="1" baseline="0">
                <a:latin typeface="Calibri"/>
                <a:ea typeface="Arial"/>
                <a:cs typeface="Arial"/>
              </a:rPr>
              <a:t> </a:t>
            </a:r>
            <a:r>
              <a:rPr lang="en-US" sz="1600" b="1">
                <a:latin typeface="Calibri"/>
                <a:ea typeface="Arial"/>
                <a:cs typeface="Arial"/>
              </a:rPr>
              <a:t>further capabilities</a:t>
            </a:r>
            <a:r>
              <a:rPr lang="en-US" sz="1600" b="1" baseline="0">
                <a:latin typeface="Calibri"/>
                <a:ea typeface="Arial"/>
                <a:cs typeface="Arial"/>
              </a:rPr>
              <a:t> </a:t>
            </a:r>
            <a:r>
              <a:rPr lang="en-US" sz="1600">
                <a:latin typeface="Calibri"/>
                <a:ea typeface="Arial"/>
                <a:cs typeface="Arial"/>
              </a:rPr>
              <a:t>to support</a:t>
            </a:r>
            <a:r>
              <a:rPr lang="en-US" sz="1600" baseline="0">
                <a:latin typeface="Calibri"/>
                <a:ea typeface="Arial"/>
                <a:cs typeface="Arial"/>
              </a:rPr>
              <a:t> </a:t>
            </a:r>
            <a:r>
              <a:rPr lang="en-US" sz="1600">
                <a:latin typeface="Calibri"/>
                <a:ea typeface="Arial"/>
                <a:cs typeface="Arial"/>
              </a:rPr>
              <a:t>national scale</a:t>
            </a:r>
            <a:endParaRPr lang="en-US"/>
          </a:p>
          <a:p>
            <a:pPr algn="ctr"/>
            <a:endParaRPr lang="en-US"/>
          </a:p>
        </p:txBody>
      </p:sp>
    </p:spTree>
    <p:extLst>
      <p:ext uri="{BB962C8B-B14F-4D97-AF65-F5344CB8AC3E}">
        <p14:creationId xmlns:p14="http://schemas.microsoft.com/office/powerpoint/2010/main" val="994724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C09E4-3D1A-568C-72F8-757DF2E1994D}"/>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642AA5CC-2E4D-AD47-C3AF-4DEF1E12A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08" y="4682377"/>
            <a:ext cx="884463" cy="844658"/>
          </a:xfrm>
          <a:prstGeom prst="rect">
            <a:avLst/>
          </a:prstGeom>
        </p:spPr>
      </p:pic>
      <p:sp>
        <p:nvSpPr>
          <p:cNvPr id="29" name="Rectangle 28">
            <a:extLst>
              <a:ext uri="{FF2B5EF4-FFF2-40B4-BE49-F238E27FC236}">
                <a16:creationId xmlns:a16="http://schemas.microsoft.com/office/drawing/2014/main" id="{0703922F-FE86-EDA2-3C2E-24A07A900425}"/>
              </a:ext>
            </a:extLst>
          </p:cNvPr>
          <p:cNvSpPr/>
          <p:nvPr/>
        </p:nvSpPr>
        <p:spPr>
          <a:xfrm>
            <a:off x="13186114" y="2462500"/>
            <a:ext cx="4543998" cy="2724263"/>
          </a:xfrm>
          <a:prstGeom prst="rect">
            <a:avLst/>
          </a:prstGeom>
          <a:solidFill>
            <a:srgbClr val="FBF6CC"/>
          </a:solidFill>
          <a:ln>
            <a:solidFill>
              <a:srgbClr val="FBF6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hink-cell data - do not delete" hidden="1">
            <a:extLst>
              <a:ext uri="{FF2B5EF4-FFF2-40B4-BE49-F238E27FC236}">
                <a16:creationId xmlns:a16="http://schemas.microsoft.com/office/drawing/2014/main" id="{5E45DF8D-88E4-C0A8-2196-DADEAC545B3C}"/>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5" imgH="405" progId="TCLayout.ActiveDocument.1">
                  <p:embed/>
                </p:oleObj>
              </mc:Choice>
              <mc:Fallback>
                <p:oleObj name="think-cell Slide" r:id="rId4" imgW="405" imgH="405" progId="TCLayout.ActiveDocument.1">
                  <p:embed/>
                  <p:pic>
                    <p:nvPicPr>
                      <p:cNvPr id="12" name="think-cell data - do not delete" hidden="1">
                        <a:extLst>
                          <a:ext uri="{FF2B5EF4-FFF2-40B4-BE49-F238E27FC236}">
                            <a16:creationId xmlns:a16="http://schemas.microsoft.com/office/drawing/2014/main" id="{5E45DF8D-88E4-C0A8-2196-DADEAC545B3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C79CA62E-51D2-D6A9-55C4-8E4B9D249533}"/>
              </a:ext>
            </a:extLst>
          </p:cNvPr>
          <p:cNvSpPr>
            <a:spLocks noGrp="1"/>
          </p:cNvSpPr>
          <p:nvPr>
            <p:ph type="body" sz="quarter" idx="11"/>
          </p:nvPr>
        </p:nvSpPr>
        <p:spPr>
          <a:solidFill>
            <a:schemeClr val="bg1"/>
          </a:solidFill>
        </p:spPr>
        <p:txBody>
          <a:bodyPr/>
          <a:lstStyle/>
          <a:p>
            <a:r>
              <a:rPr lang="en-US">
                <a:solidFill>
                  <a:schemeClr val="tx1"/>
                </a:solidFill>
              </a:rPr>
              <a:t>COMPETITOR ANALYSIS</a:t>
            </a:r>
          </a:p>
        </p:txBody>
      </p:sp>
      <p:sp>
        <p:nvSpPr>
          <p:cNvPr id="3" name="Text Placeholder 2">
            <a:extLst>
              <a:ext uri="{FF2B5EF4-FFF2-40B4-BE49-F238E27FC236}">
                <a16:creationId xmlns:a16="http://schemas.microsoft.com/office/drawing/2014/main" id="{7166CA11-4835-EE9A-90BB-709ABDA1946C}"/>
              </a:ext>
            </a:extLst>
          </p:cNvPr>
          <p:cNvSpPr>
            <a:spLocks noGrp="1"/>
          </p:cNvSpPr>
          <p:nvPr>
            <p:ph type="body" sz="quarter" idx="10"/>
          </p:nvPr>
        </p:nvSpPr>
        <p:spPr>
          <a:solidFill>
            <a:srgbClr val="F9D000"/>
          </a:solidFill>
        </p:spPr>
        <p:txBody>
          <a:bodyPr/>
          <a:lstStyle/>
          <a:p>
            <a:r>
              <a:rPr lang="en-US" dirty="0">
                <a:solidFill>
                  <a:schemeClr val="tx1">
                    <a:lumMod val="95000"/>
                    <a:lumOff val="5000"/>
                  </a:schemeClr>
                </a:solidFill>
              </a:rPr>
              <a:t>Industry scaling lessons highlight the importance of operational discipline, supply chain readiness, and clustered expansion</a:t>
            </a:r>
          </a:p>
        </p:txBody>
      </p:sp>
      <p:sp>
        <p:nvSpPr>
          <p:cNvPr id="4" name="Text Placeholder 3">
            <a:extLst>
              <a:ext uri="{FF2B5EF4-FFF2-40B4-BE49-F238E27FC236}">
                <a16:creationId xmlns:a16="http://schemas.microsoft.com/office/drawing/2014/main" id="{F7D3D109-A6E5-0D7C-1456-61FD71099EEB}"/>
              </a:ext>
            </a:extLst>
          </p:cNvPr>
          <p:cNvSpPr>
            <a:spLocks noGrp="1"/>
          </p:cNvSpPr>
          <p:nvPr>
            <p:ph type="body" sz="quarter" idx="13"/>
          </p:nvPr>
        </p:nvSpPr>
        <p:spPr/>
        <p:txBody>
          <a:bodyPr/>
          <a:lstStyle/>
          <a:p>
            <a:r>
              <a:rPr lang="en-US"/>
              <a:t>Internal analysis, Company Profiles, </a:t>
            </a:r>
            <a:r>
              <a:rPr lang="en-US">
                <a:latin typeface="Calibri"/>
                <a:ea typeface="Calibri"/>
                <a:cs typeface="Calibri"/>
              </a:rPr>
              <a:t>Expert Interview on 3/5/2026</a:t>
            </a:r>
            <a:endParaRPr lang="en-US"/>
          </a:p>
        </p:txBody>
      </p:sp>
      <p:grpSp>
        <p:nvGrpSpPr>
          <p:cNvPr id="37" name="Group 36">
            <a:extLst>
              <a:ext uri="{FF2B5EF4-FFF2-40B4-BE49-F238E27FC236}">
                <a16:creationId xmlns:a16="http://schemas.microsoft.com/office/drawing/2014/main" id="{AF2A339D-B687-E072-8BAB-4991BBDF568B}"/>
              </a:ext>
            </a:extLst>
          </p:cNvPr>
          <p:cNvGrpSpPr/>
          <p:nvPr/>
        </p:nvGrpSpPr>
        <p:grpSpPr>
          <a:xfrm>
            <a:off x="3224331" y="7179848"/>
            <a:ext cx="457201" cy="457202"/>
            <a:chOff x="5192764" y="413176"/>
            <a:chExt cx="914400" cy="914401"/>
          </a:xfrm>
        </p:grpSpPr>
        <p:sp>
          <p:nvSpPr>
            <p:cNvPr id="38" name="Oval 37">
              <a:extLst>
                <a:ext uri="{FF2B5EF4-FFF2-40B4-BE49-F238E27FC236}">
                  <a16:creationId xmlns:a16="http://schemas.microsoft.com/office/drawing/2014/main" id="{2145F166-038F-66BA-5FE3-E34FD53A3DFE}"/>
                </a:ext>
              </a:extLst>
            </p:cNvPr>
            <p:cNvSpPr/>
            <p:nvPr/>
          </p:nvSpPr>
          <p:spPr>
            <a:xfrm>
              <a:off x="5192764" y="413177"/>
              <a:ext cx="914400" cy="914400"/>
            </a:xfrm>
            <a:prstGeom prst="ellipse">
              <a:avLst/>
            </a:prstGeom>
            <a:solidFill>
              <a:schemeClr val="bg1"/>
            </a:solidFill>
            <a:ln>
              <a:solidFill>
                <a:srgbClr val="163E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artial Circle 38">
              <a:extLst>
                <a:ext uri="{FF2B5EF4-FFF2-40B4-BE49-F238E27FC236}">
                  <a16:creationId xmlns:a16="http://schemas.microsoft.com/office/drawing/2014/main" id="{73F3DF05-857C-7616-E7E4-F7E559AC2EB8}"/>
                </a:ext>
              </a:extLst>
            </p:cNvPr>
            <p:cNvSpPr/>
            <p:nvPr/>
          </p:nvSpPr>
          <p:spPr>
            <a:xfrm>
              <a:off x="5192764" y="413176"/>
              <a:ext cx="914400" cy="914400"/>
            </a:xfrm>
            <a:prstGeom prst="pie">
              <a:avLst>
                <a:gd name="adj1" fmla="val 54443"/>
                <a:gd name="adj2" fmla="val 16200000"/>
              </a:avLst>
            </a:prstGeom>
            <a:solidFill>
              <a:srgbClr val="F9D000"/>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9">
            <a:extLst>
              <a:ext uri="{FF2B5EF4-FFF2-40B4-BE49-F238E27FC236}">
                <a16:creationId xmlns:a16="http://schemas.microsoft.com/office/drawing/2014/main" id="{007C3310-3A3B-A222-E679-026297209D69}"/>
              </a:ext>
            </a:extLst>
          </p:cNvPr>
          <p:cNvGrpSpPr/>
          <p:nvPr/>
        </p:nvGrpSpPr>
        <p:grpSpPr>
          <a:xfrm>
            <a:off x="4756977" y="7179849"/>
            <a:ext cx="457201" cy="457202"/>
            <a:chOff x="5192764" y="413176"/>
            <a:chExt cx="914400" cy="914401"/>
          </a:xfrm>
        </p:grpSpPr>
        <p:sp>
          <p:nvSpPr>
            <p:cNvPr id="41" name="Oval 40">
              <a:extLst>
                <a:ext uri="{FF2B5EF4-FFF2-40B4-BE49-F238E27FC236}">
                  <a16:creationId xmlns:a16="http://schemas.microsoft.com/office/drawing/2014/main" id="{F5AB9F04-6469-BD58-BCFA-C35BFB48DF4F}"/>
                </a:ext>
              </a:extLst>
            </p:cNvPr>
            <p:cNvSpPr/>
            <p:nvPr/>
          </p:nvSpPr>
          <p:spPr>
            <a:xfrm>
              <a:off x="5192764" y="413177"/>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artial Circle 41">
              <a:extLst>
                <a:ext uri="{FF2B5EF4-FFF2-40B4-BE49-F238E27FC236}">
                  <a16:creationId xmlns:a16="http://schemas.microsoft.com/office/drawing/2014/main" id="{1212D870-E431-FE05-A1E9-B511B1273C75}"/>
                </a:ext>
              </a:extLst>
            </p:cNvPr>
            <p:cNvSpPr/>
            <p:nvPr/>
          </p:nvSpPr>
          <p:spPr>
            <a:xfrm>
              <a:off x="5192764" y="413176"/>
              <a:ext cx="914400" cy="914400"/>
            </a:xfrm>
            <a:prstGeom prst="pie">
              <a:avLst>
                <a:gd name="adj1" fmla="val 54443"/>
                <a:gd name="adj2" fmla="val 16200000"/>
              </a:avLst>
            </a:prstGeom>
            <a:solidFill>
              <a:srgbClr val="F9D000"/>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42">
            <a:extLst>
              <a:ext uri="{FF2B5EF4-FFF2-40B4-BE49-F238E27FC236}">
                <a16:creationId xmlns:a16="http://schemas.microsoft.com/office/drawing/2014/main" id="{124CD099-C941-1F1C-E25C-C50FCBDAD776}"/>
              </a:ext>
            </a:extLst>
          </p:cNvPr>
          <p:cNvGrpSpPr/>
          <p:nvPr/>
        </p:nvGrpSpPr>
        <p:grpSpPr>
          <a:xfrm>
            <a:off x="10387215" y="7179849"/>
            <a:ext cx="457201" cy="457202"/>
            <a:chOff x="5192764" y="413176"/>
            <a:chExt cx="914400" cy="914401"/>
          </a:xfrm>
        </p:grpSpPr>
        <p:sp>
          <p:nvSpPr>
            <p:cNvPr id="44" name="Oval 43">
              <a:extLst>
                <a:ext uri="{FF2B5EF4-FFF2-40B4-BE49-F238E27FC236}">
                  <a16:creationId xmlns:a16="http://schemas.microsoft.com/office/drawing/2014/main" id="{5DC09EA9-B734-DCFF-ABDB-AA302D97F902}"/>
                </a:ext>
              </a:extLst>
            </p:cNvPr>
            <p:cNvSpPr/>
            <p:nvPr/>
          </p:nvSpPr>
          <p:spPr>
            <a:xfrm>
              <a:off x="5192764" y="413177"/>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artial Circle 44">
              <a:extLst>
                <a:ext uri="{FF2B5EF4-FFF2-40B4-BE49-F238E27FC236}">
                  <a16:creationId xmlns:a16="http://schemas.microsoft.com/office/drawing/2014/main" id="{AD3971F4-FEB9-641C-1131-A2845C3146D3}"/>
                </a:ext>
              </a:extLst>
            </p:cNvPr>
            <p:cNvSpPr/>
            <p:nvPr/>
          </p:nvSpPr>
          <p:spPr>
            <a:xfrm>
              <a:off x="5192764" y="413176"/>
              <a:ext cx="914400" cy="914400"/>
            </a:xfrm>
            <a:prstGeom prst="pie">
              <a:avLst>
                <a:gd name="adj1" fmla="val 54443"/>
                <a:gd name="adj2" fmla="val 16200000"/>
              </a:avLst>
            </a:prstGeom>
            <a:solidFill>
              <a:srgbClr val="F9D000"/>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 name="Group 45">
            <a:extLst>
              <a:ext uri="{FF2B5EF4-FFF2-40B4-BE49-F238E27FC236}">
                <a16:creationId xmlns:a16="http://schemas.microsoft.com/office/drawing/2014/main" id="{972D4DE8-16AB-9EF2-0B61-69A10025DAB3}"/>
              </a:ext>
            </a:extLst>
          </p:cNvPr>
          <p:cNvGrpSpPr/>
          <p:nvPr/>
        </p:nvGrpSpPr>
        <p:grpSpPr>
          <a:xfrm>
            <a:off x="6633723" y="7179849"/>
            <a:ext cx="457201" cy="457202"/>
            <a:chOff x="5192764" y="413176"/>
            <a:chExt cx="914400" cy="914401"/>
          </a:xfrm>
        </p:grpSpPr>
        <p:sp>
          <p:nvSpPr>
            <p:cNvPr id="47" name="Oval 46">
              <a:extLst>
                <a:ext uri="{FF2B5EF4-FFF2-40B4-BE49-F238E27FC236}">
                  <a16:creationId xmlns:a16="http://schemas.microsoft.com/office/drawing/2014/main" id="{8694F909-5E72-3E08-A411-4ED874379A09}"/>
                </a:ext>
              </a:extLst>
            </p:cNvPr>
            <p:cNvSpPr/>
            <p:nvPr/>
          </p:nvSpPr>
          <p:spPr>
            <a:xfrm>
              <a:off x="5192764" y="413177"/>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Partial Circle 47">
              <a:extLst>
                <a:ext uri="{FF2B5EF4-FFF2-40B4-BE49-F238E27FC236}">
                  <a16:creationId xmlns:a16="http://schemas.microsoft.com/office/drawing/2014/main" id="{A1DCAFBC-00EA-363F-001F-7F9BCB2455A7}"/>
                </a:ext>
              </a:extLst>
            </p:cNvPr>
            <p:cNvSpPr/>
            <p:nvPr/>
          </p:nvSpPr>
          <p:spPr>
            <a:xfrm>
              <a:off x="5192764" y="413176"/>
              <a:ext cx="914400" cy="914400"/>
            </a:xfrm>
            <a:prstGeom prst="pie">
              <a:avLst>
                <a:gd name="adj1" fmla="val 54443"/>
                <a:gd name="adj2" fmla="val 16200000"/>
              </a:avLst>
            </a:prstGeom>
            <a:solidFill>
              <a:srgbClr val="F9D000"/>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9" name="Group 48">
            <a:extLst>
              <a:ext uri="{FF2B5EF4-FFF2-40B4-BE49-F238E27FC236}">
                <a16:creationId xmlns:a16="http://schemas.microsoft.com/office/drawing/2014/main" id="{0EEF3BAD-F7AC-46E1-7EBD-B3B4AD2CCFFD}"/>
              </a:ext>
            </a:extLst>
          </p:cNvPr>
          <p:cNvGrpSpPr/>
          <p:nvPr/>
        </p:nvGrpSpPr>
        <p:grpSpPr>
          <a:xfrm>
            <a:off x="8510469" y="7179849"/>
            <a:ext cx="457201" cy="457202"/>
            <a:chOff x="5192764" y="413176"/>
            <a:chExt cx="914400" cy="914401"/>
          </a:xfrm>
        </p:grpSpPr>
        <p:sp>
          <p:nvSpPr>
            <p:cNvPr id="50" name="Oval 49">
              <a:extLst>
                <a:ext uri="{FF2B5EF4-FFF2-40B4-BE49-F238E27FC236}">
                  <a16:creationId xmlns:a16="http://schemas.microsoft.com/office/drawing/2014/main" id="{09DB25AE-7A9B-0DE3-EEB2-C36F0B9A7B42}"/>
                </a:ext>
              </a:extLst>
            </p:cNvPr>
            <p:cNvSpPr/>
            <p:nvPr/>
          </p:nvSpPr>
          <p:spPr>
            <a:xfrm>
              <a:off x="5192764" y="413177"/>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artial Circle 50">
              <a:extLst>
                <a:ext uri="{FF2B5EF4-FFF2-40B4-BE49-F238E27FC236}">
                  <a16:creationId xmlns:a16="http://schemas.microsoft.com/office/drawing/2014/main" id="{E9719B39-C0B2-9EB4-F6C5-1E2CD5EFE05E}"/>
                </a:ext>
              </a:extLst>
            </p:cNvPr>
            <p:cNvSpPr/>
            <p:nvPr/>
          </p:nvSpPr>
          <p:spPr>
            <a:xfrm>
              <a:off x="5192764" y="413176"/>
              <a:ext cx="914400" cy="914400"/>
            </a:xfrm>
            <a:prstGeom prst="pie">
              <a:avLst>
                <a:gd name="adj1" fmla="val 54443"/>
                <a:gd name="adj2" fmla="val 16200000"/>
              </a:avLst>
            </a:prstGeom>
            <a:solidFill>
              <a:srgbClr val="F9D000"/>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aphicFrame>
        <p:nvGraphicFramePr>
          <p:cNvPr id="10" name="Table 9">
            <a:extLst>
              <a:ext uri="{FF2B5EF4-FFF2-40B4-BE49-F238E27FC236}">
                <a16:creationId xmlns:a16="http://schemas.microsoft.com/office/drawing/2014/main" id="{11999C3B-A9B3-C097-A41F-2F91E6667E44}"/>
              </a:ext>
            </a:extLst>
          </p:cNvPr>
          <p:cNvGraphicFramePr>
            <a:graphicFrameLocks noGrp="1"/>
          </p:cNvGraphicFramePr>
          <p:nvPr>
            <p:extLst>
              <p:ext uri="{D42A27DB-BD31-4B8C-83A1-F6EECF244321}">
                <p14:modId xmlns:p14="http://schemas.microsoft.com/office/powerpoint/2010/main" val="3619451563"/>
              </p:ext>
            </p:extLst>
          </p:nvPr>
        </p:nvGraphicFramePr>
        <p:xfrm>
          <a:off x="493720" y="1780093"/>
          <a:ext cx="6687108" cy="2488032"/>
        </p:xfrm>
        <a:graphic>
          <a:graphicData uri="http://schemas.openxmlformats.org/drawingml/2006/table">
            <a:tbl>
              <a:tblPr firstRow="1"/>
              <a:tblGrid>
                <a:gridCol w="1059343">
                  <a:extLst>
                    <a:ext uri="{9D8B030D-6E8A-4147-A177-3AD203B41FA5}">
                      <a16:colId xmlns:a16="http://schemas.microsoft.com/office/drawing/2014/main" val="3405378967"/>
                    </a:ext>
                  </a:extLst>
                </a:gridCol>
                <a:gridCol w="1125553">
                  <a:extLst>
                    <a:ext uri="{9D8B030D-6E8A-4147-A177-3AD203B41FA5}">
                      <a16:colId xmlns:a16="http://schemas.microsoft.com/office/drawing/2014/main" val="1821238003"/>
                    </a:ext>
                  </a:extLst>
                </a:gridCol>
                <a:gridCol w="1125553">
                  <a:extLst>
                    <a:ext uri="{9D8B030D-6E8A-4147-A177-3AD203B41FA5}">
                      <a16:colId xmlns:a16="http://schemas.microsoft.com/office/drawing/2014/main" val="2544340190"/>
                    </a:ext>
                  </a:extLst>
                </a:gridCol>
                <a:gridCol w="1125553">
                  <a:extLst>
                    <a:ext uri="{9D8B030D-6E8A-4147-A177-3AD203B41FA5}">
                      <a16:colId xmlns:a16="http://schemas.microsoft.com/office/drawing/2014/main" val="1655161684"/>
                    </a:ext>
                  </a:extLst>
                </a:gridCol>
                <a:gridCol w="1125553">
                  <a:extLst>
                    <a:ext uri="{9D8B030D-6E8A-4147-A177-3AD203B41FA5}">
                      <a16:colId xmlns:a16="http://schemas.microsoft.com/office/drawing/2014/main" val="2321557890"/>
                    </a:ext>
                  </a:extLst>
                </a:gridCol>
                <a:gridCol w="1125553">
                  <a:extLst>
                    <a:ext uri="{9D8B030D-6E8A-4147-A177-3AD203B41FA5}">
                      <a16:colId xmlns:a16="http://schemas.microsoft.com/office/drawing/2014/main" val="156241680"/>
                    </a:ext>
                  </a:extLst>
                </a:gridCol>
              </a:tblGrid>
              <a:tr h="253383">
                <a:tc>
                  <a:txBody>
                    <a:bodyPr/>
                    <a:lstStyle/>
                    <a:p>
                      <a:pPr algn="ctr" fontAlgn="ctr">
                        <a:buNone/>
                      </a:pPr>
                      <a:endParaRPr lang="en-US" sz="1600" b="0" i="0" u="none" strike="noStrike">
                        <a:solidFill>
                          <a:srgbClr val="000000"/>
                        </a:solidFill>
                        <a:effectLst/>
                        <a:latin typeface="Arial"/>
                      </a:endParaRP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1" i="0" u="none" strike="noStrike">
                          <a:solidFill>
                            <a:srgbClr val="000000"/>
                          </a:solidFill>
                          <a:effectLst/>
                          <a:latin typeface="Calibri"/>
                        </a:rPr>
                        <a:t>CAVA</a:t>
                      </a:r>
                      <a:endParaRPr lang="en-US"/>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C5D"/>
                    </a:solidFill>
                  </a:tcPr>
                </a:tc>
                <a:tc>
                  <a:txBody>
                    <a:bodyPr/>
                    <a:lstStyle/>
                    <a:p>
                      <a:pPr algn="ctr" rtl="0" fontAlgn="ctr">
                        <a:buNone/>
                      </a:pPr>
                      <a:r>
                        <a:rPr lang="en-US" sz="1300" b="1" i="0" u="none" strike="noStrike">
                          <a:solidFill>
                            <a:srgbClr val="404040"/>
                          </a:solidFill>
                          <a:effectLst/>
                          <a:latin typeface="Calibri" panose="020F0502020204030204" pitchFamily="34" charset="0"/>
                        </a:rPr>
                        <a:t>Chipotle</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1" i="0" u="none" strike="noStrike">
                          <a:solidFill>
                            <a:srgbClr val="404040"/>
                          </a:solidFill>
                          <a:effectLst/>
                          <a:latin typeface="Calibri" panose="020F0502020204030204" pitchFamily="34" charset="0"/>
                        </a:rPr>
                        <a:t>Qdoba</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1" i="0" u="none" strike="noStrike">
                          <a:solidFill>
                            <a:srgbClr val="404040"/>
                          </a:solidFill>
                          <a:effectLst/>
                          <a:latin typeface="Calibri" panose="020F0502020204030204" pitchFamily="34" charset="0"/>
                        </a:rPr>
                        <a:t>Panda Express</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1" i="0" u="none" strike="noStrike">
                          <a:solidFill>
                            <a:srgbClr val="404040"/>
                          </a:solidFill>
                          <a:effectLst/>
                          <a:latin typeface="Calibri" panose="020F0502020204030204" pitchFamily="34" charset="0"/>
                        </a:rPr>
                        <a:t>Sweetgreen</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9358869"/>
                  </a:ext>
                </a:extLst>
              </a:tr>
              <a:tr h="392647">
                <a:tc>
                  <a:txBody>
                    <a:bodyPr/>
                    <a:lstStyle/>
                    <a:p>
                      <a:pPr algn="ctr" rtl="0" fontAlgn="ctr">
                        <a:buNone/>
                      </a:pPr>
                      <a:r>
                        <a:rPr lang="en-US" sz="1300" b="0" i="0" u="none" strike="noStrike">
                          <a:solidFill>
                            <a:srgbClr val="000000"/>
                          </a:solidFill>
                          <a:effectLst/>
                          <a:latin typeface="Calibri" panose="020F0502020204030204" pitchFamily="34" charset="0"/>
                        </a:rPr>
                        <a:t>Fast-Casual Specialty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Mediterranean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C5D"/>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Mexican</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Mexican</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Asian</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Health/Salad</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44992703"/>
                  </a:ext>
                </a:extLst>
              </a:tr>
              <a:tr h="274434">
                <a:tc>
                  <a:txBody>
                    <a:bodyPr/>
                    <a:lstStyle/>
                    <a:p>
                      <a:pPr algn="ctr" rtl="0" fontAlgn="ctr">
                        <a:buNone/>
                      </a:pPr>
                      <a:r>
                        <a:rPr lang="en-US" sz="1300" b="0" i="0" u="none" strike="noStrike">
                          <a:solidFill>
                            <a:srgbClr val="000000"/>
                          </a:solidFill>
                          <a:effectLst/>
                          <a:latin typeface="Calibri" panose="020F0502020204030204" pitchFamily="34" charset="0"/>
                        </a:rPr>
                        <a:t>Category</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US" sz="1300" b="0" i="0" u="none" strike="noStrike">
                          <a:solidFill>
                            <a:srgbClr val="000000"/>
                          </a:solidFill>
                          <a:effectLst/>
                          <a:latin typeface="Calibri"/>
                        </a:rPr>
                        <a:t>2010</a:t>
                      </a:r>
                      <a:endParaRPr lang="en-US" sz="1300" b="0" i="0" u="none" strike="noStrike">
                        <a:solidFill>
                          <a:srgbClr val="000000"/>
                        </a:solidFill>
                        <a:effectLst/>
                        <a:latin typeface="Calibri" panose="020F0502020204030204" pitchFamily="34" charset="0"/>
                      </a:endParaRP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C5D"/>
                    </a:solidFill>
                  </a:tcPr>
                </a:tc>
                <a:tc>
                  <a:txBody>
                    <a:bodyPr/>
                    <a:lstStyle/>
                    <a:p>
                      <a:pPr lvl="0" algn="ctr">
                        <a:buNone/>
                      </a:pPr>
                      <a:r>
                        <a:rPr lang="en-US" sz="1300" b="0" i="0" u="none" strike="noStrike">
                          <a:solidFill>
                            <a:srgbClr val="000000"/>
                          </a:solidFill>
                          <a:effectLst/>
                          <a:latin typeface="Calibri"/>
                        </a:rPr>
                        <a:t>1993</a:t>
                      </a:r>
                      <a:endParaRPr lang="en-US" sz="1300" b="0" i="0" u="none" strike="noStrike">
                        <a:solidFill>
                          <a:srgbClr val="000000"/>
                        </a:solidFill>
                        <a:effectLst/>
                        <a:latin typeface="Calibri" panose="020F0502020204030204" pitchFamily="34" charset="0"/>
                      </a:endParaRP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US" sz="1300" b="0" i="0" u="none" strike="noStrike">
                          <a:solidFill>
                            <a:srgbClr val="000000"/>
                          </a:solidFill>
                          <a:effectLst/>
                          <a:latin typeface="Calibri"/>
                        </a:rPr>
                        <a:t>1995</a:t>
                      </a:r>
                      <a:endParaRPr lang="en-US" sz="1300" b="0" i="0" u="none" strike="noStrike">
                        <a:solidFill>
                          <a:srgbClr val="000000"/>
                        </a:solidFill>
                        <a:effectLst/>
                        <a:latin typeface="Calibri" panose="020F0502020204030204" pitchFamily="34" charset="0"/>
                      </a:endParaRP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US" sz="1300" b="0" i="0" u="none" strike="noStrike">
                          <a:solidFill>
                            <a:srgbClr val="000000"/>
                          </a:solidFill>
                          <a:effectLst/>
                          <a:latin typeface="Calibri"/>
                        </a:rPr>
                        <a:t>1983</a:t>
                      </a:r>
                      <a:endParaRPr lang="en-US" sz="1300" b="0" i="0" u="none" strike="noStrike">
                        <a:solidFill>
                          <a:srgbClr val="000000"/>
                        </a:solidFill>
                        <a:effectLst/>
                        <a:latin typeface="Calibri" panose="020F0502020204030204" pitchFamily="34" charset="0"/>
                      </a:endParaRP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US" sz="1300" b="0" i="0" u="none" strike="noStrike">
                          <a:solidFill>
                            <a:srgbClr val="000000"/>
                          </a:solidFill>
                          <a:effectLst/>
                          <a:latin typeface="Calibri"/>
                        </a:rPr>
                        <a:t>2007</a:t>
                      </a:r>
                      <a:endParaRPr lang="en-US" sz="1300" b="0" i="0" u="none" strike="noStrike">
                        <a:solidFill>
                          <a:srgbClr val="000000"/>
                        </a:solidFill>
                        <a:effectLst/>
                        <a:latin typeface="Calibri" panose="020F0502020204030204" pitchFamily="34" charset="0"/>
                      </a:endParaRP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34153621"/>
                  </a:ext>
                </a:extLst>
              </a:tr>
              <a:tr h="293883">
                <a:tc>
                  <a:txBody>
                    <a:bodyPr/>
                    <a:lstStyle/>
                    <a:p>
                      <a:pPr algn="ctr" rtl="0" fontAlgn="ctr">
                        <a:buNone/>
                      </a:pPr>
                      <a:r>
                        <a:rPr lang="en-US" sz="1300" b="0" i="0" u="none" strike="noStrike">
                          <a:solidFill>
                            <a:srgbClr val="000000"/>
                          </a:solidFill>
                          <a:effectLst/>
                          <a:latin typeface="Calibri" panose="020F0502020204030204" pitchFamily="34" charset="0"/>
                        </a:rPr>
                        <a:t>Stores</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415</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C5D"/>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3,950</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740</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2,500</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280</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67932606"/>
                  </a:ext>
                </a:extLst>
              </a:tr>
              <a:tr h="584751">
                <a:tc>
                  <a:txBody>
                    <a:bodyPr/>
                    <a:lstStyle/>
                    <a:p>
                      <a:pPr algn="ctr" rtl="0" fontAlgn="ctr">
                        <a:buNone/>
                      </a:pPr>
                      <a:r>
                        <a:rPr lang="en-US" sz="1300" b="0" i="0" u="none" strike="noStrike">
                          <a:solidFill>
                            <a:srgbClr val="000000"/>
                          </a:solidFill>
                          <a:effectLst/>
                          <a:latin typeface="Calibri" panose="020F0502020204030204" pitchFamily="34" charset="0"/>
                        </a:rPr>
                        <a:t>AVG Transaction Value</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Aptos" panose="020B0004020202020204" pitchFamily="34" charset="0"/>
                        </a:rPr>
                        <a:t>$15.60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C5D"/>
                    </a:solidFill>
                  </a:tcPr>
                </a:tc>
                <a:tc>
                  <a:txBody>
                    <a:bodyPr/>
                    <a:lstStyle/>
                    <a:p>
                      <a:pPr algn="ctr" rtl="0" fontAlgn="ctr">
                        <a:buNone/>
                      </a:pPr>
                      <a:r>
                        <a:rPr lang="en-US" sz="1300" b="0" i="0" u="none" strike="noStrike">
                          <a:solidFill>
                            <a:srgbClr val="000000"/>
                          </a:solidFill>
                          <a:effectLst/>
                          <a:latin typeface="Aptos" panose="020B0004020202020204" pitchFamily="34" charset="0"/>
                        </a:rPr>
                        <a:t>$17.05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Aptos" panose="020B0004020202020204" pitchFamily="34" charset="0"/>
                        </a:rPr>
                        <a:t>$12.50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Aptos" panose="020B0004020202020204" pitchFamily="34" charset="0"/>
                        </a:rPr>
                        <a:t>$11.00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Aptos" panose="020B0004020202020204" pitchFamily="34" charset="0"/>
                        </a:rPr>
                        <a:t>$16.50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7636297"/>
                  </a:ext>
                </a:extLst>
              </a:tr>
              <a:tr h="392647">
                <a:tc>
                  <a:txBody>
                    <a:bodyPr/>
                    <a:lstStyle/>
                    <a:p>
                      <a:pPr algn="ctr" rtl="0" fontAlgn="ctr">
                        <a:buNone/>
                      </a:pPr>
                      <a:r>
                        <a:rPr lang="en-US" sz="1300" b="0" i="0" u="none" strike="noStrike">
                          <a:solidFill>
                            <a:srgbClr val="000000"/>
                          </a:solidFill>
                          <a:effectLst/>
                          <a:latin typeface="Calibri" panose="020F0502020204030204" pitchFamily="34" charset="0"/>
                        </a:rPr>
                        <a:t>Model</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Aptos" panose="020B0004020202020204" pitchFamily="34" charset="0"/>
                        </a:rPr>
                        <a:t>Company-owned</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C5D"/>
                    </a:solidFill>
                  </a:tcPr>
                </a:tc>
                <a:tc>
                  <a:txBody>
                    <a:bodyPr/>
                    <a:lstStyle/>
                    <a:p>
                      <a:pPr algn="ctr" rtl="0" fontAlgn="ctr">
                        <a:buNone/>
                      </a:pPr>
                      <a:r>
                        <a:rPr lang="en-US" sz="1300" b="0" i="0" u="none" strike="noStrike">
                          <a:solidFill>
                            <a:srgbClr val="000000"/>
                          </a:solidFill>
                          <a:effectLst/>
                          <a:latin typeface="Aptos" panose="020B0004020202020204" pitchFamily="34" charset="0"/>
                        </a:rPr>
                        <a:t>Company-owned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Aptos" panose="020B0004020202020204" pitchFamily="34" charset="0"/>
                        </a:rPr>
                        <a:t>Franchised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Aptos" panose="020B0004020202020204" pitchFamily="34" charset="0"/>
                        </a:rPr>
                        <a:t>Franchised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Aptos" panose="020B0004020202020204" pitchFamily="34" charset="0"/>
                        </a:rPr>
                        <a:t>Company-owned </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64668022"/>
                  </a:ext>
                </a:extLst>
              </a:tr>
              <a:tr h="253383">
                <a:tc>
                  <a:txBody>
                    <a:bodyPr/>
                    <a:lstStyle/>
                    <a:p>
                      <a:pPr algn="ctr" rtl="0" fontAlgn="ctr">
                        <a:buNone/>
                      </a:pPr>
                      <a:r>
                        <a:rPr lang="en-US" sz="1300" b="0" i="0" u="none" strike="noStrike">
                          <a:solidFill>
                            <a:srgbClr val="000000"/>
                          </a:solidFill>
                          <a:effectLst/>
                          <a:latin typeface="Calibri" panose="020F0502020204030204" pitchFamily="34" charset="0"/>
                        </a:rPr>
                        <a:t>Threat to Cava</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1" u="none" strike="noStrike">
                          <a:solidFill>
                            <a:srgbClr val="000000"/>
                          </a:solidFill>
                          <a:effectLst/>
                          <a:latin typeface="Calibri" panose="020F0502020204030204" pitchFamily="34" charset="0"/>
                        </a:rPr>
                        <a:t>N/A</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C5D"/>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High</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Low</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Low</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buNone/>
                      </a:pPr>
                      <a:r>
                        <a:rPr lang="en-US" sz="1300" b="0" i="0" u="none" strike="noStrike">
                          <a:solidFill>
                            <a:srgbClr val="000000"/>
                          </a:solidFill>
                          <a:effectLst/>
                          <a:latin typeface="Calibri" panose="020F0502020204030204" pitchFamily="34" charset="0"/>
                        </a:rPr>
                        <a:t>Medium</a:t>
                      </a:r>
                    </a:p>
                  </a:txBody>
                  <a:tcPr marL="8703" marR="8703" marT="8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27989846"/>
                  </a:ext>
                </a:extLst>
              </a:tr>
            </a:tbl>
          </a:graphicData>
        </a:graphic>
      </p:graphicFrame>
      <p:sp>
        <p:nvSpPr>
          <p:cNvPr id="13" name="Rectangle 12">
            <a:extLst>
              <a:ext uri="{FF2B5EF4-FFF2-40B4-BE49-F238E27FC236}">
                <a16:creationId xmlns:a16="http://schemas.microsoft.com/office/drawing/2014/main" id="{55928503-3605-7BE4-9254-7981F3314A80}"/>
              </a:ext>
            </a:extLst>
          </p:cNvPr>
          <p:cNvSpPr/>
          <p:nvPr/>
        </p:nvSpPr>
        <p:spPr>
          <a:xfrm>
            <a:off x="13358712" y="-294455"/>
            <a:ext cx="3788625" cy="352674"/>
          </a:xfrm>
          <a:prstGeom prst="rect">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a:ea typeface="Calibri"/>
                <a:cs typeface="Calibri"/>
              </a:rPr>
              <a:t>Chipotle as the growth benchmark </a:t>
            </a:r>
            <a:endParaRPr lang="en-US">
              <a:solidFill>
                <a:schemeClr val="tx1"/>
              </a:solidFill>
            </a:endParaRPr>
          </a:p>
        </p:txBody>
      </p:sp>
      <p:sp>
        <p:nvSpPr>
          <p:cNvPr id="14" name="TextBox 13">
            <a:extLst>
              <a:ext uri="{FF2B5EF4-FFF2-40B4-BE49-F238E27FC236}">
                <a16:creationId xmlns:a16="http://schemas.microsoft.com/office/drawing/2014/main" id="{3BBA884B-D802-57DC-E844-BF7637AEA44F}"/>
              </a:ext>
            </a:extLst>
          </p:cNvPr>
          <p:cNvSpPr txBox="1"/>
          <p:nvPr/>
        </p:nvSpPr>
        <p:spPr>
          <a:xfrm>
            <a:off x="2339624" y="4767074"/>
            <a:ext cx="4644691" cy="1323578"/>
          </a:xfrm>
          <a:prstGeom prst="rect">
            <a:avLst/>
          </a:prstGeom>
          <a:noFill/>
        </p:spPr>
        <p:txBody>
          <a:bodyPr wrap="square" lIns="91440" tIns="45720" rIns="91440" bIns="45720" anchor="ctr">
            <a:noAutofit/>
          </a:bodyPr>
          <a:lstStyle/>
          <a:p>
            <a:r>
              <a:rPr lang="en-US" sz="1400">
                <a:latin typeface="Calibri" panose="020F0502020204030204" pitchFamily="34" charset="0"/>
                <a:ea typeface="Calibri" panose="020F0502020204030204" pitchFamily="34" charset="0"/>
                <a:cs typeface="Calibri" panose="020F0502020204030204" pitchFamily="34" charset="0"/>
              </a:rPr>
              <a:t>Mediterranean fast-casual competition is growing as brands such as </a:t>
            </a:r>
            <a:r>
              <a:rPr lang="en-US" sz="1400" b="1" err="1">
                <a:latin typeface="Calibri" panose="020F0502020204030204" pitchFamily="34" charset="0"/>
                <a:ea typeface="Calibri" panose="020F0502020204030204" pitchFamily="34" charset="0"/>
                <a:cs typeface="Calibri" panose="020F0502020204030204" pitchFamily="34" charset="0"/>
              </a:rPr>
              <a:t>Taziki’s</a:t>
            </a:r>
            <a:r>
              <a:rPr lang="en-US" sz="1400">
                <a:latin typeface="Calibri" panose="020F0502020204030204" pitchFamily="34" charset="0"/>
                <a:ea typeface="Calibri" panose="020F0502020204030204" pitchFamily="34" charset="0"/>
                <a:cs typeface="Calibri" panose="020F0502020204030204" pitchFamily="34" charset="0"/>
              </a:rPr>
              <a:t> (~100 locations), </a:t>
            </a:r>
            <a:r>
              <a:rPr lang="en-US" sz="1400" b="1">
                <a:latin typeface="Calibri" panose="020F0502020204030204" pitchFamily="34" charset="0"/>
                <a:ea typeface="Calibri" panose="020F0502020204030204" pitchFamily="34" charset="0"/>
                <a:cs typeface="Calibri" panose="020F0502020204030204" pitchFamily="34" charset="0"/>
              </a:rPr>
              <a:t>Nick the Greek </a:t>
            </a:r>
            <a:r>
              <a:rPr lang="en-US" sz="1400">
                <a:latin typeface="Calibri" panose="020F0502020204030204" pitchFamily="34" charset="0"/>
                <a:ea typeface="Calibri" panose="020F0502020204030204" pitchFamily="34" charset="0"/>
                <a:cs typeface="Calibri" panose="020F0502020204030204" pitchFamily="34" charset="0"/>
              </a:rPr>
              <a:t>(~80+), and </a:t>
            </a:r>
            <a:r>
              <a:rPr lang="en-US" sz="1400" b="1">
                <a:latin typeface="Calibri" panose="020F0502020204030204" pitchFamily="34" charset="0"/>
                <a:ea typeface="Calibri" panose="020F0502020204030204" pitchFamily="34" charset="0"/>
                <a:cs typeface="Calibri" panose="020F0502020204030204" pitchFamily="34" charset="0"/>
              </a:rPr>
              <a:t>Taim</a:t>
            </a:r>
            <a:r>
              <a:rPr lang="en-US" sz="1400">
                <a:latin typeface="Calibri" panose="020F0502020204030204" pitchFamily="34" charset="0"/>
                <a:ea typeface="Calibri" panose="020F0502020204030204" pitchFamily="34" charset="0"/>
                <a:cs typeface="Calibri" panose="020F0502020204030204" pitchFamily="34" charset="0"/>
              </a:rPr>
              <a:t> (~15–20) attempt to scale quickly through franchising.</a:t>
            </a:r>
          </a:p>
          <a:p>
            <a:endParaRPr lang="en-US" sz="1400">
              <a:latin typeface="Calibri" panose="020F0502020204030204" pitchFamily="34" charset="0"/>
              <a:ea typeface="Calibri" panose="020F0502020204030204" pitchFamily="34" charset="0"/>
              <a:cs typeface="Calibri" panose="020F0502020204030204" pitchFamily="34" charset="0"/>
            </a:endParaRPr>
          </a:p>
          <a:p>
            <a:r>
              <a:rPr lang="en-US" sz="1400">
                <a:latin typeface="Calibri" panose="020F0502020204030204" pitchFamily="34" charset="0"/>
                <a:ea typeface="Calibri" panose="020F0502020204030204" pitchFamily="34" charset="0"/>
                <a:cs typeface="Calibri" panose="020F0502020204030204" pitchFamily="34" charset="0"/>
              </a:rPr>
              <a:t>However, franchising often creates </a:t>
            </a:r>
            <a:r>
              <a:rPr lang="en-US" sz="1400" b="1">
                <a:latin typeface="Calibri" panose="020F0502020204030204" pitchFamily="34" charset="0"/>
                <a:ea typeface="Calibri" panose="020F0502020204030204" pitchFamily="34" charset="0"/>
                <a:cs typeface="Calibri" panose="020F0502020204030204" pitchFamily="34" charset="0"/>
              </a:rPr>
              <a:t>challenges around consistency and operational control.</a:t>
            </a:r>
            <a:r>
              <a:rPr lang="en-US" sz="1200" b="1">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1200" b="1">
              <a:latin typeface="Calibri" panose="020F0502020204030204" pitchFamily="34" charset="0"/>
              <a:ea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58BC15E9-FC97-FF5F-B50A-280B409EC183}"/>
              </a:ext>
            </a:extLst>
          </p:cNvPr>
          <p:cNvSpPr/>
          <p:nvPr/>
        </p:nvSpPr>
        <p:spPr>
          <a:xfrm>
            <a:off x="13775930" y="6417485"/>
            <a:ext cx="3788625" cy="352674"/>
          </a:xfrm>
          <a:prstGeom prst="rect">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a:ea typeface="Calibri"/>
                <a:cs typeface="Calibri"/>
              </a:rPr>
              <a:t>New Mediterranean competition </a:t>
            </a:r>
            <a:endParaRPr lang="en-US">
              <a:solidFill>
                <a:schemeClr val="tx1"/>
              </a:solidFill>
            </a:endParaRPr>
          </a:p>
        </p:txBody>
      </p:sp>
      <p:sp>
        <p:nvSpPr>
          <p:cNvPr id="8" name="TextBox 7">
            <a:extLst>
              <a:ext uri="{FF2B5EF4-FFF2-40B4-BE49-F238E27FC236}">
                <a16:creationId xmlns:a16="http://schemas.microsoft.com/office/drawing/2014/main" id="{F602BF79-17C8-2F2B-82A1-796D80F8D01D}"/>
              </a:ext>
            </a:extLst>
          </p:cNvPr>
          <p:cNvSpPr txBox="1"/>
          <p:nvPr/>
        </p:nvSpPr>
        <p:spPr>
          <a:xfrm>
            <a:off x="13358712" y="633889"/>
            <a:ext cx="3788625" cy="717217"/>
          </a:xfrm>
          <a:prstGeom prst="rect">
            <a:avLst/>
          </a:prstGeom>
          <a:noFill/>
        </p:spPr>
        <p:txBody>
          <a:bodyPr wrap="square" rtlCol="0">
            <a:spAutoFit/>
          </a:bodyPr>
          <a:lstStyle/>
          <a:p>
            <a:endParaRPr lang="en-US"/>
          </a:p>
        </p:txBody>
      </p:sp>
      <p:pic>
        <p:nvPicPr>
          <p:cNvPr id="11" name="Picture 10" descr="Congratulations to Stephen Piacentini '02, who was just tapped as Chipotle  Mexican Grill's new chief development officer! “This is a rare opportunity  to grow an iconic brand's footprint in North America and">
            <a:extLst>
              <a:ext uri="{FF2B5EF4-FFF2-40B4-BE49-F238E27FC236}">
                <a16:creationId xmlns:a16="http://schemas.microsoft.com/office/drawing/2014/main" id="{933A0DB4-4509-59D5-5C3F-ECDF79D550CC}"/>
              </a:ext>
            </a:extLst>
          </p:cNvPr>
          <p:cNvPicPr>
            <a:picLocks noChangeAspect="1"/>
          </p:cNvPicPr>
          <p:nvPr/>
        </p:nvPicPr>
        <p:blipFill>
          <a:blip r:embed="rId6"/>
          <a:stretch>
            <a:fillRect/>
          </a:stretch>
        </p:blipFill>
        <p:spPr>
          <a:xfrm>
            <a:off x="13259104" y="2774896"/>
            <a:ext cx="884900" cy="867592"/>
          </a:xfrm>
          <a:prstGeom prst="rect">
            <a:avLst/>
          </a:prstGeom>
        </p:spPr>
      </p:pic>
      <p:pic>
        <p:nvPicPr>
          <p:cNvPr id="15" name="Picture 14">
            <a:extLst>
              <a:ext uri="{FF2B5EF4-FFF2-40B4-BE49-F238E27FC236}">
                <a16:creationId xmlns:a16="http://schemas.microsoft.com/office/drawing/2014/main" id="{9C4A3AE2-C876-8766-385A-6CF9FC5DA0E5}"/>
              </a:ext>
            </a:extLst>
          </p:cNvPr>
          <p:cNvPicPr>
            <a:picLocks noChangeAspect="1"/>
          </p:cNvPicPr>
          <p:nvPr/>
        </p:nvPicPr>
        <p:blipFill>
          <a:blip r:embed="rId7"/>
          <a:stretch>
            <a:fillRect/>
          </a:stretch>
        </p:blipFill>
        <p:spPr>
          <a:xfrm>
            <a:off x="13234202" y="3974936"/>
            <a:ext cx="884899" cy="884899"/>
          </a:xfrm>
          <a:prstGeom prst="rect">
            <a:avLst/>
          </a:prstGeom>
        </p:spPr>
      </p:pic>
      <p:sp>
        <p:nvSpPr>
          <p:cNvPr id="18" name="TextBox 17">
            <a:extLst>
              <a:ext uri="{FF2B5EF4-FFF2-40B4-BE49-F238E27FC236}">
                <a16:creationId xmlns:a16="http://schemas.microsoft.com/office/drawing/2014/main" id="{FC3D9EE2-086D-2884-6B7A-460A48E36A4C}"/>
              </a:ext>
            </a:extLst>
          </p:cNvPr>
          <p:cNvSpPr txBox="1"/>
          <p:nvPr/>
        </p:nvSpPr>
        <p:spPr>
          <a:xfrm>
            <a:off x="8373870" y="3394223"/>
            <a:ext cx="3598560" cy="830997"/>
          </a:xfrm>
          <a:prstGeom prst="rect">
            <a:avLst/>
          </a:prstGeom>
          <a:noFill/>
        </p:spPr>
        <p:txBody>
          <a:bodyPr wrap="square">
            <a:spAutoFit/>
          </a:bodyPr>
          <a:lstStyle/>
          <a:p>
            <a:pPr>
              <a:buNone/>
            </a:pPr>
            <a:r>
              <a:rPr lang="en-US" sz="1200" i="1">
                <a:solidFill>
                  <a:srgbClr val="111111"/>
                </a:solidFill>
                <a:effectLst/>
                <a:latin typeface="Calibri" panose="020F0502020204030204" pitchFamily="34" charset="0"/>
                <a:ea typeface="Calibri" panose="020F0502020204030204" pitchFamily="34" charset="0"/>
                <a:cs typeface="Calibri" panose="020F0502020204030204" pitchFamily="34" charset="0"/>
              </a:rPr>
              <a:t>“The bottleneck when you scale to thousands of restaurants isn’t just logistics -</a:t>
            </a:r>
            <a:r>
              <a:rPr lang="en-US" sz="1200" b="1" i="1">
                <a:solidFill>
                  <a:srgbClr val="111111"/>
                </a:solidFill>
                <a:effectLst/>
                <a:latin typeface="Calibri" panose="020F0502020204030204" pitchFamily="34" charset="0"/>
                <a:ea typeface="Calibri" panose="020F0502020204030204" pitchFamily="34" charset="0"/>
                <a:cs typeface="Calibri" panose="020F0502020204030204" pitchFamily="34" charset="0"/>
              </a:rPr>
              <a:t> it’s the people</a:t>
            </a:r>
            <a:r>
              <a:rPr lang="en-US" sz="1200" i="1">
                <a:solidFill>
                  <a:srgbClr val="111111"/>
                </a:solidFill>
                <a:effectLst/>
                <a:latin typeface="Calibri" panose="020F0502020204030204" pitchFamily="34" charset="0"/>
                <a:ea typeface="Calibri" panose="020F0502020204030204" pitchFamily="34" charset="0"/>
                <a:cs typeface="Calibri" panose="020F0502020204030204" pitchFamily="34" charset="0"/>
              </a:rPr>
              <a:t>. You need thousands of trained leaders ready to run the next generation of restaurants.”</a:t>
            </a:r>
          </a:p>
        </p:txBody>
      </p:sp>
      <p:sp>
        <p:nvSpPr>
          <p:cNvPr id="19" name="TextBox 18">
            <a:extLst>
              <a:ext uri="{FF2B5EF4-FFF2-40B4-BE49-F238E27FC236}">
                <a16:creationId xmlns:a16="http://schemas.microsoft.com/office/drawing/2014/main" id="{FA9349CE-E377-5A23-E9A7-B79C035EF727}"/>
              </a:ext>
            </a:extLst>
          </p:cNvPr>
          <p:cNvSpPr txBox="1"/>
          <p:nvPr/>
        </p:nvSpPr>
        <p:spPr>
          <a:xfrm>
            <a:off x="13171887" y="2443958"/>
            <a:ext cx="4630501" cy="338554"/>
          </a:xfrm>
          <a:prstGeom prst="rect">
            <a:avLst/>
          </a:prstGeom>
          <a:noFill/>
        </p:spPr>
        <p:txBody>
          <a:bodyPr wrap="square" rtlCol="0">
            <a:spAutoFit/>
          </a:bodyPr>
          <a:lstStyle/>
          <a:p>
            <a:pPr algn="l"/>
            <a:r>
              <a:rPr lang="en-US" sz="1600"/>
              <a:t>Expert Interview Insights: (conducted on 3/5/2026)</a:t>
            </a:r>
          </a:p>
        </p:txBody>
      </p:sp>
      <p:sp>
        <p:nvSpPr>
          <p:cNvPr id="20" name="TextBox 19">
            <a:extLst>
              <a:ext uri="{FF2B5EF4-FFF2-40B4-BE49-F238E27FC236}">
                <a16:creationId xmlns:a16="http://schemas.microsoft.com/office/drawing/2014/main" id="{BC1CF814-8566-09B8-E372-93922431FAC8}"/>
              </a:ext>
            </a:extLst>
          </p:cNvPr>
          <p:cNvSpPr txBox="1"/>
          <p:nvPr/>
        </p:nvSpPr>
        <p:spPr>
          <a:xfrm>
            <a:off x="13136310" y="3651498"/>
            <a:ext cx="4867118" cy="276999"/>
          </a:xfrm>
          <a:prstGeom prst="rect">
            <a:avLst/>
          </a:prstGeom>
          <a:noFill/>
        </p:spPr>
        <p:txBody>
          <a:bodyPr wrap="square" rtlCol="0">
            <a:spAutoFit/>
          </a:bodyPr>
          <a:lstStyle/>
          <a:p>
            <a:pPr algn="l"/>
            <a:r>
              <a:rPr lang="en-US" sz="1200" b="1"/>
              <a:t>Stephen </a:t>
            </a:r>
            <a:r>
              <a:rPr lang="en-US" sz="1200" b="1" err="1"/>
              <a:t>Piacentini</a:t>
            </a:r>
            <a:r>
              <a:rPr lang="en-US" sz="1200" b="1"/>
              <a:t>, Chief Development Officer - Chipotle</a:t>
            </a:r>
          </a:p>
        </p:txBody>
      </p:sp>
      <p:sp>
        <p:nvSpPr>
          <p:cNvPr id="23" name="TextBox 22">
            <a:extLst>
              <a:ext uri="{FF2B5EF4-FFF2-40B4-BE49-F238E27FC236}">
                <a16:creationId xmlns:a16="http://schemas.microsoft.com/office/drawing/2014/main" id="{89951ADE-17E3-F5D3-F8BC-826E5254D728}"/>
              </a:ext>
            </a:extLst>
          </p:cNvPr>
          <p:cNvSpPr txBox="1"/>
          <p:nvPr/>
        </p:nvSpPr>
        <p:spPr>
          <a:xfrm>
            <a:off x="13186114" y="4903224"/>
            <a:ext cx="486711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t>Cheryl Heidorn, Director of Development - Chipotle </a:t>
            </a:r>
          </a:p>
        </p:txBody>
      </p:sp>
      <p:cxnSp>
        <p:nvCxnSpPr>
          <p:cNvPr id="26" name="Straight Arrow Connector 25">
            <a:extLst>
              <a:ext uri="{FF2B5EF4-FFF2-40B4-BE49-F238E27FC236}">
                <a16:creationId xmlns:a16="http://schemas.microsoft.com/office/drawing/2014/main" id="{92F25212-B761-3486-4281-EF749927E031}"/>
              </a:ext>
            </a:extLst>
          </p:cNvPr>
          <p:cNvCxnSpPr>
            <a:cxnSpLocks/>
          </p:cNvCxnSpPr>
          <p:nvPr/>
        </p:nvCxnSpPr>
        <p:spPr>
          <a:xfrm>
            <a:off x="13080997" y="41626"/>
            <a:ext cx="0" cy="5213303"/>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D72058DD-D281-0C8C-D084-623C83C1A468}"/>
              </a:ext>
            </a:extLst>
          </p:cNvPr>
          <p:cNvSpPr txBox="1"/>
          <p:nvPr/>
        </p:nvSpPr>
        <p:spPr>
          <a:xfrm>
            <a:off x="7402015" y="1693047"/>
            <a:ext cx="3934122" cy="1384995"/>
          </a:xfrm>
          <a:prstGeom prst="rect">
            <a:avLst/>
          </a:prstGeom>
          <a:noFill/>
        </p:spPr>
        <p:txBody>
          <a:bodyPr wrap="square">
            <a:spAutoFit/>
          </a:bodyPr>
          <a:lstStyle/>
          <a:p>
            <a:pPr>
              <a:buNone/>
            </a:pPr>
            <a:r>
              <a:rPr lang="en-US" sz="1400">
                <a:latin typeface="Calibri" panose="020F0502020204030204" pitchFamily="34" charset="0"/>
                <a:ea typeface="Calibri" panose="020F0502020204030204" pitchFamily="34" charset="0"/>
                <a:cs typeface="Calibri" panose="020F0502020204030204" pitchFamily="34" charset="0"/>
              </a:rPr>
              <a:t>Its national scale was built on clustered expansion, menu simplicity, and operational standardization, driving strong unit economics across thousands of locations. Its failures, rooted in supply chain and quality control breakdowns, </a:t>
            </a:r>
            <a:r>
              <a:rPr lang="en-US" sz="1400" b="1">
                <a:latin typeface="Calibri" panose="020F0502020204030204" pitchFamily="34" charset="0"/>
                <a:ea typeface="Calibri" panose="020F0502020204030204" pitchFamily="34" charset="0"/>
                <a:cs typeface="Calibri" panose="020F0502020204030204" pitchFamily="34" charset="0"/>
              </a:rPr>
              <a:t>show that systems must scale before growth does.</a:t>
            </a:r>
          </a:p>
        </p:txBody>
      </p:sp>
      <p:sp>
        <p:nvSpPr>
          <p:cNvPr id="7" name="TextBox 6">
            <a:extLst>
              <a:ext uri="{FF2B5EF4-FFF2-40B4-BE49-F238E27FC236}">
                <a16:creationId xmlns:a16="http://schemas.microsoft.com/office/drawing/2014/main" id="{841ECCAC-C134-D459-1C58-DB176493466F}"/>
              </a:ext>
            </a:extLst>
          </p:cNvPr>
          <p:cNvSpPr txBox="1"/>
          <p:nvPr/>
        </p:nvSpPr>
        <p:spPr>
          <a:xfrm>
            <a:off x="13168528" y="1747167"/>
            <a:ext cx="4607203" cy="646331"/>
          </a:xfrm>
          <a:prstGeom prst="rect">
            <a:avLst/>
          </a:prstGeom>
          <a:noFill/>
        </p:spPr>
        <p:txBody>
          <a:bodyPr wrap="square">
            <a:spAutoFit/>
          </a:bodyPr>
          <a:lstStyle/>
          <a:p>
            <a:r>
              <a:rPr lang="en-US" sz="1200" b="1"/>
              <a:t>=&gt; These lessons highlight the importance of building a disciplined expansion system rather than simply accelerating store openings</a:t>
            </a:r>
            <a:endParaRPr lang="en-US" sz="1200"/>
          </a:p>
        </p:txBody>
      </p:sp>
      <p:pic>
        <p:nvPicPr>
          <p:cNvPr id="9" name="Picture 8">
            <a:extLst>
              <a:ext uri="{FF2B5EF4-FFF2-40B4-BE49-F238E27FC236}">
                <a16:creationId xmlns:a16="http://schemas.microsoft.com/office/drawing/2014/main" id="{024AC926-0C97-138F-87DB-531773DEB9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8987" y="4755389"/>
            <a:ext cx="610363" cy="750447"/>
          </a:xfrm>
          <a:prstGeom prst="rect">
            <a:avLst/>
          </a:prstGeom>
        </p:spPr>
      </p:pic>
      <p:pic>
        <p:nvPicPr>
          <p:cNvPr id="21" name="Picture 20">
            <a:extLst>
              <a:ext uri="{FF2B5EF4-FFF2-40B4-BE49-F238E27FC236}">
                <a16:creationId xmlns:a16="http://schemas.microsoft.com/office/drawing/2014/main" id="{37884AFE-DC90-94CA-F5D2-D0ABBDDF54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3722" y="5492135"/>
            <a:ext cx="610363" cy="627480"/>
          </a:xfrm>
          <a:prstGeom prst="rect">
            <a:avLst/>
          </a:prstGeom>
        </p:spPr>
      </p:pic>
      <p:sp>
        <p:nvSpPr>
          <p:cNvPr id="6" name="Rectangle 5">
            <a:extLst>
              <a:ext uri="{FF2B5EF4-FFF2-40B4-BE49-F238E27FC236}">
                <a16:creationId xmlns:a16="http://schemas.microsoft.com/office/drawing/2014/main" id="{592D8959-5EA4-B6F9-660E-387ED6F38A1A}"/>
              </a:ext>
            </a:extLst>
          </p:cNvPr>
          <p:cNvSpPr/>
          <p:nvPr/>
        </p:nvSpPr>
        <p:spPr>
          <a:xfrm>
            <a:off x="493718" y="1427419"/>
            <a:ext cx="6690489" cy="352674"/>
          </a:xfrm>
          <a:prstGeom prst="rect">
            <a:avLst/>
          </a:prstGeom>
          <a:solidFill>
            <a:srgbClr val="F9D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National Competitor Analysis</a:t>
            </a:r>
          </a:p>
        </p:txBody>
      </p:sp>
      <p:sp>
        <p:nvSpPr>
          <p:cNvPr id="22" name="Rectangle 21">
            <a:extLst>
              <a:ext uri="{FF2B5EF4-FFF2-40B4-BE49-F238E27FC236}">
                <a16:creationId xmlns:a16="http://schemas.microsoft.com/office/drawing/2014/main" id="{050D5F2F-2D26-8B94-A6E8-296E962BCCBE}"/>
              </a:ext>
            </a:extLst>
          </p:cNvPr>
          <p:cNvSpPr/>
          <p:nvPr/>
        </p:nvSpPr>
        <p:spPr>
          <a:xfrm>
            <a:off x="488360" y="4547238"/>
            <a:ext cx="6687110" cy="1651782"/>
          </a:xfrm>
          <a:prstGeom prst="rect">
            <a:avLst/>
          </a:prstGeom>
          <a:noFill/>
          <a:ln w="9525">
            <a:solidFill>
              <a:srgbClr val="7F7F7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16B31A4-1A92-3694-62A5-785BFD562445}"/>
              </a:ext>
            </a:extLst>
          </p:cNvPr>
          <p:cNvSpPr/>
          <p:nvPr/>
        </p:nvSpPr>
        <p:spPr>
          <a:xfrm>
            <a:off x="1922376" y="4307061"/>
            <a:ext cx="3819079" cy="426787"/>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Emerging Mediterranean Competition </a:t>
            </a:r>
            <a:endParaRPr lang="en-US">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A5D38EFE-D0F3-CB89-D25F-AAC38580F155}"/>
              </a:ext>
            </a:extLst>
          </p:cNvPr>
          <p:cNvSpPr/>
          <p:nvPr/>
        </p:nvSpPr>
        <p:spPr>
          <a:xfrm>
            <a:off x="7375744" y="3278397"/>
            <a:ext cx="4262492" cy="2817682"/>
          </a:xfrm>
          <a:prstGeom prst="rect">
            <a:avLst/>
          </a:prstGeom>
          <a:solidFill>
            <a:srgbClr val="FBF6CC"/>
          </a:solidFill>
          <a:ln>
            <a:solidFill>
              <a:srgbClr val="FBF6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33" name="Picture 32" descr="Congratulations to Stephen Piacentini '02, who was just tapped as Chipotle  Mexican Grill's new chief development officer! “This is a rare opportunity  to grow an iconic brand's footprint in North America and">
            <a:extLst>
              <a:ext uri="{FF2B5EF4-FFF2-40B4-BE49-F238E27FC236}">
                <a16:creationId xmlns:a16="http://schemas.microsoft.com/office/drawing/2014/main" id="{1FA6BF51-5C5E-FFDE-3F72-BE5C6AD41CB9}"/>
              </a:ext>
            </a:extLst>
          </p:cNvPr>
          <p:cNvPicPr>
            <a:picLocks noChangeAspect="1"/>
          </p:cNvPicPr>
          <p:nvPr/>
        </p:nvPicPr>
        <p:blipFill>
          <a:blip r:embed="rId6"/>
          <a:stretch>
            <a:fillRect/>
          </a:stretch>
        </p:blipFill>
        <p:spPr>
          <a:xfrm>
            <a:off x="7653822" y="3551579"/>
            <a:ext cx="884900" cy="867592"/>
          </a:xfrm>
          <a:prstGeom prst="rect">
            <a:avLst/>
          </a:prstGeom>
        </p:spPr>
      </p:pic>
      <p:pic>
        <p:nvPicPr>
          <p:cNvPr id="34" name="Picture 33">
            <a:extLst>
              <a:ext uri="{FF2B5EF4-FFF2-40B4-BE49-F238E27FC236}">
                <a16:creationId xmlns:a16="http://schemas.microsoft.com/office/drawing/2014/main" id="{D3223EC0-6829-5CFB-8E7B-F11199CCB622}"/>
              </a:ext>
            </a:extLst>
          </p:cNvPr>
          <p:cNvPicPr>
            <a:picLocks noChangeAspect="1"/>
          </p:cNvPicPr>
          <p:nvPr/>
        </p:nvPicPr>
        <p:blipFill>
          <a:blip r:embed="rId7"/>
          <a:stretch>
            <a:fillRect/>
          </a:stretch>
        </p:blipFill>
        <p:spPr>
          <a:xfrm>
            <a:off x="7575755" y="4883559"/>
            <a:ext cx="884899" cy="884899"/>
          </a:xfrm>
          <a:prstGeom prst="rect">
            <a:avLst/>
          </a:prstGeom>
        </p:spPr>
      </p:pic>
      <p:sp>
        <p:nvSpPr>
          <p:cNvPr id="35" name="TextBox 34">
            <a:extLst>
              <a:ext uri="{FF2B5EF4-FFF2-40B4-BE49-F238E27FC236}">
                <a16:creationId xmlns:a16="http://schemas.microsoft.com/office/drawing/2014/main" id="{AAA597AF-E053-F645-B642-26B6DA2F5EC9}"/>
              </a:ext>
            </a:extLst>
          </p:cNvPr>
          <p:cNvSpPr txBox="1"/>
          <p:nvPr/>
        </p:nvSpPr>
        <p:spPr>
          <a:xfrm>
            <a:off x="8526270" y="3600700"/>
            <a:ext cx="3149319" cy="830997"/>
          </a:xfrm>
          <a:prstGeom prst="rect">
            <a:avLst/>
          </a:prstGeom>
          <a:noFill/>
        </p:spPr>
        <p:txBody>
          <a:bodyPr wrap="square">
            <a:spAutoFit/>
          </a:bodyPr>
          <a:lstStyle/>
          <a:p>
            <a:pPr>
              <a:buNone/>
            </a:pPr>
            <a:r>
              <a:rPr lang="en-US" sz="1200" i="1">
                <a:solidFill>
                  <a:srgbClr val="111111"/>
                </a:solidFill>
                <a:effectLst/>
                <a:latin typeface="Calibri" panose="020F0502020204030204" pitchFamily="34" charset="0"/>
                <a:ea typeface="Calibri" panose="020F0502020204030204" pitchFamily="34" charset="0"/>
                <a:cs typeface="Calibri" panose="020F0502020204030204" pitchFamily="34" charset="0"/>
              </a:rPr>
              <a:t>“The bottleneck when you scale to thousands of restaurants isn’t just logistics -</a:t>
            </a:r>
            <a:r>
              <a:rPr lang="en-US" sz="1200" b="1" i="1">
                <a:solidFill>
                  <a:srgbClr val="111111"/>
                </a:solidFill>
                <a:effectLst/>
                <a:latin typeface="Calibri" panose="020F0502020204030204" pitchFamily="34" charset="0"/>
                <a:ea typeface="Calibri" panose="020F0502020204030204" pitchFamily="34" charset="0"/>
                <a:cs typeface="Calibri" panose="020F0502020204030204" pitchFamily="34" charset="0"/>
              </a:rPr>
              <a:t> it’s the people</a:t>
            </a:r>
            <a:r>
              <a:rPr lang="en-US" sz="1200" i="1">
                <a:solidFill>
                  <a:srgbClr val="111111"/>
                </a:solidFill>
                <a:effectLst/>
                <a:latin typeface="Calibri" panose="020F0502020204030204" pitchFamily="34" charset="0"/>
                <a:ea typeface="Calibri" panose="020F0502020204030204" pitchFamily="34" charset="0"/>
                <a:cs typeface="Calibri" panose="020F0502020204030204" pitchFamily="34" charset="0"/>
              </a:rPr>
              <a:t>. You need thousands of trained leaders ready to run the next generation of restaurants.”</a:t>
            </a:r>
          </a:p>
        </p:txBody>
      </p:sp>
      <p:sp>
        <p:nvSpPr>
          <p:cNvPr id="36" name="TextBox 35">
            <a:extLst>
              <a:ext uri="{FF2B5EF4-FFF2-40B4-BE49-F238E27FC236}">
                <a16:creationId xmlns:a16="http://schemas.microsoft.com/office/drawing/2014/main" id="{3EE9A16A-CD92-E25F-20A2-389C2879E586}"/>
              </a:ext>
            </a:extLst>
          </p:cNvPr>
          <p:cNvSpPr txBox="1"/>
          <p:nvPr/>
        </p:nvSpPr>
        <p:spPr>
          <a:xfrm>
            <a:off x="7448296" y="3254525"/>
            <a:ext cx="4630501" cy="307777"/>
          </a:xfrm>
          <a:prstGeom prst="rect">
            <a:avLst/>
          </a:prstGeom>
          <a:noFill/>
        </p:spPr>
        <p:txBody>
          <a:bodyPr wrap="square" rtlCol="0">
            <a:spAutoFit/>
          </a:bodyPr>
          <a:lstStyle/>
          <a:p>
            <a:pPr algn="l"/>
            <a:r>
              <a:rPr lang="en-US" sz="1400" b="1">
                <a:latin typeface="Calibri" panose="020F0502020204030204" pitchFamily="34" charset="0"/>
                <a:ea typeface="Calibri" panose="020F0502020204030204" pitchFamily="34" charset="0"/>
                <a:cs typeface="Calibri" panose="020F0502020204030204" pitchFamily="34" charset="0"/>
              </a:rPr>
              <a:t>Expert Interview Insights:</a:t>
            </a:r>
            <a:endParaRPr lang="en-US" sz="1400">
              <a:latin typeface="Calibri" panose="020F0502020204030204" pitchFamily="34" charset="0"/>
              <a:ea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895DB673-B610-AFE0-703B-3CFBE379B565}"/>
              </a:ext>
            </a:extLst>
          </p:cNvPr>
          <p:cNvSpPr txBox="1"/>
          <p:nvPr/>
        </p:nvSpPr>
        <p:spPr>
          <a:xfrm>
            <a:off x="8488916" y="4720513"/>
            <a:ext cx="3149319" cy="1200329"/>
          </a:xfrm>
          <a:prstGeom prst="rect">
            <a:avLst/>
          </a:prstGeom>
          <a:noFill/>
        </p:spPr>
        <p:txBody>
          <a:bodyPr wrap="square">
            <a:spAutoFit/>
          </a:bodyPr>
          <a:lstStyle/>
          <a:p>
            <a:pPr>
              <a:buNone/>
            </a:pPr>
            <a:r>
              <a:rPr lang="en-US" sz="1200" i="1">
                <a:solidFill>
                  <a:srgbClr val="111111"/>
                </a:solidFill>
                <a:effectLst/>
                <a:latin typeface="Calibri" panose="020F0502020204030204" pitchFamily="34" charset="0"/>
                <a:ea typeface="Calibri" panose="020F0502020204030204" pitchFamily="34" charset="0"/>
                <a:cs typeface="Calibri" panose="020F0502020204030204" pitchFamily="34" charset="0"/>
              </a:rPr>
              <a:t>“As you grow, you can’t leave supply chain behind. Every new market has to work operationally for distribution and food supply.</a:t>
            </a:r>
            <a:r>
              <a:rPr lang="en-US" sz="1200" i="1">
                <a:latin typeface="Calibri" panose="020F0502020204030204" pitchFamily="34" charset="0"/>
                <a:ea typeface="Calibri" panose="020F0502020204030204" pitchFamily="34" charset="0"/>
                <a:cs typeface="Calibri" panose="020F0502020204030204" pitchFamily="34" charset="0"/>
              </a:rPr>
              <a:t> </a:t>
            </a:r>
            <a:r>
              <a:rPr lang="en-US" sz="1200" i="1">
                <a:solidFill>
                  <a:srgbClr val="111111"/>
                </a:solidFill>
                <a:effectLst/>
                <a:latin typeface="Calibri" panose="020F0502020204030204" pitchFamily="34" charset="0"/>
                <a:ea typeface="Calibri" panose="020F0502020204030204" pitchFamily="34" charset="0"/>
                <a:cs typeface="Calibri" panose="020F0502020204030204" pitchFamily="34" charset="0"/>
              </a:rPr>
              <a:t>We found success opening three to four restaurants in a market at the same time to create synergy for distribution and leadership.”</a:t>
            </a:r>
          </a:p>
        </p:txBody>
      </p:sp>
      <p:sp>
        <p:nvSpPr>
          <p:cNvPr id="53" name="TextBox 52">
            <a:extLst>
              <a:ext uri="{FF2B5EF4-FFF2-40B4-BE49-F238E27FC236}">
                <a16:creationId xmlns:a16="http://schemas.microsoft.com/office/drawing/2014/main" id="{59137725-2855-44A1-9B86-AA4F8E076192}"/>
              </a:ext>
            </a:extLst>
          </p:cNvPr>
          <p:cNvSpPr txBox="1"/>
          <p:nvPr/>
        </p:nvSpPr>
        <p:spPr>
          <a:xfrm>
            <a:off x="7448296" y="5853237"/>
            <a:ext cx="486711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a:latin typeface="Calibri" panose="020F0502020204030204" pitchFamily="34" charset="0"/>
                <a:ea typeface="Calibri" panose="020F0502020204030204" pitchFamily="34" charset="0"/>
                <a:cs typeface="Calibri" panose="020F0502020204030204" pitchFamily="34" charset="0"/>
              </a:rPr>
              <a:t>Cheryl Heidorn, Director of Development - Chipotle </a:t>
            </a:r>
          </a:p>
        </p:txBody>
      </p:sp>
      <p:sp>
        <p:nvSpPr>
          <p:cNvPr id="54" name="TextBox 53">
            <a:extLst>
              <a:ext uri="{FF2B5EF4-FFF2-40B4-BE49-F238E27FC236}">
                <a16:creationId xmlns:a16="http://schemas.microsoft.com/office/drawing/2014/main" id="{11094F99-AD6F-BCEE-8EF5-3D9DFF307565}"/>
              </a:ext>
            </a:extLst>
          </p:cNvPr>
          <p:cNvSpPr txBox="1"/>
          <p:nvPr/>
        </p:nvSpPr>
        <p:spPr>
          <a:xfrm>
            <a:off x="7448296" y="4432973"/>
            <a:ext cx="4189939" cy="276999"/>
          </a:xfrm>
          <a:prstGeom prst="rect">
            <a:avLst/>
          </a:prstGeom>
          <a:noFill/>
        </p:spPr>
        <p:txBody>
          <a:bodyPr wrap="square" rtlCol="0">
            <a:spAutoFit/>
          </a:bodyPr>
          <a:lstStyle/>
          <a:p>
            <a:pPr algn="l"/>
            <a:r>
              <a:rPr lang="en-US" sz="1200" b="1">
                <a:latin typeface="Calibri" panose="020F0502020204030204" pitchFamily="34" charset="0"/>
                <a:ea typeface="Calibri" panose="020F0502020204030204" pitchFamily="34" charset="0"/>
                <a:cs typeface="Calibri" panose="020F0502020204030204" pitchFamily="34" charset="0"/>
              </a:rPr>
              <a:t>Stephen Piacentini, Chief Development Officer - Chipotle</a:t>
            </a:r>
          </a:p>
        </p:txBody>
      </p:sp>
      <p:cxnSp>
        <p:nvCxnSpPr>
          <p:cNvPr id="56" name="Straight Connector 55">
            <a:extLst>
              <a:ext uri="{FF2B5EF4-FFF2-40B4-BE49-F238E27FC236}">
                <a16:creationId xmlns:a16="http://schemas.microsoft.com/office/drawing/2014/main" id="{2912DA6B-2C3D-B652-B27D-F7A3C84E8D51}"/>
              </a:ext>
            </a:extLst>
          </p:cNvPr>
          <p:cNvCxnSpPr>
            <a:cxnSpLocks/>
          </p:cNvCxnSpPr>
          <p:nvPr/>
        </p:nvCxnSpPr>
        <p:spPr>
          <a:xfrm>
            <a:off x="7572438" y="4741674"/>
            <a:ext cx="3869105" cy="11685"/>
          </a:xfrm>
          <a:prstGeom prst="line">
            <a:avLst/>
          </a:prstGeom>
        </p:spPr>
        <p:style>
          <a:lnRef idx="1">
            <a:schemeClr val="dk1"/>
          </a:lnRef>
          <a:fillRef idx="0">
            <a:schemeClr val="dk1"/>
          </a:fillRef>
          <a:effectRef idx="0">
            <a:schemeClr val="dk1"/>
          </a:effectRef>
          <a:fontRef idx="minor">
            <a:schemeClr val="tx1"/>
          </a:fontRef>
        </p:style>
      </p:cxnSp>
      <p:sp>
        <p:nvSpPr>
          <p:cNvPr id="57" name="Rectangle 56">
            <a:extLst>
              <a:ext uri="{FF2B5EF4-FFF2-40B4-BE49-F238E27FC236}">
                <a16:creationId xmlns:a16="http://schemas.microsoft.com/office/drawing/2014/main" id="{C1C41DF7-B690-CFC0-1035-25D2BDE6A974}"/>
              </a:ext>
            </a:extLst>
          </p:cNvPr>
          <p:cNvSpPr/>
          <p:nvPr/>
        </p:nvSpPr>
        <p:spPr>
          <a:xfrm>
            <a:off x="7320654" y="1556574"/>
            <a:ext cx="4382986" cy="4639225"/>
          </a:xfrm>
          <a:prstGeom prst="rect">
            <a:avLst/>
          </a:prstGeom>
          <a:noFill/>
          <a:ln w="9525">
            <a:solidFill>
              <a:srgbClr val="7F7F7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9CE6EA0B-4F18-024B-340F-8CAD7D4288CE}"/>
              </a:ext>
            </a:extLst>
          </p:cNvPr>
          <p:cNvSpPr/>
          <p:nvPr/>
        </p:nvSpPr>
        <p:spPr>
          <a:xfrm>
            <a:off x="7633725" y="1440074"/>
            <a:ext cx="3819079" cy="228601"/>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Chipotle’s Growth = CAVA Benchmark</a:t>
            </a:r>
            <a:endParaRPr lang="en-US">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Media Kit">
            <a:extLst>
              <a:ext uri="{FF2B5EF4-FFF2-40B4-BE49-F238E27FC236}">
                <a16:creationId xmlns:a16="http://schemas.microsoft.com/office/drawing/2014/main" id="{C6ACD65B-0A43-9ADB-16C8-D6F75D3A77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42473" y="2562333"/>
            <a:ext cx="579255" cy="57925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D198808-6987-F41A-6E2E-27AB43882C11}"/>
              </a:ext>
            </a:extLst>
          </p:cNvPr>
          <p:cNvSpPr>
            <a:spLocks noGrp="1"/>
          </p:cNvSpPr>
          <p:nvPr>
            <p:ph type="sldNum" sz="quarter" idx="12"/>
          </p:nvPr>
        </p:nvSpPr>
        <p:spPr>
          <a:xfrm>
            <a:off x="11080626" y="6382870"/>
            <a:ext cx="651933" cy="228600"/>
          </a:xfrm>
        </p:spPr>
        <p:txBody>
          <a:bodyPr/>
          <a:lstStyle/>
          <a:p>
            <a:fld id="{330EA680-D336-4FF7-8B7A-9848BB0A1C32}" type="slidenum">
              <a:rPr lang="en-US" smtClean="0"/>
              <a:pPr/>
              <a:t>6</a:t>
            </a:fld>
            <a:endParaRPr lang="en-US"/>
          </a:p>
        </p:txBody>
      </p:sp>
    </p:spTree>
    <p:extLst>
      <p:ext uri="{BB962C8B-B14F-4D97-AF65-F5344CB8AC3E}">
        <p14:creationId xmlns:p14="http://schemas.microsoft.com/office/powerpoint/2010/main" val="1072354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EEA1B-B26B-43AD-5742-6F1BBE14F502}"/>
            </a:ext>
          </a:extLst>
        </p:cNvPr>
        <p:cNvGrpSpPr/>
        <p:nvPr/>
      </p:nvGrpSpPr>
      <p:grpSpPr>
        <a:xfrm>
          <a:off x="0" y="0"/>
          <a:ext cx="0" cy="0"/>
          <a:chOff x="0" y="0"/>
          <a:chExt cx="0" cy="0"/>
        </a:xfrm>
      </p:grpSpPr>
      <p:graphicFrame>
        <p:nvGraphicFramePr>
          <p:cNvPr id="45" name="think-cell data - do not delete" hidden="1">
            <a:extLst>
              <a:ext uri="{FF2B5EF4-FFF2-40B4-BE49-F238E27FC236}">
                <a16:creationId xmlns:a16="http://schemas.microsoft.com/office/drawing/2014/main" id="{6A205628-A481-5A0D-A2C9-3CE80A93EB91}"/>
              </a:ext>
            </a:extLst>
          </p:cNvPr>
          <p:cNvGraphicFramePr>
            <a:graphicFrameLocks/>
          </p:cNvGraphicFramePr>
          <p:nvPr>
            <p:custDataLst>
              <p:tags r:id="rId1"/>
            </p:custDataLst>
            <p:extLst>
              <p:ext uri="{D42A27DB-BD31-4B8C-83A1-F6EECF244321}">
                <p14:modId xmlns:p14="http://schemas.microsoft.com/office/powerpoint/2010/main" val="27237604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45" name="think-cell data - do not delete" hidden="1">
                        <a:extLst>
                          <a:ext uri="{FF2B5EF4-FFF2-40B4-BE49-F238E27FC236}">
                            <a16:creationId xmlns:a16="http://schemas.microsoft.com/office/drawing/2014/main" id="{6A205628-A481-5A0D-A2C9-3CE80A93EB9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B74A84E8-FA80-9CFF-405F-615E5C1C405C}"/>
              </a:ext>
            </a:extLst>
          </p:cNvPr>
          <p:cNvSpPr>
            <a:spLocks noGrp="1"/>
          </p:cNvSpPr>
          <p:nvPr>
            <p:ph type="body" sz="quarter" idx="13"/>
          </p:nvPr>
        </p:nvSpPr>
        <p:spPr/>
        <p:txBody>
          <a:bodyPr>
            <a:normAutofit fontScale="92500"/>
          </a:bodyPr>
          <a:lstStyle/>
          <a:p>
            <a:r>
              <a:rPr lang="en-US" dirty="0">
                <a:latin typeface="Calibri"/>
                <a:ea typeface="Calibri"/>
                <a:cs typeface="Calibri"/>
              </a:rPr>
              <a:t>Internal analysis; *Indicates same location ; **Full Revenue model available in the handout</a:t>
            </a:r>
            <a:endParaRPr lang="en-US" dirty="0">
              <a:latin typeface="Calibri"/>
            </a:endParaRPr>
          </a:p>
        </p:txBody>
      </p:sp>
      <p:sp>
        <p:nvSpPr>
          <p:cNvPr id="8" name="Text Placeholder 1">
            <a:extLst>
              <a:ext uri="{FF2B5EF4-FFF2-40B4-BE49-F238E27FC236}">
                <a16:creationId xmlns:a16="http://schemas.microsoft.com/office/drawing/2014/main" id="{55EF9CAA-F0DD-A1F9-FCC3-FFA24C1ECDBA}"/>
              </a:ext>
            </a:extLst>
          </p:cNvPr>
          <p:cNvSpPr>
            <a:spLocks noGrp="1"/>
          </p:cNvSpPr>
          <p:nvPr>
            <p:ph type="body" sz="quarter" idx="11"/>
          </p:nvPr>
        </p:nvSpPr>
        <p:spPr>
          <a:xfrm>
            <a:off x="452719" y="228600"/>
            <a:ext cx="9384007" cy="228600"/>
          </a:xfrm>
          <a:solidFill>
            <a:schemeClr val="bg1"/>
          </a:solidFill>
        </p:spPr>
        <p:txBody>
          <a:bodyPr/>
          <a:lstStyle/>
          <a:p>
            <a:r>
              <a:rPr lang="en-US">
                <a:solidFill>
                  <a:schemeClr val="tx1"/>
                </a:solidFill>
              </a:rPr>
              <a:t>RECCOMENDATION</a:t>
            </a:r>
          </a:p>
        </p:txBody>
      </p:sp>
      <p:sp>
        <p:nvSpPr>
          <p:cNvPr id="9" name="Text Placeholder 2">
            <a:extLst>
              <a:ext uri="{FF2B5EF4-FFF2-40B4-BE49-F238E27FC236}">
                <a16:creationId xmlns:a16="http://schemas.microsoft.com/office/drawing/2014/main" id="{BC14BBF2-B2BC-CE06-1C08-70C1C6F25109}"/>
              </a:ext>
            </a:extLst>
          </p:cNvPr>
          <p:cNvSpPr>
            <a:spLocks noGrp="1"/>
          </p:cNvSpPr>
          <p:nvPr>
            <p:ph type="body" sz="quarter" idx="10"/>
          </p:nvPr>
        </p:nvSpPr>
        <p:spPr>
          <a:xfrm>
            <a:off x="452719" y="493059"/>
            <a:ext cx="9384008" cy="685800"/>
          </a:xfrm>
          <a:solidFill>
            <a:srgbClr val="F9D000"/>
          </a:solidFill>
        </p:spPr>
        <p:txBody>
          <a:bodyPr/>
          <a:lstStyle/>
          <a:p>
            <a:r>
              <a:rPr lang="en-US" dirty="0">
                <a:solidFill>
                  <a:schemeClr val="tx1"/>
                </a:solidFill>
                <a:latin typeface="Calibri"/>
                <a:ea typeface="Calibri"/>
                <a:cs typeface="Calibri"/>
              </a:rPr>
              <a:t>CAVA must execute a winning 3-part plan to develop employees, expand production, and gamify loyalty</a:t>
            </a:r>
            <a:endParaRPr lang="en-US" dirty="0">
              <a:solidFill>
                <a:schemeClr val="tx1"/>
              </a:solidFill>
            </a:endParaRPr>
          </a:p>
        </p:txBody>
      </p:sp>
      <p:sp>
        <p:nvSpPr>
          <p:cNvPr id="2" name="Rectangle 1">
            <a:extLst>
              <a:ext uri="{FF2B5EF4-FFF2-40B4-BE49-F238E27FC236}">
                <a16:creationId xmlns:a16="http://schemas.microsoft.com/office/drawing/2014/main" id="{EE656261-576C-CA79-DC12-B9230BBEE0F9}"/>
              </a:ext>
            </a:extLst>
          </p:cNvPr>
          <p:cNvSpPr/>
          <p:nvPr/>
        </p:nvSpPr>
        <p:spPr>
          <a:xfrm>
            <a:off x="452718" y="1422606"/>
            <a:ext cx="6158155" cy="285980"/>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The </a:t>
            </a:r>
            <a:r>
              <a:rPr lang="en-US" sz="1400" b="1" i="1" dirty="0">
                <a:solidFill>
                  <a:schemeClr val="bg1"/>
                </a:solidFill>
                <a:latin typeface="Calibri" panose="020F0502020204030204" pitchFamily="34" charset="0"/>
                <a:ea typeface="Calibri" panose="020F0502020204030204" pitchFamily="34" charset="0"/>
                <a:cs typeface="Calibri" panose="020F0502020204030204" pitchFamily="34" charset="0"/>
              </a:rPr>
              <a:t>Harissa Strategy </a:t>
            </a: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Breakdown</a:t>
            </a:r>
            <a:endPar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1E2ECF9A-ADFF-C0EE-13EA-638819A42A8A}"/>
              </a:ext>
            </a:extLst>
          </p:cNvPr>
          <p:cNvSpPr/>
          <p:nvPr/>
        </p:nvSpPr>
        <p:spPr>
          <a:xfrm>
            <a:off x="430631" y="1708586"/>
            <a:ext cx="6180242" cy="446361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a:p>
            <a:pPr algn="ctr"/>
            <a:endParaRPr lang="en-US">
              <a:latin typeface="Calibri" panose="020F0502020204030204" pitchFamily="34" charset="0"/>
              <a:ea typeface="Calibri" panose="020F0502020204030204" pitchFamily="34" charset="0"/>
              <a:cs typeface="Calibri" panose="020F0502020204030204" pitchFamily="34" charset="0"/>
            </a:endParaRPr>
          </a:p>
          <a:p>
            <a:pPr algn="ctr"/>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F1D33E52-98D3-6A0D-5141-580DC84642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44400" y="2960370"/>
            <a:ext cx="2214263" cy="3321395"/>
          </a:xfrm>
          <a:prstGeom prst="rect">
            <a:avLst/>
          </a:prstGeom>
        </p:spPr>
      </p:pic>
      <p:sp>
        <p:nvSpPr>
          <p:cNvPr id="70" name="Text Placeholder 2">
            <a:extLst>
              <a:ext uri="{FF2B5EF4-FFF2-40B4-BE49-F238E27FC236}">
                <a16:creationId xmlns:a16="http://schemas.microsoft.com/office/drawing/2014/main" id="{925F6A4F-D350-9A82-D74F-1BB999C9709F}"/>
              </a:ext>
            </a:extLst>
          </p:cNvPr>
          <p:cNvSpPr txBox="1">
            <a:spLocks/>
          </p:cNvSpPr>
          <p:nvPr/>
        </p:nvSpPr>
        <p:spPr>
          <a:xfrm>
            <a:off x="8097049" y="6063805"/>
            <a:ext cx="3660960" cy="874698"/>
          </a:xfrm>
          <a:prstGeom prst="rect">
            <a:avLst/>
          </a:prstGeom>
        </p:spPr>
        <p:txBody>
          <a:bodyPr lIns="0" tIns="0" rIns="0" bIns="0" anchor="ctr" anchorCtr="0"/>
          <a:lstStyle>
            <a:lvl1pPr marL="0" indent="0" algn="l" defTabSz="914400" rtl="0" eaLnBrk="1" latinLnBrk="0" hangingPunct="1">
              <a:lnSpc>
                <a:spcPts val="2400"/>
              </a:lnSpc>
              <a:spcBef>
                <a:spcPts val="1000"/>
              </a:spcBef>
              <a:buFont typeface="Arial" panose="020B0604020202020204" pitchFamily="34" charset="0"/>
              <a:buNone/>
              <a:defRPr sz="2400" kern="120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600">
              <a:solidFill>
                <a:schemeClr val="tx2"/>
              </a:solidFill>
            </a:endParaRPr>
          </a:p>
        </p:txBody>
      </p:sp>
      <p:sp>
        <p:nvSpPr>
          <p:cNvPr id="14" name="Rectangle 13">
            <a:extLst>
              <a:ext uri="{FF2B5EF4-FFF2-40B4-BE49-F238E27FC236}">
                <a16:creationId xmlns:a16="http://schemas.microsoft.com/office/drawing/2014/main" id="{CF4E25F1-C05D-F62E-D749-AD031D0BEF00}"/>
              </a:ext>
            </a:extLst>
          </p:cNvPr>
          <p:cNvSpPr/>
          <p:nvPr/>
        </p:nvSpPr>
        <p:spPr>
          <a:xfrm>
            <a:off x="6943170" y="1541656"/>
            <a:ext cx="4792751" cy="2247781"/>
          </a:xfrm>
          <a:prstGeom prst="rect">
            <a:avLst/>
          </a:prstGeom>
          <a:noFill/>
          <a:ln w="9525">
            <a:solidFill>
              <a:srgbClr val="7F7F7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448B624A-4B6C-5FF4-BD89-8D039F7A8B62}"/>
              </a:ext>
            </a:extLst>
          </p:cNvPr>
          <p:cNvSpPr/>
          <p:nvPr/>
        </p:nvSpPr>
        <p:spPr>
          <a:xfrm>
            <a:off x="8575252" y="1398665"/>
            <a:ext cx="1528586"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Calibri" panose="020F0502020204030204" pitchFamily="34" charset="0"/>
                <a:ea typeface="Calibri" panose="020F0502020204030204" pitchFamily="34" charset="0"/>
                <a:cs typeface="Calibri" panose="020F0502020204030204" pitchFamily="34" charset="0"/>
              </a:rPr>
              <a:t>The Overlap</a:t>
            </a:r>
          </a:p>
        </p:txBody>
      </p:sp>
      <p:sp>
        <p:nvSpPr>
          <p:cNvPr id="15" name="Arrow: Chevron 14">
            <a:extLst>
              <a:ext uri="{FF2B5EF4-FFF2-40B4-BE49-F238E27FC236}">
                <a16:creationId xmlns:a16="http://schemas.microsoft.com/office/drawing/2014/main" id="{AFAF9E80-9DDA-8E4F-F22D-D9E007F4FA95}"/>
              </a:ext>
            </a:extLst>
          </p:cNvPr>
          <p:cNvSpPr/>
          <p:nvPr/>
        </p:nvSpPr>
        <p:spPr>
          <a:xfrm>
            <a:off x="6519450" y="3448825"/>
            <a:ext cx="484632" cy="970541"/>
          </a:xfrm>
          <a:prstGeom prst="chevron">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3189F001-F3E3-E659-6753-F1C9FA5E68E4}"/>
              </a:ext>
            </a:extLst>
          </p:cNvPr>
          <p:cNvSpPr/>
          <p:nvPr/>
        </p:nvSpPr>
        <p:spPr>
          <a:xfrm>
            <a:off x="692286" y="7107895"/>
            <a:ext cx="3098472" cy="47547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Central Production &amp; Training Academy </a:t>
            </a:r>
          </a:p>
        </p:txBody>
      </p:sp>
      <p:sp>
        <p:nvSpPr>
          <p:cNvPr id="26" name="Freeform 133">
            <a:extLst>
              <a:ext uri="{FF2B5EF4-FFF2-40B4-BE49-F238E27FC236}">
                <a16:creationId xmlns:a16="http://schemas.microsoft.com/office/drawing/2014/main" id="{F3735BF1-F514-DEA1-5E9E-37F312640760}"/>
              </a:ext>
            </a:extLst>
          </p:cNvPr>
          <p:cNvSpPr>
            <a:spLocks/>
          </p:cNvSpPr>
          <p:nvPr/>
        </p:nvSpPr>
        <p:spPr bwMode="auto">
          <a:xfrm>
            <a:off x="551595" y="5195272"/>
            <a:ext cx="457200" cy="457200"/>
          </a:xfrm>
          <a:prstGeom prst="ellipse">
            <a:avLst/>
          </a:prstGeom>
          <a:solidFill>
            <a:srgbClr val="F9D000"/>
          </a:solidFill>
          <a:ln w="12700" cap="rnd">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3</a:t>
            </a:r>
          </a:p>
        </p:txBody>
      </p:sp>
      <p:cxnSp>
        <p:nvCxnSpPr>
          <p:cNvPr id="37" name="Straight Connector 36">
            <a:extLst>
              <a:ext uri="{FF2B5EF4-FFF2-40B4-BE49-F238E27FC236}">
                <a16:creationId xmlns:a16="http://schemas.microsoft.com/office/drawing/2014/main" id="{688CC347-38D6-A442-1177-2F98F6204D36}"/>
              </a:ext>
            </a:extLst>
          </p:cNvPr>
          <p:cNvCxnSpPr>
            <a:cxnSpLocks/>
            <a:endCxn id="26" idx="0"/>
          </p:cNvCxnSpPr>
          <p:nvPr/>
        </p:nvCxnSpPr>
        <p:spPr>
          <a:xfrm>
            <a:off x="762930" y="3955930"/>
            <a:ext cx="17265" cy="1239342"/>
          </a:xfrm>
          <a:prstGeom prst="line">
            <a:avLst/>
          </a:prstGeom>
          <a:noFill/>
          <a:ln w="9525" cap="rnd">
            <a:solidFill>
              <a:srgbClr val="061F32"/>
            </a:solidFill>
            <a:prstDash val="sysDot"/>
            <a:round/>
            <a:headEnd/>
            <a:tailEnd/>
          </a:ln>
          <a:extLst>
            <a:ext uri="{909E8E84-426E-40DD-AFC4-6F175D3DCCD1}">
              <a14:hiddenFill xmlns:a14="http://schemas.microsoft.com/office/drawing/2010/main">
                <a:solidFill>
                  <a:srgbClr val="FFFFFF"/>
                </a:solidFill>
              </a14:hiddenFill>
            </a:ext>
          </a:extLst>
        </p:spPr>
      </p:cxnSp>
      <p:sp>
        <p:nvSpPr>
          <p:cNvPr id="35" name="Oval 127">
            <a:extLst>
              <a:ext uri="{FF2B5EF4-FFF2-40B4-BE49-F238E27FC236}">
                <a16:creationId xmlns:a16="http://schemas.microsoft.com/office/drawing/2014/main" id="{A62EB0BF-AB37-3643-4172-625A047FE3FA}"/>
              </a:ext>
            </a:extLst>
          </p:cNvPr>
          <p:cNvSpPr>
            <a:spLocks noChangeArrowheads="1"/>
          </p:cNvSpPr>
          <p:nvPr/>
        </p:nvSpPr>
        <p:spPr bwMode="auto">
          <a:xfrm>
            <a:off x="548009" y="3359185"/>
            <a:ext cx="429839" cy="430252"/>
          </a:xfrm>
          <a:prstGeom prst="ellipse">
            <a:avLst/>
          </a:prstGeom>
          <a:solidFill>
            <a:srgbClr val="D8EC5D"/>
          </a:solidFill>
          <a:ln>
            <a:noFill/>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rPr>
              <a:t>2</a:t>
            </a:r>
          </a:p>
        </p:txBody>
      </p:sp>
      <p:sp>
        <p:nvSpPr>
          <p:cNvPr id="38" name="Text Placeholder 2">
            <a:extLst>
              <a:ext uri="{FF2B5EF4-FFF2-40B4-BE49-F238E27FC236}">
                <a16:creationId xmlns:a16="http://schemas.microsoft.com/office/drawing/2014/main" id="{B4908358-819D-F635-A5E2-E620946CE270}"/>
              </a:ext>
            </a:extLst>
          </p:cNvPr>
          <p:cNvSpPr txBox="1">
            <a:spLocks/>
          </p:cNvSpPr>
          <p:nvPr/>
        </p:nvSpPr>
        <p:spPr>
          <a:xfrm>
            <a:off x="1088218" y="3189798"/>
            <a:ext cx="3724076" cy="743118"/>
          </a:xfrm>
          <a:prstGeom prst="rect">
            <a:avLst/>
          </a:prstGeom>
        </p:spPr>
        <p:txBody>
          <a:bodyPr vert="horz" wrap="square" lIns="0" tIns="0" rIns="0" bIns="0" rtlCol="0" anchor="ctr">
            <a:noAutofit/>
          </a:bodyPr>
          <a:lstStyle/>
          <a:p>
            <a:pPr>
              <a:spcBef>
                <a:spcPts val="300"/>
              </a:spcBef>
              <a:buSzPct val="50000"/>
              <a:defRPr/>
            </a:pPr>
            <a:r>
              <a:rPr lang="en-GB" sz="1600" b="1">
                <a:solidFill>
                  <a:srgbClr val="061F32"/>
                </a:solidFill>
                <a:latin typeface="Calibri" panose="020F0502020204030204" pitchFamily="34" charset="0"/>
                <a:ea typeface="Calibri" panose="020F0502020204030204" pitchFamily="34" charset="0"/>
                <a:cs typeface="Calibri" panose="020F0502020204030204" pitchFamily="34" charset="0"/>
              </a:rPr>
              <a:t>CAVA University: centralized training facility to prepare tomorrow’s employees*</a:t>
            </a:r>
          </a:p>
        </p:txBody>
      </p:sp>
      <p:sp>
        <p:nvSpPr>
          <p:cNvPr id="39" name="Text Placeholder 2">
            <a:extLst>
              <a:ext uri="{FF2B5EF4-FFF2-40B4-BE49-F238E27FC236}">
                <a16:creationId xmlns:a16="http://schemas.microsoft.com/office/drawing/2014/main" id="{A6525D80-22E2-2A55-461E-D3C46AD22B0C}"/>
              </a:ext>
            </a:extLst>
          </p:cNvPr>
          <p:cNvSpPr txBox="1">
            <a:spLocks/>
          </p:cNvSpPr>
          <p:nvPr/>
        </p:nvSpPr>
        <p:spPr>
          <a:xfrm>
            <a:off x="1101906" y="4837907"/>
            <a:ext cx="4092938" cy="527733"/>
          </a:xfrm>
          <a:prstGeom prst="rect">
            <a:avLst/>
          </a:prstGeom>
        </p:spPr>
        <p:txBody>
          <a:bodyPr vert="horz" wrap="square" lIns="0" tIns="0" rIns="0" bIns="0" rtlCol="0" anchor="ctr">
            <a:noAutofit/>
          </a:bodyPr>
          <a:lstStyle/>
          <a:p>
            <a:pPr>
              <a:spcBef>
                <a:spcPts val="300"/>
              </a:spcBef>
              <a:buSzPct val="50000"/>
              <a:defRPr/>
            </a:pPr>
            <a:r>
              <a:rPr lang="en-GB" sz="1600" b="1" dirty="0">
                <a:solidFill>
                  <a:srgbClr val="061F32"/>
                </a:solidFill>
                <a:latin typeface="Calibri" panose="020F0502020204030204" pitchFamily="34" charset="0"/>
                <a:ea typeface="Calibri" panose="020F0502020204030204" pitchFamily="34" charset="0"/>
                <a:cs typeface="Calibri" panose="020F0502020204030204" pitchFamily="34" charset="0"/>
              </a:rPr>
              <a:t>CAVA Passport: an educational program to strengthen CAVA’s digital and loyalty strategy </a:t>
            </a:r>
          </a:p>
        </p:txBody>
      </p:sp>
      <p:sp>
        <p:nvSpPr>
          <p:cNvPr id="40" name="Text Placeholder 2">
            <a:extLst>
              <a:ext uri="{FF2B5EF4-FFF2-40B4-BE49-F238E27FC236}">
                <a16:creationId xmlns:a16="http://schemas.microsoft.com/office/drawing/2014/main" id="{E016EE0E-AC39-E4EE-0E1A-14CB770B1339}"/>
              </a:ext>
            </a:extLst>
          </p:cNvPr>
          <p:cNvSpPr txBox="1">
            <a:spLocks/>
          </p:cNvSpPr>
          <p:nvPr/>
        </p:nvSpPr>
        <p:spPr>
          <a:xfrm>
            <a:off x="1088218" y="1955930"/>
            <a:ext cx="3992968" cy="444397"/>
          </a:xfrm>
          <a:prstGeom prst="rect">
            <a:avLst/>
          </a:prstGeom>
        </p:spPr>
        <p:txBody>
          <a:bodyPr vert="horz" wrap="square" lIns="0" tIns="0" rIns="0" bIns="0" rtlCol="0" anchor="ctr">
            <a:noAutofit/>
          </a:bodyPr>
          <a:lstStyle/>
          <a:p>
            <a:pPr>
              <a:spcBef>
                <a:spcPts val="300"/>
              </a:spcBef>
              <a:buSzPct val="50000"/>
              <a:defRPr/>
            </a:pPr>
            <a:r>
              <a:rPr lang="en-GB" sz="1600" b="1" dirty="0">
                <a:solidFill>
                  <a:srgbClr val="061F32"/>
                </a:solidFill>
                <a:latin typeface="Calibri" panose="020F0502020204030204" pitchFamily="34" charset="0"/>
                <a:ea typeface="Calibri" panose="020F0502020204030204" pitchFamily="34" charset="0"/>
                <a:cs typeface="Calibri" panose="020F0502020204030204" pitchFamily="34" charset="0"/>
              </a:rPr>
              <a:t>Production Expansion: new central* manufacturing &amp; distribution Facility    </a:t>
            </a:r>
          </a:p>
        </p:txBody>
      </p:sp>
      <p:pic>
        <p:nvPicPr>
          <p:cNvPr id="41" name="Picture 40" descr="A group of people in aprons in a kitchen&#10;&#10;AI-generated content may be incorrect.">
            <a:extLst>
              <a:ext uri="{FF2B5EF4-FFF2-40B4-BE49-F238E27FC236}">
                <a16:creationId xmlns:a16="http://schemas.microsoft.com/office/drawing/2014/main" id="{7F29DAF6-9F19-86CB-BC53-C45ED6667B67}"/>
              </a:ext>
            </a:extLst>
          </p:cNvPr>
          <p:cNvPicPr>
            <a:picLocks noChangeAspect="1"/>
          </p:cNvPicPr>
          <p:nvPr/>
        </p:nvPicPr>
        <p:blipFill>
          <a:blip r:embed="rId8">
            <a:extLst>
              <a:ext uri="{28A0092B-C50C-407E-A947-70E740481C1C}">
                <a14:useLocalDpi xmlns:a14="http://schemas.microsoft.com/office/drawing/2010/main" val="0"/>
              </a:ext>
            </a:extLst>
          </a:blip>
          <a:srcRect l="-1224" t="7399" r="26477" b="1581"/>
          <a:stretch>
            <a:fillRect/>
          </a:stretch>
        </p:blipFill>
        <p:spPr>
          <a:xfrm>
            <a:off x="4861757" y="3503572"/>
            <a:ext cx="1485050" cy="986630"/>
          </a:xfrm>
          <a:prstGeom prst="rect">
            <a:avLst/>
          </a:prstGeom>
        </p:spPr>
      </p:pic>
      <p:pic>
        <p:nvPicPr>
          <p:cNvPr id="48" name="Picture 47">
            <a:extLst>
              <a:ext uri="{FF2B5EF4-FFF2-40B4-BE49-F238E27FC236}">
                <a16:creationId xmlns:a16="http://schemas.microsoft.com/office/drawing/2014/main" id="{623C0B1D-04F6-194E-6E94-BF8D79C45620}"/>
              </a:ext>
            </a:extLst>
          </p:cNvPr>
          <p:cNvPicPr>
            <a:picLocks noChangeAspect="1"/>
          </p:cNvPicPr>
          <p:nvPr/>
        </p:nvPicPr>
        <p:blipFill>
          <a:blip r:embed="rId9"/>
          <a:srcRect r="23823" b="15800"/>
          <a:stretch>
            <a:fillRect/>
          </a:stretch>
        </p:blipFill>
        <p:spPr>
          <a:xfrm>
            <a:off x="4692083" y="2072425"/>
            <a:ext cx="1770110" cy="996649"/>
          </a:xfrm>
          <a:prstGeom prst="rect">
            <a:avLst/>
          </a:prstGeom>
        </p:spPr>
      </p:pic>
      <p:cxnSp>
        <p:nvCxnSpPr>
          <p:cNvPr id="54" name="Straight Connector 53">
            <a:extLst>
              <a:ext uri="{FF2B5EF4-FFF2-40B4-BE49-F238E27FC236}">
                <a16:creationId xmlns:a16="http://schemas.microsoft.com/office/drawing/2014/main" id="{B12C9CAD-8AD2-2956-259B-09BB16C62B4B}"/>
              </a:ext>
            </a:extLst>
          </p:cNvPr>
          <p:cNvCxnSpPr>
            <a:cxnSpLocks/>
            <a:stCxn id="53" idx="4"/>
            <a:endCxn id="35" idx="0"/>
          </p:cNvCxnSpPr>
          <p:nvPr/>
        </p:nvCxnSpPr>
        <p:spPr>
          <a:xfrm>
            <a:off x="762929" y="2412344"/>
            <a:ext cx="0" cy="946841"/>
          </a:xfrm>
          <a:prstGeom prst="line">
            <a:avLst/>
          </a:prstGeom>
          <a:noFill/>
          <a:ln w="9525" cap="rnd">
            <a:solidFill>
              <a:srgbClr val="061F32"/>
            </a:solidFill>
            <a:prstDash val="sysDot"/>
            <a:round/>
            <a:headEnd/>
            <a:tailEnd/>
          </a:ln>
          <a:extLst>
            <a:ext uri="{909E8E84-426E-40DD-AFC4-6F175D3DCCD1}">
              <a14:hiddenFill xmlns:a14="http://schemas.microsoft.com/office/drawing/2010/main">
                <a:solidFill>
                  <a:srgbClr val="FFFFFF"/>
                </a:solidFill>
              </a14:hiddenFill>
            </a:ext>
          </a:extLst>
        </p:spPr>
      </p:cxnSp>
      <p:sp>
        <p:nvSpPr>
          <p:cNvPr id="53" name="Oval 127">
            <a:extLst>
              <a:ext uri="{FF2B5EF4-FFF2-40B4-BE49-F238E27FC236}">
                <a16:creationId xmlns:a16="http://schemas.microsoft.com/office/drawing/2014/main" id="{0AB77124-8792-25AA-D6AD-F0BF52544E1F}"/>
              </a:ext>
            </a:extLst>
          </p:cNvPr>
          <p:cNvSpPr>
            <a:spLocks noChangeArrowheads="1"/>
          </p:cNvSpPr>
          <p:nvPr/>
        </p:nvSpPr>
        <p:spPr bwMode="auto">
          <a:xfrm>
            <a:off x="548009" y="1982092"/>
            <a:ext cx="429839" cy="430252"/>
          </a:xfrm>
          <a:prstGeom prst="ellipse">
            <a:avLst/>
          </a:prstGeom>
          <a:solidFill>
            <a:srgbClr val="D9C6A4"/>
          </a:solidFill>
          <a:ln>
            <a:noFill/>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1" kern="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1</a:t>
            </a:r>
            <a:endParaRPr kumimoji="0" lang="en-GB" sz="1400" b="1"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7C719140-E188-0FD7-C79D-710B5085922E}"/>
              </a:ext>
            </a:extLst>
          </p:cNvPr>
          <p:cNvGrpSpPr/>
          <p:nvPr/>
        </p:nvGrpSpPr>
        <p:grpSpPr>
          <a:xfrm>
            <a:off x="7807468" y="1689712"/>
            <a:ext cx="3121704" cy="2049400"/>
            <a:chOff x="7053545" y="1809705"/>
            <a:chExt cx="4571999" cy="4254100"/>
          </a:xfrm>
        </p:grpSpPr>
        <p:grpSp>
          <p:nvGrpSpPr>
            <p:cNvPr id="52" name="Group 51">
              <a:extLst>
                <a:ext uri="{FF2B5EF4-FFF2-40B4-BE49-F238E27FC236}">
                  <a16:creationId xmlns:a16="http://schemas.microsoft.com/office/drawing/2014/main" id="{00F177D1-37D9-AA42-2C54-2228A26B1DB8}"/>
                </a:ext>
              </a:extLst>
            </p:cNvPr>
            <p:cNvGrpSpPr/>
            <p:nvPr/>
          </p:nvGrpSpPr>
          <p:grpSpPr>
            <a:xfrm>
              <a:off x="7053545" y="1809705"/>
              <a:ext cx="4571999" cy="4189767"/>
              <a:chOff x="609600" y="1772395"/>
              <a:chExt cx="5294501" cy="4448629"/>
            </a:xfrm>
          </p:grpSpPr>
          <p:grpSp>
            <p:nvGrpSpPr>
              <p:cNvPr id="16" name="Group 15">
                <a:extLst>
                  <a:ext uri="{FF2B5EF4-FFF2-40B4-BE49-F238E27FC236}">
                    <a16:creationId xmlns:a16="http://schemas.microsoft.com/office/drawing/2014/main" id="{274DF66C-5898-D605-DAFF-72A5C8B9FBE7}"/>
                  </a:ext>
                </a:extLst>
              </p:cNvPr>
              <p:cNvGrpSpPr/>
              <p:nvPr/>
            </p:nvGrpSpPr>
            <p:grpSpPr>
              <a:xfrm>
                <a:off x="609600" y="1772395"/>
                <a:ext cx="5294501" cy="4095005"/>
                <a:chOff x="3190737" y="1389299"/>
                <a:chExt cx="5837816" cy="4515230"/>
              </a:xfrm>
            </p:grpSpPr>
            <p:sp>
              <p:nvSpPr>
                <p:cNvPr id="23" name="AutoShape 11">
                  <a:extLst>
                    <a:ext uri="{FF2B5EF4-FFF2-40B4-BE49-F238E27FC236}">
                      <a16:creationId xmlns:a16="http://schemas.microsoft.com/office/drawing/2014/main" id="{85801D85-979A-B058-D9E4-86FEB74B27FC}"/>
                    </a:ext>
                  </a:extLst>
                </p:cNvPr>
                <p:cNvSpPr>
                  <a:spLocks/>
                </p:cNvSpPr>
                <p:nvPr/>
              </p:nvSpPr>
              <p:spPr bwMode="gray">
                <a:xfrm flipH="1" flipV="1">
                  <a:off x="4742957" y="3702438"/>
                  <a:ext cx="2742599" cy="2111996"/>
                </a:xfrm>
                <a:prstGeom prst="triangle">
                  <a:avLst>
                    <a:gd name="adj" fmla="val 50000"/>
                  </a:avLst>
                </a:prstGeom>
                <a:solidFill>
                  <a:schemeClr val="bg1"/>
                </a:solidFill>
                <a:ln w="6350" cap="flat" cmpd="sng" algn="ctr">
                  <a:solidFill>
                    <a:schemeClr val="tx1"/>
                  </a:solidFill>
                  <a:prstDash val="solid"/>
                  <a:miter lim="800000"/>
                  <a:headEnd type="none" w="med" len="med"/>
                  <a:tailEnd type="none" w="med" len="med"/>
                </a:ln>
              </p:spPr>
              <p:txBody>
                <a:bodyPr lIns="0" tIns="0" rIns="0" bIns="0" anchor="ctr">
                  <a:noAutofit/>
                </a:bodyPr>
                <a:lstStyle/>
                <a:p>
                  <a:pPr algn="ctr" eaLnBrk="0" fontAlgn="auto" hangingPunct="0">
                    <a:spcBef>
                      <a:spcPts val="400"/>
                    </a:spcBef>
                    <a:spcAft>
                      <a:spcPts val="0"/>
                    </a:spcAft>
                  </a:pPr>
                  <a:endParaRPr lang="en-US" sz="1200" b="1" kern="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Freeform 8">
                  <a:extLst>
                    <a:ext uri="{FF2B5EF4-FFF2-40B4-BE49-F238E27FC236}">
                      <a16:creationId xmlns:a16="http://schemas.microsoft.com/office/drawing/2014/main" id="{495F5634-3B4A-80B4-FF5B-6C8022386DF5}"/>
                    </a:ext>
                  </a:extLst>
                </p:cNvPr>
                <p:cNvSpPr>
                  <a:spLocks/>
                </p:cNvSpPr>
                <p:nvPr/>
              </p:nvSpPr>
              <p:spPr bwMode="gray">
                <a:xfrm>
                  <a:off x="3190737" y="3867962"/>
                  <a:ext cx="2643494" cy="2036567"/>
                </a:xfrm>
                <a:prstGeom prst="triangle">
                  <a:avLst/>
                </a:prstGeom>
                <a:solidFill>
                  <a:srgbClr val="F9D000"/>
                </a:solidFill>
                <a:ln w="9525" cap="flat" cmpd="sng" algn="ctr">
                  <a:solidFill>
                    <a:schemeClr val="bg2">
                      <a:lumMod val="90000"/>
                    </a:schemeClr>
                  </a:solidFill>
                  <a:prstDash val="solid"/>
                  <a:round/>
                  <a:headEnd type="none" w="med" len="med"/>
                  <a:tailEnd type="none" w="med" len="med"/>
                </a:ln>
                <a:effectLst/>
              </p:spPr>
              <p:txBody>
                <a:bodyPr lIns="0" tIns="0" rIns="0" bIns="0" anchor="ctr">
                  <a:noAutofit/>
                </a:bodyPr>
                <a:lstStyle/>
                <a:p>
                  <a:pPr algn="ctr" eaLnBrk="0" fontAlgn="auto" hangingPunct="0">
                    <a:spcBef>
                      <a:spcPts val="400"/>
                    </a:spcBef>
                    <a:spcAft>
                      <a:spcPts val="0"/>
                    </a:spcAft>
                  </a:pPr>
                  <a:endParaRPr lang="en-US" sz="1200" b="1" kern="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29" name="Freeform 9">
                  <a:extLst>
                    <a:ext uri="{FF2B5EF4-FFF2-40B4-BE49-F238E27FC236}">
                      <a16:creationId xmlns:a16="http://schemas.microsoft.com/office/drawing/2014/main" id="{CDE488BC-17B8-06D8-7F6E-A7CADFD50B53}"/>
                    </a:ext>
                  </a:extLst>
                </p:cNvPr>
                <p:cNvSpPr>
                  <a:spLocks/>
                </p:cNvSpPr>
                <p:nvPr/>
              </p:nvSpPr>
              <p:spPr bwMode="gray">
                <a:xfrm flipH="1">
                  <a:off x="6385059" y="3853295"/>
                  <a:ext cx="2643494" cy="2036567"/>
                </a:xfrm>
                <a:prstGeom prst="triangle">
                  <a:avLst/>
                </a:prstGeom>
                <a:solidFill>
                  <a:srgbClr val="D9C6A4"/>
                </a:solidFill>
                <a:ln w="9525" cap="flat" cmpd="sng" algn="ctr">
                  <a:solidFill>
                    <a:schemeClr val="bg2">
                      <a:lumMod val="90000"/>
                    </a:schemeClr>
                  </a:solidFill>
                  <a:prstDash val="solid"/>
                  <a:round/>
                  <a:headEnd type="none" w="med" len="med"/>
                  <a:tailEnd type="none" w="med" len="med"/>
                </a:ln>
                <a:effectLst/>
              </p:spPr>
              <p:txBody>
                <a:bodyPr lIns="0" tIns="0" rIns="0" bIns="0" anchor="ctr">
                  <a:noAutofit/>
                </a:bodyPr>
                <a:lstStyle/>
                <a:p>
                  <a:pPr algn="ctr" eaLnBrk="0" fontAlgn="auto" hangingPunct="0">
                    <a:spcBef>
                      <a:spcPts val="400"/>
                    </a:spcBef>
                    <a:spcAft>
                      <a:spcPts val="0"/>
                    </a:spcAft>
                  </a:pPr>
                  <a:endParaRPr lang="en-US" sz="1200" b="1" kern="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31" name="Freeform 10">
                  <a:extLst>
                    <a:ext uri="{FF2B5EF4-FFF2-40B4-BE49-F238E27FC236}">
                      <a16:creationId xmlns:a16="http://schemas.microsoft.com/office/drawing/2014/main" id="{A1DD6726-A12C-C8E9-A75D-58A99634D15E}"/>
                    </a:ext>
                  </a:extLst>
                </p:cNvPr>
                <p:cNvSpPr>
                  <a:spLocks/>
                </p:cNvSpPr>
                <p:nvPr/>
              </p:nvSpPr>
              <p:spPr bwMode="gray">
                <a:xfrm>
                  <a:off x="4783290" y="1389299"/>
                  <a:ext cx="2661933" cy="2065901"/>
                </a:xfrm>
                <a:prstGeom prst="triangle">
                  <a:avLst/>
                </a:prstGeom>
                <a:solidFill>
                  <a:srgbClr val="D8EC5D"/>
                </a:solidFill>
                <a:ln w="9525" cap="flat" cmpd="sng" algn="ctr">
                  <a:solidFill>
                    <a:schemeClr val="bg2">
                      <a:lumMod val="90000"/>
                    </a:schemeClr>
                  </a:solidFill>
                  <a:prstDash val="solid"/>
                  <a:round/>
                  <a:headEnd type="none" w="med" len="med"/>
                  <a:tailEnd type="none" w="med" len="med"/>
                </a:ln>
                <a:effectLst/>
              </p:spPr>
              <p:txBody>
                <a:bodyPr lIns="0" tIns="0" rIns="0" bIns="0" anchor="ctr">
                  <a:noAutofit/>
                </a:bodyPr>
                <a:lstStyle/>
                <a:p>
                  <a:pPr algn="ctr" eaLnBrk="0" fontAlgn="auto" hangingPunct="0">
                    <a:spcBef>
                      <a:spcPts val="400"/>
                    </a:spcBef>
                    <a:spcAft>
                      <a:spcPts val="0"/>
                    </a:spcAft>
                  </a:pPr>
                  <a:endParaRPr lang="en-US" sz="1200" b="1" kern="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32" name="Rectangle 28">
                  <a:extLst>
                    <a:ext uri="{FF2B5EF4-FFF2-40B4-BE49-F238E27FC236}">
                      <a16:creationId xmlns:a16="http://schemas.microsoft.com/office/drawing/2014/main" id="{EE40BE1C-97E6-079A-ACEC-7D19EEBA5046}"/>
                    </a:ext>
                  </a:extLst>
                </p:cNvPr>
                <p:cNvSpPr>
                  <a:spLocks/>
                </p:cNvSpPr>
                <p:nvPr/>
              </p:nvSpPr>
              <p:spPr bwMode="gray">
                <a:xfrm>
                  <a:off x="5633703" y="2246092"/>
                  <a:ext cx="961103" cy="516441"/>
                </a:xfrm>
                <a:prstGeom prst="rect">
                  <a:avLst/>
                </a:prstGeom>
                <a:noFill/>
                <a:ln w="9525" algn="ctr">
                  <a:noFill/>
                  <a:round/>
                  <a:headEnd/>
                  <a:tailEnd/>
                </a:ln>
                <a:effectLst/>
              </p:spPr>
              <p:txBody>
                <a:bodyPr lIns="0" tIns="0" rIns="0" bIns="0" anchor="ctr">
                  <a:noAutofit/>
                </a:bodyPr>
                <a:lstStyle/>
                <a:p>
                  <a:pPr algn="ctr" defTabSz="801688" eaLnBrk="0" fontAlgn="auto" hangingPunct="0">
                    <a:spcBef>
                      <a:spcPts val="400"/>
                    </a:spcBef>
                    <a:spcAft>
                      <a:spcPts val="0"/>
                    </a:spcAft>
                  </a:pPr>
                  <a:r>
                    <a:rPr lang="en-US" sz="1200" b="1" kern="0" dirty="0">
                      <a:latin typeface="Calibri" panose="020F0502020204030204" pitchFamily="34" charset="0"/>
                      <a:ea typeface="Calibri" panose="020F0502020204030204" pitchFamily="34" charset="0"/>
                      <a:cs typeface="Calibri" panose="020F0502020204030204" pitchFamily="34" charset="0"/>
                    </a:rPr>
                    <a:t>2</a:t>
                  </a:r>
                </a:p>
              </p:txBody>
            </p:sp>
            <p:sp>
              <p:nvSpPr>
                <p:cNvPr id="34" name="Textplatzhalter 18">
                  <a:extLst>
                    <a:ext uri="{FF2B5EF4-FFF2-40B4-BE49-F238E27FC236}">
                      <a16:creationId xmlns:a16="http://schemas.microsoft.com/office/drawing/2014/main" id="{E9B0D4F0-6BF1-1982-54BB-DA557CBDC62B}"/>
                    </a:ext>
                  </a:extLst>
                </p:cNvPr>
                <p:cNvSpPr txBox="1">
                  <a:spLocks/>
                </p:cNvSpPr>
                <p:nvPr/>
              </p:nvSpPr>
              <p:spPr bwMode="gray">
                <a:xfrm>
                  <a:off x="5301250" y="2602758"/>
                  <a:ext cx="1626012" cy="897552"/>
                </a:xfrm>
                <a:prstGeom prst="rect">
                  <a:avLst/>
                </a:prstGeom>
              </p:spPr>
              <p:txBody>
                <a:bodyPr vert="horz" wrap="square" lIns="0" tIns="0" rIns="0" bIns="0" rtlCol="0" anchor="ctr">
                  <a:spAutoFit/>
                </a:bodyPr>
                <a:lstStyle>
                  <a:lvl1pPr marL="0" indent="0" algn="l" rtl="0" fontAlgn="base">
                    <a:lnSpc>
                      <a:spcPct val="95000"/>
                    </a:lnSpc>
                    <a:spcBef>
                      <a:spcPts val="400"/>
                    </a:spcBef>
                    <a:spcAft>
                      <a:spcPct val="0"/>
                    </a:spcAft>
                    <a:buFont typeface="Arial" pitchFamily="34" charset="0"/>
                    <a:buNone/>
                    <a:defRPr lang="de-DE" sz="1300" kern="1200" dirty="0" smtClean="0">
                      <a:solidFill>
                        <a:schemeClr val="tx1"/>
                      </a:solidFill>
                      <a:latin typeface="+mn-lt"/>
                      <a:ea typeface="Verdana" pitchFamily="34" charset="0"/>
                      <a:cs typeface="Verdana" pitchFamily="34" charset="0"/>
                    </a:defRPr>
                  </a:lvl1pPr>
                  <a:lvl2pPr marL="177800" indent="-177800" algn="l" rtl="0" fontAlgn="base">
                    <a:lnSpc>
                      <a:spcPct val="95000"/>
                    </a:lnSpc>
                    <a:spcBef>
                      <a:spcPts val="400"/>
                    </a:spcBef>
                    <a:spcAft>
                      <a:spcPct val="0"/>
                    </a:spcAft>
                    <a:buClr>
                      <a:schemeClr val="tx2"/>
                    </a:buClr>
                    <a:buSzPct val="70000"/>
                    <a:buFont typeface="Wingdings" pitchFamily="2" charset="2"/>
                    <a:buChar char=""/>
                    <a:defRPr sz="1300" kern="1200">
                      <a:solidFill>
                        <a:schemeClr val="tx1"/>
                      </a:solidFill>
                      <a:latin typeface="+mn-lt"/>
                      <a:ea typeface="Verdana" pitchFamily="34" charset="0"/>
                      <a:cs typeface="Verdana" pitchFamily="34" charset="0"/>
                    </a:defRPr>
                  </a:lvl2pPr>
                  <a:lvl3pPr marL="361950" indent="-184150" algn="l" rtl="0" fontAlgn="base">
                    <a:lnSpc>
                      <a:spcPct val="95000"/>
                    </a:lnSpc>
                    <a:spcBef>
                      <a:spcPts val="400"/>
                    </a:spcBef>
                    <a:spcAft>
                      <a:spcPct val="0"/>
                    </a:spcAft>
                    <a:buClr>
                      <a:schemeClr val="tx1"/>
                    </a:buClr>
                    <a:buFont typeface="Segoe UI" pitchFamily="34" charset="0"/>
                    <a:buChar char="-"/>
                    <a:defRPr sz="1300" kern="1200">
                      <a:solidFill>
                        <a:schemeClr val="tx1"/>
                      </a:solidFill>
                      <a:latin typeface="+mn-lt"/>
                      <a:ea typeface="Verdana" pitchFamily="34" charset="0"/>
                      <a:cs typeface="Verdana" pitchFamily="34" charset="0"/>
                    </a:defRPr>
                  </a:lvl3pPr>
                  <a:lvl4pPr marL="539750" indent="-177800" algn="l" rtl="0" fontAlgn="base">
                    <a:lnSpc>
                      <a:spcPct val="95000"/>
                    </a:lnSpc>
                    <a:spcBef>
                      <a:spcPts val="400"/>
                    </a:spcBef>
                    <a:spcAft>
                      <a:spcPct val="0"/>
                    </a:spcAft>
                    <a:buClr>
                      <a:schemeClr val="tx1"/>
                    </a:buClr>
                    <a:buFont typeface="Segoe UI" pitchFamily="34" charset="0"/>
                    <a:buChar char="-"/>
                    <a:defRPr sz="1300" kern="1200">
                      <a:solidFill>
                        <a:schemeClr val="tx1"/>
                      </a:solidFill>
                      <a:latin typeface="+mn-lt"/>
                      <a:ea typeface="Verdana" pitchFamily="34" charset="0"/>
                      <a:cs typeface="Verdana" pitchFamily="34" charset="0"/>
                    </a:defRPr>
                  </a:lvl4pPr>
                  <a:lvl5pPr marL="717550" indent="-177800" algn="l" rtl="0" fontAlgn="base">
                    <a:lnSpc>
                      <a:spcPct val="95000"/>
                    </a:lnSpc>
                    <a:spcBef>
                      <a:spcPts val="400"/>
                    </a:spcBef>
                    <a:spcAft>
                      <a:spcPct val="0"/>
                    </a:spcAft>
                    <a:buClr>
                      <a:schemeClr val="tx1"/>
                    </a:buClr>
                    <a:buFont typeface="Segoe UI" pitchFamily="34" charset="0"/>
                    <a:buChar char="-"/>
                    <a:defRPr sz="1300" kern="1200">
                      <a:solidFill>
                        <a:schemeClr val="tx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buSzPct val="80000"/>
                  </a:pPr>
                  <a:r>
                    <a:rPr lang="en-US" sz="1200" b="1" dirty="0">
                      <a:latin typeface="Calibri" panose="020F0502020204030204" pitchFamily="34" charset="0"/>
                      <a:ea typeface="Calibri" panose="020F0502020204030204" pitchFamily="34" charset="0"/>
                      <a:cs typeface="Calibri" panose="020F0502020204030204" pitchFamily="34" charset="0"/>
                    </a:rPr>
                    <a:t>Employee Development</a:t>
                  </a:r>
                </a:p>
              </p:txBody>
            </p:sp>
            <p:sp>
              <p:nvSpPr>
                <p:cNvPr id="42" name="Rectangle 28">
                  <a:extLst>
                    <a:ext uri="{FF2B5EF4-FFF2-40B4-BE49-F238E27FC236}">
                      <a16:creationId xmlns:a16="http://schemas.microsoft.com/office/drawing/2014/main" id="{620452E2-D3DA-50DB-17F4-4527DA1CF31E}"/>
                    </a:ext>
                  </a:extLst>
                </p:cNvPr>
                <p:cNvSpPr>
                  <a:spLocks/>
                </p:cNvSpPr>
                <p:nvPr/>
              </p:nvSpPr>
              <p:spPr bwMode="gray">
                <a:xfrm>
                  <a:off x="4031933" y="4682658"/>
                  <a:ext cx="961103" cy="516441"/>
                </a:xfrm>
                <a:prstGeom prst="rect">
                  <a:avLst/>
                </a:prstGeom>
                <a:noFill/>
                <a:ln w="9525" algn="ctr">
                  <a:noFill/>
                  <a:round/>
                  <a:headEnd/>
                  <a:tailEnd/>
                </a:ln>
                <a:effectLst/>
              </p:spPr>
              <p:txBody>
                <a:bodyPr lIns="0" tIns="0" rIns="0" bIns="0" anchor="ctr">
                  <a:noAutofit/>
                </a:bodyPr>
                <a:lstStyle/>
                <a:p>
                  <a:pPr algn="ctr" defTabSz="801688" eaLnBrk="0" fontAlgn="auto" hangingPunct="0">
                    <a:spcBef>
                      <a:spcPts val="400"/>
                    </a:spcBef>
                    <a:spcAft>
                      <a:spcPts val="0"/>
                    </a:spcAft>
                  </a:pPr>
                  <a:r>
                    <a:rPr lang="en-US" sz="1200" b="1" kern="0">
                      <a:latin typeface="Calibri" panose="020F0502020204030204" pitchFamily="34" charset="0"/>
                      <a:ea typeface="Calibri" panose="020F0502020204030204" pitchFamily="34" charset="0"/>
                      <a:cs typeface="Calibri" panose="020F0502020204030204" pitchFamily="34" charset="0"/>
                    </a:rPr>
                    <a:t>3</a:t>
                  </a:r>
                </a:p>
              </p:txBody>
            </p:sp>
            <p:sp>
              <p:nvSpPr>
                <p:cNvPr id="43" name="Textplatzhalter 18">
                  <a:extLst>
                    <a:ext uri="{FF2B5EF4-FFF2-40B4-BE49-F238E27FC236}">
                      <a16:creationId xmlns:a16="http://schemas.microsoft.com/office/drawing/2014/main" id="{CBB89B60-3143-B516-9D88-B0E71270BCD1}"/>
                    </a:ext>
                  </a:extLst>
                </p:cNvPr>
                <p:cNvSpPr txBox="1">
                  <a:spLocks/>
                </p:cNvSpPr>
                <p:nvPr/>
              </p:nvSpPr>
              <p:spPr bwMode="gray">
                <a:xfrm>
                  <a:off x="3699477" y="5002659"/>
                  <a:ext cx="1626012" cy="897552"/>
                </a:xfrm>
                <a:prstGeom prst="rect">
                  <a:avLst/>
                </a:prstGeom>
              </p:spPr>
              <p:txBody>
                <a:bodyPr vert="horz" wrap="square" lIns="0" tIns="0" rIns="0" bIns="0" rtlCol="0" anchor="ctr">
                  <a:spAutoFit/>
                </a:bodyPr>
                <a:lstStyle>
                  <a:lvl1pPr marL="0" indent="0" algn="l" rtl="0" fontAlgn="base">
                    <a:lnSpc>
                      <a:spcPct val="95000"/>
                    </a:lnSpc>
                    <a:spcBef>
                      <a:spcPts val="400"/>
                    </a:spcBef>
                    <a:spcAft>
                      <a:spcPct val="0"/>
                    </a:spcAft>
                    <a:buFont typeface="Arial" pitchFamily="34" charset="0"/>
                    <a:buNone/>
                    <a:defRPr lang="de-DE" sz="1300" kern="1200" dirty="0" smtClean="0">
                      <a:solidFill>
                        <a:schemeClr val="tx1"/>
                      </a:solidFill>
                      <a:latin typeface="+mn-lt"/>
                      <a:ea typeface="Verdana" pitchFamily="34" charset="0"/>
                      <a:cs typeface="Verdana" pitchFamily="34" charset="0"/>
                    </a:defRPr>
                  </a:lvl1pPr>
                  <a:lvl2pPr marL="177800" indent="-177800" algn="l" rtl="0" fontAlgn="base">
                    <a:lnSpc>
                      <a:spcPct val="95000"/>
                    </a:lnSpc>
                    <a:spcBef>
                      <a:spcPts val="400"/>
                    </a:spcBef>
                    <a:spcAft>
                      <a:spcPct val="0"/>
                    </a:spcAft>
                    <a:buClr>
                      <a:schemeClr val="tx2"/>
                    </a:buClr>
                    <a:buSzPct val="70000"/>
                    <a:buFont typeface="Wingdings" pitchFamily="2" charset="2"/>
                    <a:buChar char=""/>
                    <a:defRPr sz="1300" kern="1200">
                      <a:solidFill>
                        <a:schemeClr val="tx1"/>
                      </a:solidFill>
                      <a:latin typeface="+mn-lt"/>
                      <a:ea typeface="Verdana" pitchFamily="34" charset="0"/>
                      <a:cs typeface="Verdana" pitchFamily="34" charset="0"/>
                    </a:defRPr>
                  </a:lvl2pPr>
                  <a:lvl3pPr marL="361950" indent="-184150" algn="l" rtl="0" fontAlgn="base">
                    <a:lnSpc>
                      <a:spcPct val="95000"/>
                    </a:lnSpc>
                    <a:spcBef>
                      <a:spcPts val="400"/>
                    </a:spcBef>
                    <a:spcAft>
                      <a:spcPct val="0"/>
                    </a:spcAft>
                    <a:buClr>
                      <a:schemeClr val="tx1"/>
                    </a:buClr>
                    <a:buFont typeface="Segoe UI" pitchFamily="34" charset="0"/>
                    <a:buChar char="-"/>
                    <a:defRPr sz="1300" kern="1200">
                      <a:solidFill>
                        <a:schemeClr val="tx1"/>
                      </a:solidFill>
                      <a:latin typeface="+mn-lt"/>
                      <a:ea typeface="Verdana" pitchFamily="34" charset="0"/>
                      <a:cs typeface="Verdana" pitchFamily="34" charset="0"/>
                    </a:defRPr>
                  </a:lvl3pPr>
                  <a:lvl4pPr marL="539750" indent="-177800" algn="l" rtl="0" fontAlgn="base">
                    <a:lnSpc>
                      <a:spcPct val="95000"/>
                    </a:lnSpc>
                    <a:spcBef>
                      <a:spcPts val="400"/>
                    </a:spcBef>
                    <a:spcAft>
                      <a:spcPct val="0"/>
                    </a:spcAft>
                    <a:buClr>
                      <a:schemeClr val="tx1"/>
                    </a:buClr>
                    <a:buFont typeface="Segoe UI" pitchFamily="34" charset="0"/>
                    <a:buChar char="-"/>
                    <a:defRPr sz="1300" kern="1200">
                      <a:solidFill>
                        <a:schemeClr val="tx1"/>
                      </a:solidFill>
                      <a:latin typeface="+mn-lt"/>
                      <a:ea typeface="Verdana" pitchFamily="34" charset="0"/>
                      <a:cs typeface="Verdana" pitchFamily="34" charset="0"/>
                    </a:defRPr>
                  </a:lvl4pPr>
                  <a:lvl5pPr marL="717550" indent="-177800" algn="l" rtl="0" fontAlgn="base">
                    <a:lnSpc>
                      <a:spcPct val="95000"/>
                    </a:lnSpc>
                    <a:spcBef>
                      <a:spcPts val="400"/>
                    </a:spcBef>
                    <a:spcAft>
                      <a:spcPct val="0"/>
                    </a:spcAft>
                    <a:buClr>
                      <a:schemeClr val="tx1"/>
                    </a:buClr>
                    <a:buFont typeface="Segoe UI" pitchFamily="34" charset="0"/>
                    <a:buChar char="-"/>
                    <a:defRPr sz="1300" kern="1200">
                      <a:solidFill>
                        <a:schemeClr val="tx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buSzPct val="80000"/>
                  </a:pPr>
                  <a:r>
                    <a:rPr lang="en-US" sz="1200" b="1">
                      <a:latin typeface="Calibri" panose="020F0502020204030204" pitchFamily="34" charset="0"/>
                      <a:ea typeface="Calibri" panose="020F0502020204030204" pitchFamily="34" charset="0"/>
                      <a:cs typeface="Calibri" panose="020F0502020204030204" pitchFamily="34" charset="0"/>
                    </a:rPr>
                    <a:t>Loyalty Gamification</a:t>
                  </a:r>
                </a:p>
              </p:txBody>
            </p:sp>
            <p:sp>
              <p:nvSpPr>
                <p:cNvPr id="44" name="Rectangle 28">
                  <a:extLst>
                    <a:ext uri="{FF2B5EF4-FFF2-40B4-BE49-F238E27FC236}">
                      <a16:creationId xmlns:a16="http://schemas.microsoft.com/office/drawing/2014/main" id="{29D15449-077C-95F7-7F94-31BE1B915B7F}"/>
                    </a:ext>
                  </a:extLst>
                </p:cNvPr>
                <p:cNvSpPr>
                  <a:spLocks/>
                </p:cNvSpPr>
                <p:nvPr/>
              </p:nvSpPr>
              <p:spPr bwMode="gray">
                <a:xfrm>
                  <a:off x="7226256" y="4682658"/>
                  <a:ext cx="961103" cy="516441"/>
                </a:xfrm>
                <a:prstGeom prst="rect">
                  <a:avLst/>
                </a:prstGeom>
                <a:noFill/>
                <a:ln w="9525" algn="ctr">
                  <a:noFill/>
                  <a:round/>
                  <a:headEnd/>
                  <a:tailEnd/>
                </a:ln>
                <a:effectLst/>
              </p:spPr>
              <p:txBody>
                <a:bodyPr lIns="0" tIns="0" rIns="0" bIns="0" anchor="ctr">
                  <a:noAutofit/>
                </a:bodyPr>
                <a:lstStyle/>
                <a:p>
                  <a:pPr algn="ctr" defTabSz="801688" eaLnBrk="0" fontAlgn="auto" hangingPunct="0">
                    <a:spcBef>
                      <a:spcPts val="400"/>
                    </a:spcBef>
                    <a:spcAft>
                      <a:spcPts val="0"/>
                    </a:spcAft>
                  </a:pPr>
                  <a:r>
                    <a:rPr lang="en-US" sz="1200" b="1" kern="0" dirty="0">
                      <a:latin typeface="Calibri" panose="020F0502020204030204" pitchFamily="34" charset="0"/>
                      <a:ea typeface="Calibri" panose="020F0502020204030204" pitchFamily="34" charset="0"/>
                      <a:cs typeface="Calibri" panose="020F0502020204030204" pitchFamily="34" charset="0"/>
                    </a:rPr>
                    <a:t>1</a:t>
                  </a:r>
                </a:p>
              </p:txBody>
            </p:sp>
            <p:sp>
              <p:nvSpPr>
                <p:cNvPr id="46" name="Textplatzhalter 18">
                  <a:extLst>
                    <a:ext uri="{FF2B5EF4-FFF2-40B4-BE49-F238E27FC236}">
                      <a16:creationId xmlns:a16="http://schemas.microsoft.com/office/drawing/2014/main" id="{DB5D50FD-BCFC-4003-7D1D-60EEC22CC58B}"/>
                    </a:ext>
                  </a:extLst>
                </p:cNvPr>
                <p:cNvSpPr txBox="1">
                  <a:spLocks/>
                </p:cNvSpPr>
                <p:nvPr/>
              </p:nvSpPr>
              <p:spPr bwMode="gray">
                <a:xfrm>
                  <a:off x="6893800" y="5002659"/>
                  <a:ext cx="1626012" cy="897552"/>
                </a:xfrm>
                <a:prstGeom prst="rect">
                  <a:avLst/>
                </a:prstGeom>
              </p:spPr>
              <p:txBody>
                <a:bodyPr vert="horz" wrap="square" lIns="0" tIns="0" rIns="0" bIns="0" rtlCol="0" anchor="ctr">
                  <a:spAutoFit/>
                </a:bodyPr>
                <a:lstStyle>
                  <a:lvl1pPr marL="0" indent="0" algn="l" rtl="0" fontAlgn="base">
                    <a:lnSpc>
                      <a:spcPct val="95000"/>
                    </a:lnSpc>
                    <a:spcBef>
                      <a:spcPts val="400"/>
                    </a:spcBef>
                    <a:spcAft>
                      <a:spcPct val="0"/>
                    </a:spcAft>
                    <a:buFont typeface="Arial" pitchFamily="34" charset="0"/>
                    <a:buNone/>
                    <a:defRPr lang="de-DE" sz="1300" kern="1200" dirty="0" smtClean="0">
                      <a:solidFill>
                        <a:schemeClr val="tx1"/>
                      </a:solidFill>
                      <a:latin typeface="+mn-lt"/>
                      <a:ea typeface="Verdana" pitchFamily="34" charset="0"/>
                      <a:cs typeface="Verdana" pitchFamily="34" charset="0"/>
                    </a:defRPr>
                  </a:lvl1pPr>
                  <a:lvl2pPr marL="177800" indent="-177800" algn="l" rtl="0" fontAlgn="base">
                    <a:lnSpc>
                      <a:spcPct val="95000"/>
                    </a:lnSpc>
                    <a:spcBef>
                      <a:spcPts val="400"/>
                    </a:spcBef>
                    <a:spcAft>
                      <a:spcPct val="0"/>
                    </a:spcAft>
                    <a:buClr>
                      <a:schemeClr val="tx2"/>
                    </a:buClr>
                    <a:buSzPct val="70000"/>
                    <a:buFont typeface="Wingdings" pitchFamily="2" charset="2"/>
                    <a:buChar char=""/>
                    <a:defRPr sz="1300" kern="1200">
                      <a:solidFill>
                        <a:schemeClr val="tx1"/>
                      </a:solidFill>
                      <a:latin typeface="+mn-lt"/>
                      <a:ea typeface="Verdana" pitchFamily="34" charset="0"/>
                      <a:cs typeface="Verdana" pitchFamily="34" charset="0"/>
                    </a:defRPr>
                  </a:lvl2pPr>
                  <a:lvl3pPr marL="361950" indent="-184150" algn="l" rtl="0" fontAlgn="base">
                    <a:lnSpc>
                      <a:spcPct val="95000"/>
                    </a:lnSpc>
                    <a:spcBef>
                      <a:spcPts val="400"/>
                    </a:spcBef>
                    <a:spcAft>
                      <a:spcPct val="0"/>
                    </a:spcAft>
                    <a:buClr>
                      <a:schemeClr val="tx1"/>
                    </a:buClr>
                    <a:buFont typeface="Segoe UI" pitchFamily="34" charset="0"/>
                    <a:buChar char="-"/>
                    <a:defRPr sz="1300" kern="1200">
                      <a:solidFill>
                        <a:schemeClr val="tx1"/>
                      </a:solidFill>
                      <a:latin typeface="+mn-lt"/>
                      <a:ea typeface="Verdana" pitchFamily="34" charset="0"/>
                      <a:cs typeface="Verdana" pitchFamily="34" charset="0"/>
                    </a:defRPr>
                  </a:lvl3pPr>
                  <a:lvl4pPr marL="539750" indent="-177800" algn="l" rtl="0" fontAlgn="base">
                    <a:lnSpc>
                      <a:spcPct val="95000"/>
                    </a:lnSpc>
                    <a:spcBef>
                      <a:spcPts val="400"/>
                    </a:spcBef>
                    <a:spcAft>
                      <a:spcPct val="0"/>
                    </a:spcAft>
                    <a:buClr>
                      <a:schemeClr val="tx1"/>
                    </a:buClr>
                    <a:buFont typeface="Segoe UI" pitchFamily="34" charset="0"/>
                    <a:buChar char="-"/>
                    <a:defRPr sz="1300" kern="1200">
                      <a:solidFill>
                        <a:schemeClr val="tx1"/>
                      </a:solidFill>
                      <a:latin typeface="+mn-lt"/>
                      <a:ea typeface="Verdana" pitchFamily="34" charset="0"/>
                      <a:cs typeface="Verdana" pitchFamily="34" charset="0"/>
                    </a:defRPr>
                  </a:lvl4pPr>
                  <a:lvl5pPr marL="717550" indent="-177800" algn="l" rtl="0" fontAlgn="base">
                    <a:lnSpc>
                      <a:spcPct val="95000"/>
                    </a:lnSpc>
                    <a:spcBef>
                      <a:spcPts val="400"/>
                    </a:spcBef>
                    <a:spcAft>
                      <a:spcPct val="0"/>
                    </a:spcAft>
                    <a:buClr>
                      <a:schemeClr val="tx1"/>
                    </a:buClr>
                    <a:buFont typeface="Segoe UI" pitchFamily="34" charset="0"/>
                    <a:buChar char="-"/>
                    <a:defRPr sz="1300" kern="1200">
                      <a:solidFill>
                        <a:schemeClr val="tx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buSzPct val="80000"/>
                  </a:pPr>
                  <a:r>
                    <a:rPr lang="en-US" sz="1200" b="1" dirty="0">
                      <a:latin typeface="Calibri" panose="020F0502020204030204" pitchFamily="34" charset="0"/>
                      <a:ea typeface="Calibri" panose="020F0502020204030204" pitchFamily="34" charset="0"/>
                      <a:cs typeface="Calibri" panose="020F0502020204030204" pitchFamily="34" charset="0"/>
                    </a:rPr>
                    <a:t>Production Expansion</a:t>
                  </a:r>
                </a:p>
              </p:txBody>
            </p:sp>
            <p:sp>
              <p:nvSpPr>
                <p:cNvPr id="47" name="Textplatzhalter 18">
                  <a:extLst>
                    <a:ext uri="{FF2B5EF4-FFF2-40B4-BE49-F238E27FC236}">
                      <a16:creationId xmlns:a16="http://schemas.microsoft.com/office/drawing/2014/main" id="{1712E6F4-FE77-87F4-B5D1-D16C877A2952}"/>
                    </a:ext>
                  </a:extLst>
                </p:cNvPr>
                <p:cNvSpPr txBox="1">
                  <a:spLocks/>
                </p:cNvSpPr>
                <p:nvPr/>
              </p:nvSpPr>
              <p:spPr bwMode="gray">
                <a:xfrm>
                  <a:off x="5301250" y="4253451"/>
                  <a:ext cx="1626012" cy="448776"/>
                </a:xfrm>
                <a:prstGeom prst="rect">
                  <a:avLst/>
                </a:prstGeom>
              </p:spPr>
              <p:txBody>
                <a:bodyPr vert="horz" wrap="square" lIns="0" tIns="0" rIns="0" bIns="0" rtlCol="0" anchor="ctr">
                  <a:spAutoFit/>
                </a:bodyPr>
                <a:lstStyle>
                  <a:lvl1pPr marL="0" indent="0" algn="l" rtl="0" fontAlgn="base">
                    <a:lnSpc>
                      <a:spcPct val="95000"/>
                    </a:lnSpc>
                    <a:spcBef>
                      <a:spcPts val="400"/>
                    </a:spcBef>
                    <a:spcAft>
                      <a:spcPct val="0"/>
                    </a:spcAft>
                    <a:buFont typeface="Arial" pitchFamily="34" charset="0"/>
                    <a:buNone/>
                    <a:defRPr lang="de-DE" sz="1300" kern="1200" dirty="0" smtClean="0">
                      <a:solidFill>
                        <a:schemeClr val="tx1"/>
                      </a:solidFill>
                      <a:latin typeface="+mn-lt"/>
                      <a:ea typeface="Verdana" pitchFamily="34" charset="0"/>
                      <a:cs typeface="Verdana" pitchFamily="34" charset="0"/>
                    </a:defRPr>
                  </a:lvl1pPr>
                  <a:lvl2pPr marL="177800" indent="-177800" algn="l" rtl="0" fontAlgn="base">
                    <a:lnSpc>
                      <a:spcPct val="95000"/>
                    </a:lnSpc>
                    <a:spcBef>
                      <a:spcPts val="400"/>
                    </a:spcBef>
                    <a:spcAft>
                      <a:spcPct val="0"/>
                    </a:spcAft>
                    <a:buClr>
                      <a:schemeClr val="tx2"/>
                    </a:buClr>
                    <a:buSzPct val="70000"/>
                    <a:buFont typeface="Wingdings" pitchFamily="2" charset="2"/>
                    <a:buChar char=""/>
                    <a:defRPr sz="1300" kern="1200">
                      <a:solidFill>
                        <a:schemeClr val="tx1"/>
                      </a:solidFill>
                      <a:latin typeface="+mn-lt"/>
                      <a:ea typeface="Verdana" pitchFamily="34" charset="0"/>
                      <a:cs typeface="Verdana" pitchFamily="34" charset="0"/>
                    </a:defRPr>
                  </a:lvl2pPr>
                  <a:lvl3pPr marL="361950" indent="-184150" algn="l" rtl="0" fontAlgn="base">
                    <a:lnSpc>
                      <a:spcPct val="95000"/>
                    </a:lnSpc>
                    <a:spcBef>
                      <a:spcPts val="400"/>
                    </a:spcBef>
                    <a:spcAft>
                      <a:spcPct val="0"/>
                    </a:spcAft>
                    <a:buClr>
                      <a:schemeClr val="tx1"/>
                    </a:buClr>
                    <a:buFont typeface="Segoe UI" pitchFamily="34" charset="0"/>
                    <a:buChar char="-"/>
                    <a:defRPr sz="1300" kern="1200">
                      <a:solidFill>
                        <a:schemeClr val="tx1"/>
                      </a:solidFill>
                      <a:latin typeface="+mn-lt"/>
                      <a:ea typeface="Verdana" pitchFamily="34" charset="0"/>
                      <a:cs typeface="Verdana" pitchFamily="34" charset="0"/>
                    </a:defRPr>
                  </a:lvl3pPr>
                  <a:lvl4pPr marL="539750" indent="-177800" algn="l" rtl="0" fontAlgn="base">
                    <a:lnSpc>
                      <a:spcPct val="95000"/>
                    </a:lnSpc>
                    <a:spcBef>
                      <a:spcPts val="400"/>
                    </a:spcBef>
                    <a:spcAft>
                      <a:spcPct val="0"/>
                    </a:spcAft>
                    <a:buClr>
                      <a:schemeClr val="tx1"/>
                    </a:buClr>
                    <a:buFont typeface="Segoe UI" pitchFamily="34" charset="0"/>
                    <a:buChar char="-"/>
                    <a:defRPr sz="1300" kern="1200">
                      <a:solidFill>
                        <a:schemeClr val="tx1"/>
                      </a:solidFill>
                      <a:latin typeface="+mn-lt"/>
                      <a:ea typeface="Verdana" pitchFamily="34" charset="0"/>
                      <a:cs typeface="Verdana" pitchFamily="34" charset="0"/>
                    </a:defRPr>
                  </a:lvl4pPr>
                  <a:lvl5pPr marL="717550" indent="-177800" algn="l" rtl="0" fontAlgn="base">
                    <a:lnSpc>
                      <a:spcPct val="95000"/>
                    </a:lnSpc>
                    <a:spcBef>
                      <a:spcPts val="400"/>
                    </a:spcBef>
                    <a:spcAft>
                      <a:spcPct val="0"/>
                    </a:spcAft>
                    <a:buClr>
                      <a:schemeClr val="tx1"/>
                    </a:buClr>
                    <a:buFont typeface="Segoe UI" pitchFamily="34" charset="0"/>
                    <a:buChar char="-"/>
                    <a:defRPr sz="1300" kern="1200">
                      <a:solidFill>
                        <a:schemeClr val="tx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buSzPct val="80000"/>
                  </a:pPr>
                  <a:r>
                    <a:rPr lang="en-US" sz="1200" b="1" u="sng">
                      <a:latin typeface="Calibri" panose="020F0502020204030204" pitchFamily="34" charset="0"/>
                      <a:ea typeface="Calibri" panose="020F0502020204030204" pitchFamily="34" charset="0"/>
                      <a:cs typeface="Calibri" panose="020F0502020204030204" pitchFamily="34" charset="0"/>
                    </a:rPr>
                    <a:t>WIN</a:t>
                  </a:r>
                </a:p>
              </p:txBody>
            </p:sp>
          </p:grpSp>
          <p:sp>
            <p:nvSpPr>
              <p:cNvPr id="49" name="Textplatzhalter 18">
                <a:extLst>
                  <a:ext uri="{FF2B5EF4-FFF2-40B4-BE49-F238E27FC236}">
                    <a16:creationId xmlns:a16="http://schemas.microsoft.com/office/drawing/2014/main" id="{5EB5CA07-0EB7-1D5C-A47A-601DD226D2EA}"/>
                  </a:ext>
                </a:extLst>
              </p:cNvPr>
              <p:cNvSpPr txBox="1">
                <a:spLocks/>
              </p:cNvSpPr>
              <p:nvPr/>
            </p:nvSpPr>
            <p:spPr bwMode="gray">
              <a:xfrm rot="18439347">
                <a:off x="992415" y="3446830"/>
                <a:ext cx="1669206" cy="313199"/>
              </a:xfrm>
              <a:prstGeom prst="rect">
                <a:avLst/>
              </a:prstGeom>
            </p:spPr>
            <p:txBody>
              <a:bodyPr vert="horz" wrap="square" lIns="0" tIns="0" rIns="0" bIns="0" rtlCol="0" anchor="ctr">
                <a:spAutoFit/>
              </a:bodyPr>
              <a:lstStyle>
                <a:lvl1pPr marL="0" indent="0" algn="l" rtl="0" fontAlgn="base">
                  <a:lnSpc>
                    <a:spcPct val="95000"/>
                  </a:lnSpc>
                  <a:spcBef>
                    <a:spcPts val="400"/>
                  </a:spcBef>
                  <a:spcAft>
                    <a:spcPct val="0"/>
                  </a:spcAft>
                  <a:buFont typeface="Arial" pitchFamily="34" charset="0"/>
                  <a:buNone/>
                  <a:defRPr lang="de-DE" sz="1300" kern="1200" dirty="0" smtClean="0">
                    <a:solidFill>
                      <a:schemeClr val="tx1"/>
                    </a:solidFill>
                    <a:latin typeface="+mn-lt"/>
                    <a:ea typeface="Verdana" pitchFamily="34" charset="0"/>
                    <a:cs typeface="Verdana" pitchFamily="34" charset="0"/>
                  </a:defRPr>
                </a:lvl1pPr>
                <a:lvl2pPr marL="177800" indent="-177800" algn="l" rtl="0" fontAlgn="base">
                  <a:lnSpc>
                    <a:spcPct val="95000"/>
                  </a:lnSpc>
                  <a:spcBef>
                    <a:spcPts val="400"/>
                  </a:spcBef>
                  <a:spcAft>
                    <a:spcPct val="0"/>
                  </a:spcAft>
                  <a:buClr>
                    <a:schemeClr val="tx2"/>
                  </a:buClr>
                  <a:buSzPct val="70000"/>
                  <a:buFont typeface="Wingdings" pitchFamily="2" charset="2"/>
                  <a:buChar char=""/>
                  <a:defRPr sz="1300" kern="1200">
                    <a:solidFill>
                      <a:schemeClr val="tx1"/>
                    </a:solidFill>
                    <a:latin typeface="+mn-lt"/>
                    <a:ea typeface="Verdana" pitchFamily="34" charset="0"/>
                    <a:cs typeface="Verdana" pitchFamily="34" charset="0"/>
                  </a:defRPr>
                </a:lvl2pPr>
                <a:lvl3pPr marL="361950" indent="-184150" algn="l" rtl="0" fontAlgn="base">
                  <a:lnSpc>
                    <a:spcPct val="95000"/>
                  </a:lnSpc>
                  <a:spcBef>
                    <a:spcPts val="400"/>
                  </a:spcBef>
                  <a:spcAft>
                    <a:spcPct val="0"/>
                  </a:spcAft>
                  <a:buClr>
                    <a:schemeClr val="tx1"/>
                  </a:buClr>
                  <a:buFont typeface="Segoe UI" pitchFamily="34" charset="0"/>
                  <a:buChar char="-"/>
                  <a:defRPr sz="1300" kern="1200">
                    <a:solidFill>
                      <a:schemeClr val="tx1"/>
                    </a:solidFill>
                    <a:latin typeface="+mn-lt"/>
                    <a:ea typeface="Verdana" pitchFamily="34" charset="0"/>
                    <a:cs typeface="Verdana" pitchFamily="34" charset="0"/>
                  </a:defRPr>
                </a:lvl3pPr>
                <a:lvl4pPr marL="539750" indent="-177800" algn="l" rtl="0" fontAlgn="base">
                  <a:lnSpc>
                    <a:spcPct val="95000"/>
                  </a:lnSpc>
                  <a:spcBef>
                    <a:spcPts val="400"/>
                  </a:spcBef>
                  <a:spcAft>
                    <a:spcPct val="0"/>
                  </a:spcAft>
                  <a:buClr>
                    <a:schemeClr val="tx1"/>
                  </a:buClr>
                  <a:buFont typeface="Segoe UI" pitchFamily="34" charset="0"/>
                  <a:buChar char="-"/>
                  <a:defRPr sz="1300" kern="1200">
                    <a:solidFill>
                      <a:schemeClr val="tx1"/>
                    </a:solidFill>
                    <a:latin typeface="+mn-lt"/>
                    <a:ea typeface="Verdana" pitchFamily="34" charset="0"/>
                    <a:cs typeface="Verdana" pitchFamily="34" charset="0"/>
                  </a:defRPr>
                </a:lvl4pPr>
                <a:lvl5pPr marL="717550" indent="-177800" algn="l" rtl="0" fontAlgn="base">
                  <a:lnSpc>
                    <a:spcPct val="95000"/>
                  </a:lnSpc>
                  <a:spcBef>
                    <a:spcPts val="400"/>
                  </a:spcBef>
                  <a:spcAft>
                    <a:spcPct val="0"/>
                  </a:spcAft>
                  <a:buClr>
                    <a:schemeClr val="tx1"/>
                  </a:buClr>
                  <a:buFont typeface="Segoe UI" pitchFamily="34" charset="0"/>
                  <a:buChar char="-"/>
                  <a:defRPr sz="1300" kern="1200">
                    <a:solidFill>
                      <a:schemeClr val="tx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buSzPct val="80000"/>
                </a:pPr>
                <a:r>
                  <a:rPr lang="en-US" sz="1200" b="1" dirty="0">
                    <a:latin typeface="Calibri" panose="020F0502020204030204" pitchFamily="34" charset="0"/>
                    <a:ea typeface="Calibri" panose="020F0502020204030204" pitchFamily="34" charset="0"/>
                    <a:cs typeface="Calibri" panose="020F0502020204030204" pitchFamily="34" charset="0"/>
                  </a:rPr>
                  <a:t>Innovation</a:t>
                </a:r>
              </a:p>
            </p:txBody>
          </p:sp>
          <p:sp>
            <p:nvSpPr>
              <p:cNvPr id="50" name="Textplatzhalter 18">
                <a:extLst>
                  <a:ext uri="{FF2B5EF4-FFF2-40B4-BE49-F238E27FC236}">
                    <a16:creationId xmlns:a16="http://schemas.microsoft.com/office/drawing/2014/main" id="{AADB3228-DF84-168F-4EFC-452676215FE7}"/>
                  </a:ext>
                </a:extLst>
              </p:cNvPr>
              <p:cNvSpPr txBox="1">
                <a:spLocks/>
              </p:cNvSpPr>
              <p:nvPr/>
            </p:nvSpPr>
            <p:spPr bwMode="gray">
              <a:xfrm rot="3480629">
                <a:off x="4033018" y="3570665"/>
                <a:ext cx="1474683" cy="313199"/>
              </a:xfrm>
              <a:prstGeom prst="rect">
                <a:avLst/>
              </a:prstGeom>
            </p:spPr>
            <p:txBody>
              <a:bodyPr vert="horz" wrap="square" lIns="0" tIns="0" rIns="0" bIns="0" rtlCol="0" anchor="ctr">
                <a:spAutoFit/>
              </a:bodyPr>
              <a:lstStyle>
                <a:lvl1pPr marL="0" indent="0" algn="l" rtl="0" fontAlgn="base">
                  <a:lnSpc>
                    <a:spcPct val="95000"/>
                  </a:lnSpc>
                  <a:spcBef>
                    <a:spcPts val="400"/>
                  </a:spcBef>
                  <a:spcAft>
                    <a:spcPct val="0"/>
                  </a:spcAft>
                  <a:buFont typeface="Arial" pitchFamily="34" charset="0"/>
                  <a:buNone/>
                  <a:defRPr lang="de-DE" sz="1300" kern="1200" dirty="0" smtClean="0">
                    <a:solidFill>
                      <a:schemeClr val="tx1"/>
                    </a:solidFill>
                    <a:latin typeface="+mn-lt"/>
                    <a:ea typeface="Verdana" pitchFamily="34" charset="0"/>
                    <a:cs typeface="Verdana" pitchFamily="34" charset="0"/>
                  </a:defRPr>
                </a:lvl1pPr>
                <a:lvl2pPr marL="177800" indent="-177800" algn="l" rtl="0" fontAlgn="base">
                  <a:lnSpc>
                    <a:spcPct val="95000"/>
                  </a:lnSpc>
                  <a:spcBef>
                    <a:spcPts val="400"/>
                  </a:spcBef>
                  <a:spcAft>
                    <a:spcPct val="0"/>
                  </a:spcAft>
                  <a:buClr>
                    <a:schemeClr val="tx2"/>
                  </a:buClr>
                  <a:buSzPct val="70000"/>
                  <a:buFont typeface="Wingdings" pitchFamily="2" charset="2"/>
                  <a:buChar char=""/>
                  <a:defRPr sz="1300" kern="1200">
                    <a:solidFill>
                      <a:schemeClr val="tx1"/>
                    </a:solidFill>
                    <a:latin typeface="+mn-lt"/>
                    <a:ea typeface="Verdana" pitchFamily="34" charset="0"/>
                    <a:cs typeface="Verdana" pitchFamily="34" charset="0"/>
                  </a:defRPr>
                </a:lvl2pPr>
                <a:lvl3pPr marL="361950" indent="-184150" algn="l" rtl="0" fontAlgn="base">
                  <a:lnSpc>
                    <a:spcPct val="95000"/>
                  </a:lnSpc>
                  <a:spcBef>
                    <a:spcPts val="400"/>
                  </a:spcBef>
                  <a:spcAft>
                    <a:spcPct val="0"/>
                  </a:spcAft>
                  <a:buClr>
                    <a:schemeClr val="tx1"/>
                  </a:buClr>
                  <a:buFont typeface="Segoe UI" pitchFamily="34" charset="0"/>
                  <a:buChar char="-"/>
                  <a:defRPr sz="1300" kern="1200">
                    <a:solidFill>
                      <a:schemeClr val="tx1"/>
                    </a:solidFill>
                    <a:latin typeface="+mn-lt"/>
                    <a:ea typeface="Verdana" pitchFamily="34" charset="0"/>
                    <a:cs typeface="Verdana" pitchFamily="34" charset="0"/>
                  </a:defRPr>
                </a:lvl3pPr>
                <a:lvl4pPr marL="539750" indent="-177800" algn="l" rtl="0" fontAlgn="base">
                  <a:lnSpc>
                    <a:spcPct val="95000"/>
                  </a:lnSpc>
                  <a:spcBef>
                    <a:spcPts val="400"/>
                  </a:spcBef>
                  <a:spcAft>
                    <a:spcPct val="0"/>
                  </a:spcAft>
                  <a:buClr>
                    <a:schemeClr val="tx1"/>
                  </a:buClr>
                  <a:buFont typeface="Segoe UI" pitchFamily="34" charset="0"/>
                  <a:buChar char="-"/>
                  <a:defRPr sz="1300" kern="1200">
                    <a:solidFill>
                      <a:schemeClr val="tx1"/>
                    </a:solidFill>
                    <a:latin typeface="+mn-lt"/>
                    <a:ea typeface="Verdana" pitchFamily="34" charset="0"/>
                    <a:cs typeface="Verdana" pitchFamily="34" charset="0"/>
                  </a:defRPr>
                </a:lvl4pPr>
                <a:lvl5pPr marL="717550" indent="-177800" algn="l" rtl="0" fontAlgn="base">
                  <a:lnSpc>
                    <a:spcPct val="95000"/>
                  </a:lnSpc>
                  <a:spcBef>
                    <a:spcPts val="400"/>
                  </a:spcBef>
                  <a:spcAft>
                    <a:spcPct val="0"/>
                  </a:spcAft>
                  <a:buClr>
                    <a:schemeClr val="tx1"/>
                  </a:buClr>
                  <a:buFont typeface="Segoe UI" pitchFamily="34" charset="0"/>
                  <a:buChar char="-"/>
                  <a:defRPr sz="1300" kern="1200">
                    <a:solidFill>
                      <a:schemeClr val="tx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buSzPct val="80000"/>
                </a:pPr>
                <a:r>
                  <a:rPr lang="en-US" sz="1200" b="1">
                    <a:latin typeface="Calibri" panose="020F0502020204030204" pitchFamily="34" charset="0"/>
                    <a:ea typeface="Calibri" panose="020F0502020204030204" pitchFamily="34" charset="0"/>
                    <a:cs typeface="Calibri" panose="020F0502020204030204" pitchFamily="34" charset="0"/>
                  </a:rPr>
                  <a:t>Scale</a:t>
                </a:r>
              </a:p>
            </p:txBody>
          </p:sp>
          <p:sp>
            <p:nvSpPr>
              <p:cNvPr id="51" name="Textplatzhalter 18">
                <a:extLst>
                  <a:ext uri="{FF2B5EF4-FFF2-40B4-BE49-F238E27FC236}">
                    <a16:creationId xmlns:a16="http://schemas.microsoft.com/office/drawing/2014/main" id="{54026248-88F2-9DAE-EAC6-53F12B3277FE}"/>
                  </a:ext>
                </a:extLst>
              </p:cNvPr>
              <p:cNvSpPr txBox="1">
                <a:spLocks/>
              </p:cNvSpPr>
              <p:nvPr/>
            </p:nvSpPr>
            <p:spPr bwMode="gray">
              <a:xfrm>
                <a:off x="2490513" y="5814015"/>
                <a:ext cx="1474682" cy="407009"/>
              </a:xfrm>
              <a:prstGeom prst="rect">
                <a:avLst/>
              </a:prstGeom>
            </p:spPr>
            <p:txBody>
              <a:bodyPr vert="horz" wrap="square" lIns="0" tIns="0" rIns="0" bIns="0" rtlCol="0" anchor="ctr">
                <a:spAutoFit/>
              </a:bodyPr>
              <a:lstStyle>
                <a:lvl1pPr marL="0" indent="0" algn="l" rtl="0" fontAlgn="base">
                  <a:lnSpc>
                    <a:spcPct val="95000"/>
                  </a:lnSpc>
                  <a:spcBef>
                    <a:spcPts val="400"/>
                  </a:spcBef>
                  <a:spcAft>
                    <a:spcPct val="0"/>
                  </a:spcAft>
                  <a:buFont typeface="Arial" pitchFamily="34" charset="0"/>
                  <a:buNone/>
                  <a:defRPr lang="de-DE" sz="1300" kern="1200" dirty="0" smtClean="0">
                    <a:solidFill>
                      <a:schemeClr val="tx1"/>
                    </a:solidFill>
                    <a:latin typeface="+mn-lt"/>
                    <a:ea typeface="Verdana" pitchFamily="34" charset="0"/>
                    <a:cs typeface="Verdana" pitchFamily="34" charset="0"/>
                  </a:defRPr>
                </a:lvl1pPr>
                <a:lvl2pPr marL="177800" indent="-177800" algn="l" rtl="0" fontAlgn="base">
                  <a:lnSpc>
                    <a:spcPct val="95000"/>
                  </a:lnSpc>
                  <a:spcBef>
                    <a:spcPts val="400"/>
                  </a:spcBef>
                  <a:spcAft>
                    <a:spcPct val="0"/>
                  </a:spcAft>
                  <a:buClr>
                    <a:schemeClr val="tx2"/>
                  </a:buClr>
                  <a:buSzPct val="70000"/>
                  <a:buFont typeface="Wingdings" pitchFamily="2" charset="2"/>
                  <a:buChar char=""/>
                  <a:defRPr sz="1300" kern="1200">
                    <a:solidFill>
                      <a:schemeClr val="tx1"/>
                    </a:solidFill>
                    <a:latin typeface="+mn-lt"/>
                    <a:ea typeface="Verdana" pitchFamily="34" charset="0"/>
                    <a:cs typeface="Verdana" pitchFamily="34" charset="0"/>
                  </a:defRPr>
                </a:lvl2pPr>
                <a:lvl3pPr marL="361950" indent="-184150" algn="l" rtl="0" fontAlgn="base">
                  <a:lnSpc>
                    <a:spcPct val="95000"/>
                  </a:lnSpc>
                  <a:spcBef>
                    <a:spcPts val="400"/>
                  </a:spcBef>
                  <a:spcAft>
                    <a:spcPct val="0"/>
                  </a:spcAft>
                  <a:buClr>
                    <a:schemeClr val="tx1"/>
                  </a:buClr>
                  <a:buFont typeface="Segoe UI" pitchFamily="34" charset="0"/>
                  <a:buChar char="-"/>
                  <a:defRPr sz="1300" kern="1200">
                    <a:solidFill>
                      <a:schemeClr val="tx1"/>
                    </a:solidFill>
                    <a:latin typeface="+mn-lt"/>
                    <a:ea typeface="Verdana" pitchFamily="34" charset="0"/>
                    <a:cs typeface="Verdana" pitchFamily="34" charset="0"/>
                  </a:defRPr>
                </a:lvl3pPr>
                <a:lvl4pPr marL="539750" indent="-177800" algn="l" rtl="0" fontAlgn="base">
                  <a:lnSpc>
                    <a:spcPct val="95000"/>
                  </a:lnSpc>
                  <a:spcBef>
                    <a:spcPts val="400"/>
                  </a:spcBef>
                  <a:spcAft>
                    <a:spcPct val="0"/>
                  </a:spcAft>
                  <a:buClr>
                    <a:schemeClr val="tx1"/>
                  </a:buClr>
                  <a:buFont typeface="Segoe UI" pitchFamily="34" charset="0"/>
                  <a:buChar char="-"/>
                  <a:defRPr sz="1300" kern="1200">
                    <a:solidFill>
                      <a:schemeClr val="tx1"/>
                    </a:solidFill>
                    <a:latin typeface="+mn-lt"/>
                    <a:ea typeface="Verdana" pitchFamily="34" charset="0"/>
                    <a:cs typeface="Verdana" pitchFamily="34" charset="0"/>
                  </a:defRPr>
                </a:lvl4pPr>
                <a:lvl5pPr marL="717550" indent="-177800" algn="l" rtl="0" fontAlgn="base">
                  <a:lnSpc>
                    <a:spcPct val="95000"/>
                  </a:lnSpc>
                  <a:spcBef>
                    <a:spcPts val="400"/>
                  </a:spcBef>
                  <a:spcAft>
                    <a:spcPct val="0"/>
                  </a:spcAft>
                  <a:buClr>
                    <a:schemeClr val="tx1"/>
                  </a:buClr>
                  <a:buFont typeface="Segoe UI" pitchFamily="34" charset="0"/>
                  <a:buChar char="-"/>
                  <a:defRPr sz="1300" kern="1200">
                    <a:solidFill>
                      <a:schemeClr val="tx1"/>
                    </a:solidFill>
                    <a:latin typeface="+mn-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buSzPct val="80000"/>
                </a:pPr>
                <a:r>
                  <a:rPr lang="en-US" sz="1200" b="1">
                    <a:latin typeface="Calibri" panose="020F0502020204030204" pitchFamily="34" charset="0"/>
                    <a:ea typeface="Calibri" panose="020F0502020204030204" pitchFamily="34" charset="0"/>
                    <a:cs typeface="Calibri" panose="020F0502020204030204" pitchFamily="34" charset="0"/>
                  </a:rPr>
                  <a:t>Automation</a:t>
                </a:r>
              </a:p>
            </p:txBody>
          </p:sp>
        </p:grpSp>
        <p:sp>
          <p:nvSpPr>
            <p:cNvPr id="6" name="Arrow: Curved Right 5">
              <a:extLst>
                <a:ext uri="{FF2B5EF4-FFF2-40B4-BE49-F238E27FC236}">
                  <a16:creationId xmlns:a16="http://schemas.microsoft.com/office/drawing/2014/main" id="{591D98BE-1F9C-13A5-3FD0-B061BA87CA7C}"/>
                </a:ext>
              </a:extLst>
            </p:cNvPr>
            <p:cNvSpPr/>
            <p:nvPr/>
          </p:nvSpPr>
          <p:spPr>
            <a:xfrm rot="16200000">
              <a:off x="9184130" y="4961712"/>
              <a:ext cx="310830" cy="1893356"/>
            </a:xfrm>
            <a:prstGeom prst="curved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Arrow: Curved Right 6">
              <a:extLst>
                <a:ext uri="{FF2B5EF4-FFF2-40B4-BE49-F238E27FC236}">
                  <a16:creationId xmlns:a16="http://schemas.microsoft.com/office/drawing/2014/main" id="{CD181360-0E38-3F7B-81F1-4EA02D1EB3FD}"/>
                </a:ext>
              </a:extLst>
            </p:cNvPr>
            <p:cNvSpPr/>
            <p:nvPr/>
          </p:nvSpPr>
          <p:spPr>
            <a:xfrm rot="8812324">
              <a:off x="10653864" y="2665790"/>
              <a:ext cx="310830" cy="1893356"/>
            </a:xfrm>
            <a:prstGeom prst="curved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Arrow: Curved Right 9">
              <a:extLst>
                <a:ext uri="{FF2B5EF4-FFF2-40B4-BE49-F238E27FC236}">
                  <a16:creationId xmlns:a16="http://schemas.microsoft.com/office/drawing/2014/main" id="{E7456503-72FD-B0BE-5995-0B0FB68B493E}"/>
                </a:ext>
              </a:extLst>
            </p:cNvPr>
            <p:cNvSpPr/>
            <p:nvPr/>
          </p:nvSpPr>
          <p:spPr>
            <a:xfrm rot="1853526">
              <a:off x="7740115" y="2584447"/>
              <a:ext cx="310830" cy="1893356"/>
            </a:xfrm>
            <a:prstGeom prst="curved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2" name="TextBox 11">
            <a:extLst>
              <a:ext uri="{FF2B5EF4-FFF2-40B4-BE49-F238E27FC236}">
                <a16:creationId xmlns:a16="http://schemas.microsoft.com/office/drawing/2014/main" id="{A8751C7F-7307-9605-A55D-2530D8C38C4B}"/>
              </a:ext>
            </a:extLst>
          </p:cNvPr>
          <p:cNvSpPr txBox="1"/>
          <p:nvPr/>
        </p:nvSpPr>
        <p:spPr>
          <a:xfrm>
            <a:off x="985501" y="2418586"/>
            <a:ext cx="3589204" cy="830997"/>
          </a:xfrm>
          <a:prstGeom prst="rect">
            <a:avLst/>
          </a:prstGeom>
          <a:noFill/>
        </p:spPr>
        <p:txBody>
          <a:bodyPr wrap="square">
            <a:spAutoFit/>
          </a:bodyPr>
          <a:lstStyle/>
          <a:p>
            <a:pPr>
              <a:spcBef>
                <a:spcPts val="300"/>
              </a:spcBef>
              <a:buSzPct val="50000"/>
              <a:defRPr/>
            </a:pPr>
            <a:r>
              <a:rPr lang="en-US" sz="1200" dirty="0">
                <a:latin typeface="Calibri" panose="020F0502020204030204" pitchFamily="34" charset="0"/>
                <a:ea typeface="Calibri" panose="020F0502020204030204" pitchFamily="34" charset="0"/>
                <a:cs typeface="Calibri" panose="020F0502020204030204" pitchFamily="34" charset="0"/>
              </a:rPr>
              <a:t>Invest in a new Memphis, TN secondary production hub to support national expansion, unlock capacity beyond the 700-restaurant ceiling of the Maryland hub, and improve new unit margins at scale.</a:t>
            </a:r>
            <a:endParaRPr lang="en-GB" sz="1200" dirty="0">
              <a:solidFill>
                <a:srgbClr val="061F32"/>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9902FC1-E0F3-6221-99F4-FFEAC877B3C0}"/>
              </a:ext>
            </a:extLst>
          </p:cNvPr>
          <p:cNvSpPr txBox="1"/>
          <p:nvPr/>
        </p:nvSpPr>
        <p:spPr>
          <a:xfrm>
            <a:off x="1013962" y="3800409"/>
            <a:ext cx="3972304" cy="461665"/>
          </a:xfrm>
          <a:prstGeom prst="rect">
            <a:avLst/>
          </a:prstGeom>
          <a:noFill/>
        </p:spPr>
        <p:txBody>
          <a:bodyPr wrap="square">
            <a:spAutoFit/>
          </a:bodyPr>
          <a:lstStyle/>
          <a:p>
            <a:pPr>
              <a:spcBef>
                <a:spcPts val="300"/>
              </a:spcBef>
              <a:buSzPct val="50000"/>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Create a centralized leadership development program to train future managers, ensuring a scalable</a:t>
            </a:r>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 pipeline of </a:t>
            </a:r>
            <a:endParaRPr lang="en-GB" sz="1200" dirty="0">
              <a:solidFill>
                <a:srgbClr val="061F32"/>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0E213CE5-3DA5-5F96-0AD4-6225487C67C2}"/>
              </a:ext>
            </a:extLst>
          </p:cNvPr>
          <p:cNvSpPr txBox="1"/>
          <p:nvPr/>
        </p:nvSpPr>
        <p:spPr>
          <a:xfrm>
            <a:off x="1018399" y="5312566"/>
            <a:ext cx="3967868" cy="830997"/>
          </a:xfrm>
          <a:prstGeom prst="rect">
            <a:avLst/>
          </a:prstGeom>
          <a:noFill/>
        </p:spPr>
        <p:txBody>
          <a:bodyPr wrap="square">
            <a:spAutoFit/>
          </a:bodyPr>
          <a:lstStyle/>
          <a:p>
            <a:pPr>
              <a:spcBef>
                <a:spcPts val="300"/>
              </a:spcBef>
              <a:defRPr/>
            </a:pPr>
            <a:r>
              <a:rPr lang="en-US" sz="1200" dirty="0"/>
              <a:t>A digital 'Flavor Passport' gamifies menu exploration, progressively educating customers on CAVA's diverse offerings. Deeper menu familiarity drives repeat visits, sustaining SSS growth and lifting new unit AUV.</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79B85386-8739-2268-BCA6-2D26FCF105F2}"/>
              </a:ext>
            </a:extLst>
          </p:cNvPr>
          <p:cNvSpPr txBox="1"/>
          <p:nvPr/>
        </p:nvSpPr>
        <p:spPr>
          <a:xfrm>
            <a:off x="1014388" y="4154270"/>
            <a:ext cx="3809727" cy="646331"/>
          </a:xfrm>
          <a:prstGeom prst="rect">
            <a:avLst/>
          </a:prstGeom>
          <a:noFill/>
        </p:spPr>
        <p:txBody>
          <a:bodyPr wrap="square">
            <a:spAutoFit/>
          </a:bodyPr>
          <a:lstStyle/>
          <a:p>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“game-ready” leaders while improving consistency, reducing turnover costs, and enabling faster restaurant openings in new markets.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1">
            <a:extLst>
              <a:ext uri="{FF2B5EF4-FFF2-40B4-BE49-F238E27FC236}">
                <a16:creationId xmlns:a16="http://schemas.microsoft.com/office/drawing/2014/main" id="{7C96AD8A-5F98-24A1-DEA2-0B7E5BDA52BC}"/>
              </a:ext>
            </a:extLst>
          </p:cNvPr>
          <p:cNvSpPr>
            <a:spLocks noChangeArrowheads="1"/>
          </p:cNvSpPr>
          <p:nvPr/>
        </p:nvSpPr>
        <p:spPr bwMode="auto">
          <a:xfrm>
            <a:off x="0" y="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FFFFFF"/>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8" name="Picture 4" descr="CAVA Passport QR">
            <a:extLst>
              <a:ext uri="{FF2B5EF4-FFF2-40B4-BE49-F238E27FC236}">
                <a16:creationId xmlns:a16="http://schemas.microsoft.com/office/drawing/2014/main" id="{B569E94D-AB4E-9B06-A941-2A1B2C1500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45211" y="4697864"/>
            <a:ext cx="1239342" cy="123934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64FADC4-A177-2F8A-6CDD-108C34029420}"/>
              </a:ext>
            </a:extLst>
          </p:cNvPr>
          <p:cNvSpPr txBox="1"/>
          <p:nvPr/>
        </p:nvSpPr>
        <p:spPr>
          <a:xfrm>
            <a:off x="4869952" y="5799296"/>
            <a:ext cx="1660149" cy="400110"/>
          </a:xfrm>
          <a:prstGeom prst="rect">
            <a:avLst/>
          </a:prstGeom>
          <a:noFill/>
        </p:spPr>
        <p:txBody>
          <a:bodyPr wrap="square" rtlCol="0">
            <a:spAutoFit/>
          </a:bodyPr>
          <a:lstStyle/>
          <a:p>
            <a:pPr algn="ctr"/>
            <a:r>
              <a:rPr lang="en-US" sz="1000" b="1" i="1" dirty="0">
                <a:latin typeface="Calibri" panose="020F0502020204030204" pitchFamily="34" charset="0"/>
                <a:ea typeface="Calibri" panose="020F0502020204030204" pitchFamily="34" charset="0"/>
                <a:cs typeface="Calibri" panose="020F0502020204030204" pitchFamily="34" charset="0"/>
              </a:rPr>
              <a:t>Functional Prototype of CAVA passport </a:t>
            </a:r>
          </a:p>
        </p:txBody>
      </p:sp>
      <p:sp>
        <p:nvSpPr>
          <p:cNvPr id="18" name="Slide Number Placeholder 4">
            <a:extLst>
              <a:ext uri="{FF2B5EF4-FFF2-40B4-BE49-F238E27FC236}">
                <a16:creationId xmlns:a16="http://schemas.microsoft.com/office/drawing/2014/main" id="{31108651-B505-2F23-043B-7CC0ED88D5C9}"/>
              </a:ext>
            </a:extLst>
          </p:cNvPr>
          <p:cNvSpPr>
            <a:spLocks noGrp="1"/>
          </p:cNvSpPr>
          <p:nvPr>
            <p:ph type="sldNum" sz="quarter" idx="12"/>
          </p:nvPr>
        </p:nvSpPr>
        <p:spPr>
          <a:xfrm>
            <a:off x="11080626" y="6382870"/>
            <a:ext cx="651933" cy="228600"/>
          </a:xfrm>
        </p:spPr>
        <p:txBody>
          <a:bodyPr/>
          <a:lstStyle/>
          <a:p>
            <a:fld id="{330EA680-D336-4FF7-8B7A-9848BB0A1C32}" type="slidenum">
              <a:rPr lang="en-US" smtClean="0"/>
              <a:pPr/>
              <a:t>7</a:t>
            </a:fld>
            <a:endParaRPr lang="en-US"/>
          </a:p>
        </p:txBody>
      </p:sp>
      <p:sp>
        <p:nvSpPr>
          <p:cNvPr id="30" name="Rectangle 29">
            <a:extLst>
              <a:ext uri="{FF2B5EF4-FFF2-40B4-BE49-F238E27FC236}">
                <a16:creationId xmlns:a16="http://schemas.microsoft.com/office/drawing/2014/main" id="{FE0BB9F6-B700-0351-D02B-4B60DCF0FEF9}"/>
              </a:ext>
            </a:extLst>
          </p:cNvPr>
          <p:cNvSpPr/>
          <p:nvPr/>
        </p:nvSpPr>
        <p:spPr>
          <a:xfrm>
            <a:off x="6932583" y="4016829"/>
            <a:ext cx="4799975" cy="2118410"/>
          </a:xfrm>
          <a:prstGeom prst="rect">
            <a:avLst/>
          </a:prstGeom>
          <a:noFill/>
          <a:ln w="9525">
            <a:solidFill>
              <a:srgbClr val="7F7F7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CD047391-2AF5-8646-1238-408BE57C3824}"/>
              </a:ext>
            </a:extLst>
          </p:cNvPr>
          <p:cNvSpPr/>
          <p:nvPr/>
        </p:nvSpPr>
        <p:spPr>
          <a:xfrm>
            <a:off x="7764836" y="3852853"/>
            <a:ext cx="3135469"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Calibri" panose="020F0502020204030204" pitchFamily="34" charset="0"/>
                <a:ea typeface="Calibri" panose="020F0502020204030204" pitchFamily="34" charset="0"/>
                <a:cs typeface="Calibri" panose="020F0502020204030204" pitchFamily="34" charset="0"/>
              </a:rPr>
              <a:t>Operating Profit Upside (USD M.)**</a:t>
            </a:r>
          </a:p>
        </p:txBody>
      </p:sp>
      <p:graphicFrame>
        <p:nvGraphicFramePr>
          <p:cNvPr id="55" name="Chart 54">
            <a:extLst>
              <a:ext uri="{FF2B5EF4-FFF2-40B4-BE49-F238E27FC236}">
                <a16:creationId xmlns:a16="http://schemas.microsoft.com/office/drawing/2014/main" id="{CC67D2B0-6EE4-8F4A-AEF9-6C53566278DF}"/>
              </a:ext>
            </a:extLst>
          </p:cNvPr>
          <p:cNvGraphicFramePr>
            <a:graphicFrameLocks/>
          </p:cNvGraphicFramePr>
          <p:nvPr>
            <p:extLst>
              <p:ext uri="{D42A27DB-BD31-4B8C-83A1-F6EECF244321}">
                <p14:modId xmlns:p14="http://schemas.microsoft.com/office/powerpoint/2010/main" val="1172351025"/>
              </p:ext>
            </p:extLst>
          </p:nvPr>
        </p:nvGraphicFramePr>
        <p:xfrm>
          <a:off x="7074748" y="4263089"/>
          <a:ext cx="4552950" cy="1873883"/>
        </p:xfrm>
        <a:graphic>
          <a:graphicData uri="http://schemas.openxmlformats.org/drawingml/2006/chart">
            <c:chart xmlns:c="http://schemas.openxmlformats.org/drawingml/2006/chart" xmlns:r="http://schemas.openxmlformats.org/officeDocument/2006/relationships" r:id="rId11"/>
          </a:graphicData>
        </a:graphic>
      </p:graphicFrame>
      <p:sp>
        <p:nvSpPr>
          <p:cNvPr id="20" name="TextBox 19">
            <a:extLst>
              <a:ext uri="{FF2B5EF4-FFF2-40B4-BE49-F238E27FC236}">
                <a16:creationId xmlns:a16="http://schemas.microsoft.com/office/drawing/2014/main" id="{2DCEABBF-821E-0B1B-7012-58C0274B8865}"/>
              </a:ext>
            </a:extLst>
          </p:cNvPr>
          <p:cNvSpPr txBox="1"/>
          <p:nvPr/>
        </p:nvSpPr>
        <p:spPr>
          <a:xfrm>
            <a:off x="452718" y="1679522"/>
            <a:ext cx="61581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t>To support CAVA's expansion map, we recommend :</a:t>
            </a:r>
          </a:p>
        </p:txBody>
      </p:sp>
    </p:spTree>
    <p:extLst>
      <p:ext uri="{BB962C8B-B14F-4D97-AF65-F5344CB8AC3E}">
        <p14:creationId xmlns:p14="http://schemas.microsoft.com/office/powerpoint/2010/main" val="611032249"/>
      </p:ext>
    </p:extLst>
  </p:cSld>
  <p:clrMapOvr>
    <a:masterClrMapping/>
  </p:clrMapOvr>
  <p:extLst>
    <p:ext uri="{6950BFC3-D8DA-4A85-94F7-54DA5524770B}">
      <p188:commentRel xmlns:p188="http://schemas.microsoft.com/office/powerpoint/2018/8/main" r:id="rId4"/>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1FF6E62-087A-0DC5-422A-462A837E56F8}"/>
              </a:ext>
            </a:extLst>
          </p:cNvPr>
          <p:cNvGraphicFramePr>
            <a:graphicFrameLocks/>
          </p:cNvGraphicFramePr>
          <p:nvPr>
            <p:custDataLst>
              <p:tags r:id="rId1"/>
            </p:custDataLst>
            <p:extLst>
              <p:ext uri="{D42A27DB-BD31-4B8C-83A1-F6EECF244321}">
                <p14:modId xmlns:p14="http://schemas.microsoft.com/office/powerpoint/2010/main" val="35635413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5" imgH="405" progId="TCLayout.ActiveDocument.1">
                  <p:embed/>
                </p:oleObj>
              </mc:Choice>
              <mc:Fallback>
                <p:oleObj name="think-cell Slide" r:id="rId5" imgW="405" imgH="405" progId="TCLayout.ActiveDocument.1">
                  <p:embed/>
                  <p:pic>
                    <p:nvPicPr>
                      <p:cNvPr id="7" name="think-cell data - do not delete" hidden="1">
                        <a:extLst>
                          <a:ext uri="{FF2B5EF4-FFF2-40B4-BE49-F238E27FC236}">
                            <a16:creationId xmlns:a16="http://schemas.microsoft.com/office/drawing/2014/main" id="{A1FF6E62-087A-0DC5-422A-462A837E56F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207E7157-36D2-B9DE-C5A6-B5D20CC93A91}"/>
              </a:ext>
            </a:extLst>
          </p:cNvPr>
          <p:cNvSpPr>
            <a:spLocks noGrp="1"/>
          </p:cNvSpPr>
          <p:nvPr>
            <p:ph type="body" sz="quarter" idx="13"/>
          </p:nvPr>
        </p:nvSpPr>
        <p:spPr/>
        <p:txBody>
          <a:bodyPr/>
          <a:lstStyle/>
          <a:p>
            <a:r>
              <a:rPr lang="en-US">
                <a:latin typeface="Calibri"/>
                <a:ea typeface="Calibri"/>
                <a:cs typeface="Calibri"/>
              </a:rPr>
              <a:t>Internal Analysis, ENR Midwest</a:t>
            </a:r>
            <a:endParaRPr lang="en-US"/>
          </a:p>
        </p:txBody>
      </p:sp>
      <p:sp>
        <p:nvSpPr>
          <p:cNvPr id="5" name="Slide Number Placeholder 4">
            <a:extLst>
              <a:ext uri="{FF2B5EF4-FFF2-40B4-BE49-F238E27FC236}">
                <a16:creationId xmlns:a16="http://schemas.microsoft.com/office/drawing/2014/main" id="{91EE2DA3-A3D2-4C2D-4832-6295C04BCF14}"/>
              </a:ext>
            </a:extLst>
          </p:cNvPr>
          <p:cNvSpPr>
            <a:spLocks noGrp="1"/>
          </p:cNvSpPr>
          <p:nvPr>
            <p:ph type="sldNum" sz="quarter" idx="12"/>
          </p:nvPr>
        </p:nvSpPr>
        <p:spPr/>
        <p:txBody>
          <a:bodyPr/>
          <a:lstStyle/>
          <a:p>
            <a:fld id="{330EA680-D336-4FF7-8B7A-9848BB0A1C32}" type="slidenum">
              <a:rPr lang="en-US" smtClean="0"/>
              <a:pPr/>
              <a:t>8</a:t>
            </a:fld>
            <a:endParaRPr lang="en-US"/>
          </a:p>
        </p:txBody>
      </p:sp>
      <p:sp>
        <p:nvSpPr>
          <p:cNvPr id="32" name="Arrow: Pentagon 31">
            <a:extLst>
              <a:ext uri="{FF2B5EF4-FFF2-40B4-BE49-F238E27FC236}">
                <a16:creationId xmlns:a16="http://schemas.microsoft.com/office/drawing/2014/main" id="{2BEFC641-10AA-1563-43AA-A00A6C0E5FB7}"/>
              </a:ext>
            </a:extLst>
          </p:cNvPr>
          <p:cNvSpPr/>
          <p:nvPr/>
        </p:nvSpPr>
        <p:spPr>
          <a:xfrm>
            <a:off x="4704159" y="3424927"/>
            <a:ext cx="1710075" cy="214222"/>
          </a:xfrm>
          <a:prstGeom prst="homePlat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Pilot Market Launch</a:t>
            </a:r>
            <a:endParaRPr lang="en-US" err="1">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Table 7">
            <a:extLst>
              <a:ext uri="{FF2B5EF4-FFF2-40B4-BE49-F238E27FC236}">
                <a16:creationId xmlns:a16="http://schemas.microsoft.com/office/drawing/2014/main" id="{C394815E-7B57-BED0-CE10-8F5B83F9A02F}"/>
              </a:ext>
            </a:extLst>
          </p:cNvPr>
          <p:cNvGraphicFramePr>
            <a:graphicFrameLocks noGrp="1"/>
          </p:cNvGraphicFramePr>
          <p:nvPr>
            <p:extLst>
              <p:ext uri="{D42A27DB-BD31-4B8C-83A1-F6EECF244321}">
                <p14:modId xmlns:p14="http://schemas.microsoft.com/office/powerpoint/2010/main" val="3284743447"/>
              </p:ext>
            </p:extLst>
          </p:nvPr>
        </p:nvGraphicFramePr>
        <p:xfrm>
          <a:off x="438342" y="1307589"/>
          <a:ext cx="11279791" cy="2560053"/>
        </p:xfrm>
        <a:graphic>
          <a:graphicData uri="http://schemas.openxmlformats.org/drawingml/2006/table">
            <a:tbl>
              <a:tblPr firstRow="1" bandRow="1">
                <a:tableStyleId>{5C22544A-7EE6-4342-B048-85BDC9FD1C3A}</a:tableStyleId>
              </a:tblPr>
              <a:tblGrid>
                <a:gridCol w="2527788">
                  <a:extLst>
                    <a:ext uri="{9D8B030D-6E8A-4147-A177-3AD203B41FA5}">
                      <a16:colId xmlns:a16="http://schemas.microsoft.com/office/drawing/2014/main" val="1770513767"/>
                    </a:ext>
                  </a:extLst>
                </a:gridCol>
                <a:gridCol w="429053">
                  <a:extLst>
                    <a:ext uri="{9D8B030D-6E8A-4147-A177-3AD203B41FA5}">
                      <a16:colId xmlns:a16="http://schemas.microsoft.com/office/drawing/2014/main" val="2166941975"/>
                    </a:ext>
                  </a:extLst>
                </a:gridCol>
                <a:gridCol w="438050">
                  <a:extLst>
                    <a:ext uri="{9D8B030D-6E8A-4147-A177-3AD203B41FA5}">
                      <a16:colId xmlns:a16="http://schemas.microsoft.com/office/drawing/2014/main" val="720289305"/>
                    </a:ext>
                  </a:extLst>
                </a:gridCol>
                <a:gridCol w="438050">
                  <a:extLst>
                    <a:ext uri="{9D8B030D-6E8A-4147-A177-3AD203B41FA5}">
                      <a16:colId xmlns:a16="http://schemas.microsoft.com/office/drawing/2014/main" val="1384200098"/>
                    </a:ext>
                  </a:extLst>
                </a:gridCol>
                <a:gridCol w="438050">
                  <a:extLst>
                    <a:ext uri="{9D8B030D-6E8A-4147-A177-3AD203B41FA5}">
                      <a16:colId xmlns:a16="http://schemas.microsoft.com/office/drawing/2014/main" val="2957065316"/>
                    </a:ext>
                  </a:extLst>
                </a:gridCol>
                <a:gridCol w="438050">
                  <a:extLst>
                    <a:ext uri="{9D8B030D-6E8A-4147-A177-3AD203B41FA5}">
                      <a16:colId xmlns:a16="http://schemas.microsoft.com/office/drawing/2014/main" val="474249868"/>
                    </a:ext>
                  </a:extLst>
                </a:gridCol>
                <a:gridCol w="438050">
                  <a:extLst>
                    <a:ext uri="{9D8B030D-6E8A-4147-A177-3AD203B41FA5}">
                      <a16:colId xmlns:a16="http://schemas.microsoft.com/office/drawing/2014/main" val="3180070499"/>
                    </a:ext>
                  </a:extLst>
                </a:gridCol>
                <a:gridCol w="438050">
                  <a:extLst>
                    <a:ext uri="{9D8B030D-6E8A-4147-A177-3AD203B41FA5}">
                      <a16:colId xmlns:a16="http://schemas.microsoft.com/office/drawing/2014/main" val="1985266899"/>
                    </a:ext>
                  </a:extLst>
                </a:gridCol>
                <a:gridCol w="438050">
                  <a:extLst>
                    <a:ext uri="{9D8B030D-6E8A-4147-A177-3AD203B41FA5}">
                      <a16:colId xmlns:a16="http://schemas.microsoft.com/office/drawing/2014/main" val="2609124936"/>
                    </a:ext>
                  </a:extLst>
                </a:gridCol>
                <a:gridCol w="438050">
                  <a:extLst>
                    <a:ext uri="{9D8B030D-6E8A-4147-A177-3AD203B41FA5}">
                      <a16:colId xmlns:a16="http://schemas.microsoft.com/office/drawing/2014/main" val="3929036273"/>
                    </a:ext>
                  </a:extLst>
                </a:gridCol>
                <a:gridCol w="438050">
                  <a:extLst>
                    <a:ext uri="{9D8B030D-6E8A-4147-A177-3AD203B41FA5}">
                      <a16:colId xmlns:a16="http://schemas.microsoft.com/office/drawing/2014/main" val="1044177904"/>
                    </a:ext>
                  </a:extLst>
                </a:gridCol>
                <a:gridCol w="438050">
                  <a:extLst>
                    <a:ext uri="{9D8B030D-6E8A-4147-A177-3AD203B41FA5}">
                      <a16:colId xmlns:a16="http://schemas.microsoft.com/office/drawing/2014/main" val="1108254987"/>
                    </a:ext>
                  </a:extLst>
                </a:gridCol>
                <a:gridCol w="438050">
                  <a:extLst>
                    <a:ext uri="{9D8B030D-6E8A-4147-A177-3AD203B41FA5}">
                      <a16:colId xmlns:a16="http://schemas.microsoft.com/office/drawing/2014/main" val="178768350"/>
                    </a:ext>
                  </a:extLst>
                </a:gridCol>
                <a:gridCol w="438050">
                  <a:extLst>
                    <a:ext uri="{9D8B030D-6E8A-4147-A177-3AD203B41FA5}">
                      <a16:colId xmlns:a16="http://schemas.microsoft.com/office/drawing/2014/main" val="3417474561"/>
                    </a:ext>
                  </a:extLst>
                </a:gridCol>
                <a:gridCol w="438050">
                  <a:extLst>
                    <a:ext uri="{9D8B030D-6E8A-4147-A177-3AD203B41FA5}">
                      <a16:colId xmlns:a16="http://schemas.microsoft.com/office/drawing/2014/main" val="723780818"/>
                    </a:ext>
                  </a:extLst>
                </a:gridCol>
                <a:gridCol w="438050">
                  <a:extLst>
                    <a:ext uri="{9D8B030D-6E8A-4147-A177-3AD203B41FA5}">
                      <a16:colId xmlns:a16="http://schemas.microsoft.com/office/drawing/2014/main" val="3109770664"/>
                    </a:ext>
                  </a:extLst>
                </a:gridCol>
                <a:gridCol w="438050">
                  <a:extLst>
                    <a:ext uri="{9D8B030D-6E8A-4147-A177-3AD203B41FA5}">
                      <a16:colId xmlns:a16="http://schemas.microsoft.com/office/drawing/2014/main" val="3880923319"/>
                    </a:ext>
                  </a:extLst>
                </a:gridCol>
                <a:gridCol w="438050">
                  <a:extLst>
                    <a:ext uri="{9D8B030D-6E8A-4147-A177-3AD203B41FA5}">
                      <a16:colId xmlns:a16="http://schemas.microsoft.com/office/drawing/2014/main" val="3550732407"/>
                    </a:ext>
                  </a:extLst>
                </a:gridCol>
                <a:gridCol w="438050">
                  <a:extLst>
                    <a:ext uri="{9D8B030D-6E8A-4147-A177-3AD203B41FA5}">
                      <a16:colId xmlns:a16="http://schemas.microsoft.com/office/drawing/2014/main" val="3488722152"/>
                    </a:ext>
                  </a:extLst>
                </a:gridCol>
                <a:gridCol w="438050">
                  <a:extLst>
                    <a:ext uri="{9D8B030D-6E8A-4147-A177-3AD203B41FA5}">
                      <a16:colId xmlns:a16="http://schemas.microsoft.com/office/drawing/2014/main" val="2855456328"/>
                    </a:ext>
                  </a:extLst>
                </a:gridCol>
                <a:gridCol w="438050">
                  <a:extLst>
                    <a:ext uri="{9D8B030D-6E8A-4147-A177-3AD203B41FA5}">
                      <a16:colId xmlns:a16="http://schemas.microsoft.com/office/drawing/2014/main" val="456721797"/>
                    </a:ext>
                  </a:extLst>
                </a:gridCol>
              </a:tblGrid>
              <a:tr h="162383">
                <a:tc>
                  <a:txBody>
                    <a:bodyPr/>
                    <a:lstStyle/>
                    <a:p>
                      <a:r>
                        <a:rPr lang="en-US" sz="1200" b="0">
                          <a:solidFill>
                            <a:schemeClr val="tx1"/>
                          </a:solidFill>
                          <a:latin typeface="Calibri" panose="020F0502020204030204" pitchFamily="34" charset="0"/>
                          <a:ea typeface="Calibri" panose="020F0502020204030204" pitchFamily="34" charset="0"/>
                          <a:cs typeface="Calibri" panose="020F0502020204030204" pitchFamily="34" charset="0"/>
                        </a:rPr>
                        <a:t>Key Activities</a:t>
                      </a:r>
                    </a:p>
                  </a:txBody>
                  <a:tcPr marT="0" marB="0" anchor="ctr">
                    <a:lnL w="12700" cap="flat" cmpd="sng" algn="ctr">
                      <a:solidFill>
                        <a:schemeClr val="bg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8EC5D"/>
                    </a:solidFill>
                  </a:tcPr>
                </a:tc>
                <a:tc gridSpan="4">
                  <a:txBody>
                    <a:bodyPr/>
                    <a:lstStyle/>
                    <a:p>
                      <a:pPr algn="ctr"/>
                      <a:r>
                        <a:rPr lang="en-US" sz="1200" b="0">
                          <a:solidFill>
                            <a:schemeClr val="tx1"/>
                          </a:solidFill>
                          <a:latin typeface="Calibri" panose="020F0502020204030204" pitchFamily="34" charset="0"/>
                          <a:ea typeface="Calibri" panose="020F0502020204030204" pitchFamily="34" charset="0"/>
                          <a:cs typeface="Calibri" panose="020F0502020204030204" pitchFamily="34" charset="0"/>
                        </a:rPr>
                        <a:t>Year 1</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8EC5D"/>
                    </a:solidFill>
                  </a:tcPr>
                </a:tc>
                <a:tc hMerge="1">
                  <a:txBody>
                    <a:bodyPr/>
                    <a:lstStyle/>
                    <a:p>
                      <a:pPr algn="ctr"/>
                      <a:endParaRPr lang="en-US" sz="1200">
                        <a:latin typeface="Calibri" panose="020F0502020204030204" pitchFamily="34" charset="0"/>
                        <a:ea typeface="Calibri" panose="020F0502020204030204" pitchFamily="34" charset="0"/>
                        <a:cs typeface="Calibri" panose="020F0502020204030204" pitchFamily="34" charset="0"/>
                      </a:endParaRPr>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hMerge="1">
                  <a:txBody>
                    <a:bodyPr/>
                    <a:lstStyle/>
                    <a:p>
                      <a:pPr algn="ctr"/>
                      <a:endParaRPr lang="en-US" sz="1200">
                        <a:latin typeface="Calibri" panose="020F0502020204030204" pitchFamily="34" charset="0"/>
                        <a:ea typeface="Calibri" panose="020F0502020204030204" pitchFamily="34" charset="0"/>
                        <a:cs typeface="Calibri" panose="020F0502020204030204" pitchFamily="34" charset="0"/>
                      </a:endParaRPr>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hMerge="1">
                  <a:txBody>
                    <a:bodyPr/>
                    <a:lstStyle/>
                    <a:p>
                      <a:pPr algn="ctr"/>
                      <a:endParaRPr lang="en-US" sz="1200">
                        <a:latin typeface="Calibri" panose="020F0502020204030204" pitchFamily="34" charset="0"/>
                        <a:ea typeface="Calibri" panose="020F0502020204030204" pitchFamily="34" charset="0"/>
                        <a:cs typeface="Calibri" panose="020F0502020204030204" pitchFamily="34" charset="0"/>
                      </a:endParaRPr>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gridSpan="4">
                  <a:txBody>
                    <a:bodyPr/>
                    <a:lstStyle/>
                    <a:p>
                      <a:pPr algn="ctr"/>
                      <a:r>
                        <a:rPr lang="en-US" sz="1200" b="0">
                          <a:solidFill>
                            <a:schemeClr val="tx1"/>
                          </a:solidFill>
                          <a:latin typeface="Calibri" panose="020F0502020204030204" pitchFamily="34" charset="0"/>
                          <a:ea typeface="Calibri" panose="020F0502020204030204" pitchFamily="34" charset="0"/>
                          <a:cs typeface="Calibri" panose="020F0502020204030204" pitchFamily="34" charset="0"/>
                        </a:rPr>
                        <a:t>Year 2</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8EC5D"/>
                    </a:solidFill>
                  </a:tcPr>
                </a:tc>
                <a:tc hMerge="1">
                  <a:txBody>
                    <a:bodyPr/>
                    <a:lstStyle/>
                    <a:p>
                      <a:pPr algn="ctr"/>
                      <a:endParaRPr lang="en-US" sz="1200">
                        <a:latin typeface="Calibri" panose="020F0502020204030204" pitchFamily="34" charset="0"/>
                        <a:ea typeface="Calibri" panose="020F0502020204030204" pitchFamily="34" charset="0"/>
                        <a:cs typeface="Calibri" panose="020F0502020204030204" pitchFamily="34" charset="0"/>
                      </a:endParaRPr>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hMerge="1">
                  <a:txBody>
                    <a:bodyPr/>
                    <a:lstStyle/>
                    <a:p>
                      <a:pPr algn="ctr"/>
                      <a:endParaRPr lang="en-US" sz="1200">
                        <a:latin typeface="Calibri" panose="020F0502020204030204" pitchFamily="34" charset="0"/>
                        <a:ea typeface="Calibri" panose="020F0502020204030204" pitchFamily="34" charset="0"/>
                        <a:cs typeface="Calibri" panose="020F0502020204030204" pitchFamily="34" charset="0"/>
                      </a:endParaRPr>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hMerge="1">
                  <a:txBody>
                    <a:bodyPr/>
                    <a:lstStyle/>
                    <a:p>
                      <a:pPr algn="ctr"/>
                      <a:endParaRPr lang="en-US" sz="1200">
                        <a:latin typeface="Calibri" panose="020F0502020204030204" pitchFamily="34" charset="0"/>
                        <a:ea typeface="Calibri" panose="020F0502020204030204" pitchFamily="34" charset="0"/>
                        <a:cs typeface="Calibri" panose="020F0502020204030204" pitchFamily="34" charset="0"/>
                      </a:endParaRPr>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gridSpan="4">
                  <a:txBody>
                    <a:bodyPr/>
                    <a:lstStyle/>
                    <a:p>
                      <a:pPr algn="ctr"/>
                      <a:r>
                        <a:rPr lang="en-US" sz="1200" b="0">
                          <a:solidFill>
                            <a:schemeClr val="tx1"/>
                          </a:solidFill>
                          <a:latin typeface="Calibri" panose="020F0502020204030204" pitchFamily="34" charset="0"/>
                          <a:ea typeface="Calibri" panose="020F0502020204030204" pitchFamily="34" charset="0"/>
                          <a:cs typeface="Calibri" panose="020F0502020204030204" pitchFamily="34" charset="0"/>
                        </a:rPr>
                        <a:t>Year 3</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8EC5D"/>
                    </a:solidFill>
                  </a:tcPr>
                </a:tc>
                <a:tc hMerge="1">
                  <a:txBody>
                    <a:bodyPr/>
                    <a:lstStyle/>
                    <a:p>
                      <a:pPr algn="ctr"/>
                      <a:endParaRPr lang="en-US" sz="1200">
                        <a:latin typeface="Calibri" panose="020F0502020204030204" pitchFamily="34" charset="0"/>
                        <a:ea typeface="Calibri" panose="020F0502020204030204" pitchFamily="34" charset="0"/>
                        <a:cs typeface="Calibri" panose="020F0502020204030204" pitchFamily="34" charset="0"/>
                      </a:endParaRPr>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hMerge="1">
                  <a:txBody>
                    <a:bodyPr/>
                    <a:lstStyle/>
                    <a:p>
                      <a:pPr algn="ctr"/>
                      <a:endParaRPr lang="en-US" sz="1200">
                        <a:latin typeface="Calibri" panose="020F0502020204030204" pitchFamily="34" charset="0"/>
                        <a:ea typeface="Calibri" panose="020F0502020204030204" pitchFamily="34" charset="0"/>
                        <a:cs typeface="Calibri" panose="020F0502020204030204" pitchFamily="34" charset="0"/>
                      </a:endParaRPr>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hMerge="1">
                  <a:txBody>
                    <a:bodyPr/>
                    <a:lstStyle/>
                    <a:p>
                      <a:pPr algn="ctr"/>
                      <a:endParaRPr lang="en-US" sz="1200">
                        <a:latin typeface="Calibri" panose="020F0502020204030204" pitchFamily="34" charset="0"/>
                        <a:ea typeface="Calibri" panose="020F0502020204030204" pitchFamily="34" charset="0"/>
                        <a:cs typeface="Calibri" panose="020F0502020204030204" pitchFamily="34" charset="0"/>
                      </a:endParaRPr>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gridSpan="4">
                  <a:txBody>
                    <a:bodyPr/>
                    <a:lstStyle/>
                    <a:p>
                      <a:pPr algn="ctr"/>
                      <a:r>
                        <a:rPr lang="en-US" sz="1200" b="0">
                          <a:solidFill>
                            <a:schemeClr val="tx1"/>
                          </a:solidFill>
                          <a:latin typeface="Calibri" panose="020F0502020204030204" pitchFamily="34" charset="0"/>
                          <a:ea typeface="Calibri" panose="020F0502020204030204" pitchFamily="34" charset="0"/>
                          <a:cs typeface="Calibri" panose="020F0502020204030204" pitchFamily="34" charset="0"/>
                        </a:rPr>
                        <a:t>Year 4</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8EC5D"/>
                    </a:solidFill>
                  </a:tcPr>
                </a:tc>
                <a:tc hMerge="1">
                  <a:txBody>
                    <a:bodyPr/>
                    <a:lstStyle/>
                    <a:p>
                      <a:pPr algn="ctr"/>
                      <a:endParaRPr lang="en-US" sz="1200">
                        <a:latin typeface="Calibri" panose="020F0502020204030204" pitchFamily="34" charset="0"/>
                        <a:ea typeface="Calibri" panose="020F0502020204030204" pitchFamily="34" charset="0"/>
                        <a:cs typeface="Calibri" panose="020F0502020204030204" pitchFamily="34" charset="0"/>
                      </a:endParaRPr>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hMerge="1">
                  <a:txBody>
                    <a:bodyPr/>
                    <a:lstStyle/>
                    <a:p>
                      <a:pPr algn="ctr"/>
                      <a:endParaRPr lang="en-US" sz="1200">
                        <a:latin typeface="Calibri" panose="020F0502020204030204" pitchFamily="34" charset="0"/>
                        <a:ea typeface="Calibri" panose="020F0502020204030204" pitchFamily="34" charset="0"/>
                        <a:cs typeface="Calibri" panose="020F0502020204030204" pitchFamily="34" charset="0"/>
                      </a:endParaRPr>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hMerge="1">
                  <a:txBody>
                    <a:bodyPr/>
                    <a:lstStyle/>
                    <a:p>
                      <a:endParaRPr/>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gridSpan="4">
                  <a:txBody>
                    <a:bodyPr/>
                    <a:lstStyle/>
                    <a:p>
                      <a:pPr algn="ctr"/>
                      <a:r>
                        <a:rPr lang="en-US" sz="1200" b="0">
                          <a:solidFill>
                            <a:schemeClr val="tx1"/>
                          </a:solidFill>
                          <a:latin typeface="Calibri" panose="020F0502020204030204" pitchFamily="34" charset="0"/>
                          <a:ea typeface="Calibri" panose="020F0502020204030204" pitchFamily="34" charset="0"/>
                          <a:cs typeface="Calibri" panose="020F0502020204030204" pitchFamily="34" charset="0"/>
                        </a:rPr>
                        <a:t>Year 5</a:t>
                      </a:r>
                    </a:p>
                  </a:txBody>
                  <a:tcPr marT="0" marB="0" anchor="ctr">
                    <a:lnL w="6350" cap="flat" cmpd="sng" algn="ctr">
                      <a:solidFill>
                        <a:schemeClr val="bg1">
                          <a:lumMod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8EC5D"/>
                    </a:solidFill>
                  </a:tcPr>
                </a:tc>
                <a:tc hMerge="1">
                  <a:txBody>
                    <a:bodyPr/>
                    <a:lstStyle/>
                    <a:p>
                      <a:endParaRPr/>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hMerge="1">
                  <a:txBody>
                    <a:bodyPr/>
                    <a:lstStyle/>
                    <a:p>
                      <a:endParaRPr/>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tc hMerge="1">
                  <a:txBody>
                    <a:bodyPr/>
                    <a:lstStyle/>
                    <a:p>
                      <a:endParaRPr/>
                    </a:p>
                  </a:txBody>
                  <a:tcPr>
                    <a:lnL w="3175" cap="flat" cmpd="sng" algn="ctr">
                      <a:solidFill>
                        <a:schemeClr val="bg1">
                          <a:lumMod val="65000"/>
                        </a:schemeClr>
                      </a:solidFill>
                      <a:prstDash val="solid"/>
                      <a:round/>
                      <a:headEnd type="none" w="med" len="med"/>
                      <a:tailEnd type="none" w="med" len="med"/>
                    </a:lnL>
                    <a:lnR w="3175" cap="flat" cmpd="sng" algn="ctr">
                      <a:solidFill>
                        <a:schemeClr val="tx1">
                          <a:lumMod val="95000"/>
                          <a:lumOff val="5000"/>
                        </a:schemeClr>
                      </a:solidFill>
                      <a:prstDash val="solid"/>
                      <a:round/>
                      <a:headEnd type="none" w="med" len="med"/>
                      <a:tailEnd type="none" w="med" len="med"/>
                    </a:lnR>
                    <a:lnT w="3175" cap="flat" cmpd="sng" algn="ctr">
                      <a:solidFill>
                        <a:schemeClr val="tx1">
                          <a:lumMod val="95000"/>
                          <a:lumOff val="5000"/>
                        </a:schemeClr>
                      </a:solidFill>
                      <a:prstDash val="solid"/>
                      <a:round/>
                      <a:headEnd type="none" w="med" len="med"/>
                      <a:tailEnd type="none" w="med" len="med"/>
                    </a:lnT>
                    <a:lnB w="31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90000"/>
                        <a:lumOff val="10000"/>
                      </a:schemeClr>
                    </a:solidFill>
                  </a:tcPr>
                </a:tc>
                <a:extLst>
                  <a:ext uri="{0D108BD9-81ED-4DB2-BD59-A6C34878D82A}">
                    <a16:rowId xmlns:a16="http://schemas.microsoft.com/office/drawing/2014/main" val="1306381968"/>
                  </a:ext>
                </a:extLst>
              </a:tr>
              <a:tr h="202978">
                <a:tc>
                  <a:txBody>
                    <a:bodyPr/>
                    <a:lstStyle/>
                    <a:p>
                      <a:pPr lvl="0">
                        <a:buNone/>
                      </a:pPr>
                      <a:r>
                        <a:rPr lang="en-US" sz="1200" b="1">
                          <a:latin typeface="Calibri"/>
                          <a:ea typeface="Calibri"/>
                          <a:cs typeface="Calibri"/>
                        </a:rPr>
                        <a:t>Production Expansion (Memphis)</a:t>
                      </a:r>
                      <a:endParaRPr lang="en-US"/>
                    </a:p>
                  </a:txBody>
                  <a:tcPr marT="0" marB="0" anchor="ctr">
                    <a:lnL w="12700" cap="flat" cmpd="sng" algn="ctr">
                      <a:solidFill>
                        <a:schemeClr val="bg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extLst>
                  <a:ext uri="{0D108BD9-81ED-4DB2-BD59-A6C34878D82A}">
                    <a16:rowId xmlns:a16="http://schemas.microsoft.com/office/drawing/2014/main" val="2009122463"/>
                  </a:ext>
                </a:extLst>
              </a:tr>
              <a:tr h="202978">
                <a:tc>
                  <a:txBody>
                    <a:bodyPr/>
                    <a:lstStyle/>
                    <a:p>
                      <a:pPr lvl="0">
                        <a:buNone/>
                      </a:pPr>
                      <a:r>
                        <a:rPr lang="en-US" sz="1200">
                          <a:latin typeface="Calibri"/>
                          <a:ea typeface="Calibri"/>
                          <a:cs typeface="Calibri"/>
                        </a:rPr>
                        <a:t>Capital Allocation &amp; Permitting</a:t>
                      </a:r>
                    </a:p>
                  </a:txBody>
                  <a:tcPr marT="0" marB="0" anchor="ctr">
                    <a:lnL w="12700" cap="flat" cmpd="sng" algn="ctr">
                      <a:solidFill>
                        <a:schemeClr val="bg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3218414"/>
                  </a:ext>
                </a:extLst>
              </a:tr>
              <a:tr h="202978">
                <a:tc>
                  <a:txBody>
                    <a:bodyPr/>
                    <a:lstStyle/>
                    <a:p>
                      <a:pPr lvl="0">
                        <a:buNone/>
                      </a:pPr>
                      <a:r>
                        <a:rPr lang="en-US" sz="1200">
                          <a:latin typeface="Calibri"/>
                          <a:ea typeface="Calibri"/>
                          <a:cs typeface="Calibri"/>
                        </a:rPr>
                        <a:t>Construction &amp; Supplier Onboarding</a:t>
                      </a:r>
                    </a:p>
                  </a:txBody>
                  <a:tcPr marT="0" marB="0" anchor="ctr">
                    <a:lnL w="12700" cap="flat" cmpd="sng" algn="ctr">
                      <a:solidFill>
                        <a:schemeClr val="bg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91635019"/>
                  </a:ext>
                </a:extLst>
              </a:tr>
              <a:tr h="202978">
                <a:tc>
                  <a:txBody>
                    <a:bodyPr/>
                    <a:lstStyle/>
                    <a:p>
                      <a:r>
                        <a:rPr lang="en-US" sz="1200">
                          <a:latin typeface="Calibri"/>
                          <a:ea typeface="Calibri"/>
                          <a:cs typeface="Calibri"/>
                        </a:rPr>
                        <a:t>Operational Ramp-up &amp; Integration</a:t>
                      </a:r>
                    </a:p>
                  </a:txBody>
                  <a:tcPr marT="0" marB="0" anchor="ctr">
                    <a:lnL w="12700" cap="flat" cmpd="sng" algn="ctr">
                      <a:solidFill>
                        <a:schemeClr val="bg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5219300"/>
                  </a:ext>
                </a:extLst>
              </a:tr>
              <a:tr h="202978">
                <a:tc>
                  <a:txBody>
                    <a:bodyPr/>
                    <a:lstStyle/>
                    <a:p>
                      <a:pPr lvl="0" algn="l">
                        <a:lnSpc>
                          <a:spcPct val="100000"/>
                        </a:lnSpc>
                        <a:spcBef>
                          <a:spcPts val="0"/>
                        </a:spcBef>
                        <a:spcAft>
                          <a:spcPts val="0"/>
                        </a:spcAft>
                        <a:buNone/>
                      </a:pPr>
                      <a:r>
                        <a:rPr lang="en-US" sz="1200" b="1" i="0" u="none" strike="noStrike" noProof="0">
                          <a:solidFill>
                            <a:srgbClr val="000000"/>
                          </a:solidFill>
                          <a:latin typeface="Calibri"/>
                          <a:ea typeface="Calibri"/>
                          <a:cs typeface="Calibri"/>
                        </a:rPr>
                        <a:t>CAVA University</a:t>
                      </a:r>
                    </a:p>
                  </a:txBody>
                  <a:tcPr marT="0" marB="0" anchor="ctr">
                    <a:lnL w="12700" cap="flat" cmpd="sng" algn="ctr">
                      <a:solidFill>
                        <a:schemeClr val="bg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extLst>
                  <a:ext uri="{0D108BD9-81ED-4DB2-BD59-A6C34878D82A}">
                    <a16:rowId xmlns:a16="http://schemas.microsoft.com/office/drawing/2014/main" val="101819645"/>
                  </a:ext>
                </a:extLst>
              </a:tr>
              <a:tr h="202978">
                <a:tc>
                  <a:txBody>
                    <a:bodyPr/>
                    <a:lstStyle/>
                    <a:p>
                      <a:pPr marL="0" marR="0" lvl="0" indent="0" algn="l">
                        <a:lnSpc>
                          <a:spcPct val="100000"/>
                        </a:lnSpc>
                        <a:spcBef>
                          <a:spcPts val="0"/>
                        </a:spcBef>
                        <a:spcAft>
                          <a:spcPts val="0"/>
                        </a:spcAft>
                        <a:buNone/>
                      </a:pPr>
                      <a:r>
                        <a:rPr lang="en-US" sz="1200">
                          <a:latin typeface="Calibri"/>
                          <a:ea typeface="Calibri"/>
                          <a:cs typeface="Calibri"/>
                        </a:rPr>
                        <a:t>Development </a:t>
                      </a:r>
                    </a:p>
                  </a:txBody>
                  <a:tcPr marT="0" marB="0" anchor="ctr">
                    <a:lnL w="12700" cap="flat" cmpd="sng" algn="ctr">
                      <a:solidFill>
                        <a:schemeClr val="bg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buNone/>
                      </a:pPr>
                      <a:endParaRPr lang="en-US" sz="1400">
                        <a:latin typeface="Calibri"/>
                        <a:ea typeface="Calibri"/>
                        <a:cs typeface="Calibri"/>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6962159"/>
                  </a:ext>
                </a:extLst>
              </a:tr>
              <a:tr h="202978">
                <a:tc>
                  <a:txBody>
                    <a:bodyPr/>
                    <a:lstStyle/>
                    <a:p>
                      <a:pPr marL="0" marR="0" lvl="0" indent="0" algn="l">
                        <a:lnSpc>
                          <a:spcPct val="100000"/>
                        </a:lnSpc>
                        <a:spcBef>
                          <a:spcPts val="0"/>
                        </a:spcBef>
                        <a:spcAft>
                          <a:spcPts val="0"/>
                        </a:spcAft>
                        <a:buNone/>
                      </a:pPr>
                      <a:r>
                        <a:rPr lang="en-US" sz="1200">
                          <a:latin typeface="Calibri"/>
                          <a:ea typeface="Calibri"/>
                          <a:cs typeface="Calibri"/>
                        </a:rPr>
                        <a:t>National Training Rollout</a:t>
                      </a:r>
                    </a:p>
                  </a:txBody>
                  <a:tcPr marT="0" marB="0" anchor="ctr">
                    <a:lnL w="12700" cap="flat" cmpd="sng" algn="ctr">
                      <a:solidFill>
                        <a:schemeClr val="bg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84136549"/>
                  </a:ext>
                </a:extLst>
              </a:tr>
              <a:tr h="202978">
                <a:tc>
                  <a:txBody>
                    <a:bodyPr/>
                    <a:lstStyle/>
                    <a:p>
                      <a:pPr lvl="0">
                        <a:buNone/>
                      </a:pPr>
                      <a:r>
                        <a:rPr lang="en-US" sz="1200" b="1">
                          <a:latin typeface="Calibri"/>
                          <a:ea typeface="Calibri"/>
                          <a:cs typeface="Calibri"/>
                        </a:rPr>
                        <a:t>CAVA Passport</a:t>
                      </a:r>
                      <a:endParaRPr lang="en-US"/>
                    </a:p>
                  </a:txBody>
                  <a:tcPr marT="0" marB="0" anchor="ctr">
                    <a:lnL w="12700" cap="flat" cmpd="sng" algn="ctr">
                      <a:solidFill>
                        <a:schemeClr val="bg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8E8"/>
                    </a:solidFill>
                  </a:tcPr>
                </a:tc>
                <a:extLst>
                  <a:ext uri="{0D108BD9-81ED-4DB2-BD59-A6C34878D82A}">
                    <a16:rowId xmlns:a16="http://schemas.microsoft.com/office/drawing/2014/main" val="584941612"/>
                  </a:ext>
                </a:extLst>
              </a:tr>
              <a:tr h="202978">
                <a:tc>
                  <a:txBody>
                    <a:bodyPr/>
                    <a:lstStyle/>
                    <a:p>
                      <a:pPr lvl="0">
                        <a:buNone/>
                      </a:pPr>
                      <a:r>
                        <a:rPr lang="en-US" sz="1200">
                          <a:latin typeface="Calibri"/>
                          <a:ea typeface="Calibri"/>
                          <a:cs typeface="Calibri"/>
                        </a:rPr>
                        <a:t>Platform Development</a:t>
                      </a:r>
                      <a:endParaRPr lang="en-US" sz="1200">
                        <a:latin typeface="Calibri" panose="020F0502020204030204" pitchFamily="34" charset="0"/>
                        <a:ea typeface="Calibri" panose="020F0502020204030204" pitchFamily="34" charset="0"/>
                        <a:cs typeface="Calibri" panose="020F0502020204030204" pitchFamily="34" charset="0"/>
                      </a:endParaRPr>
                    </a:p>
                  </a:txBody>
                  <a:tcPr marT="0" marB="0" anchor="ctr">
                    <a:lnL w="12700" cap="flat" cmpd="sng" algn="ctr">
                      <a:solidFill>
                        <a:schemeClr val="bg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4237968"/>
                  </a:ext>
                </a:extLst>
              </a:tr>
              <a:tr h="202978">
                <a:tc>
                  <a:txBody>
                    <a:bodyPr/>
                    <a:lstStyle/>
                    <a:p>
                      <a:pPr marL="0" marR="0" lvl="0" indent="0" algn="l" rtl="0" eaLnBrk="1" fontAlgn="auto" latinLnBrk="0" hangingPunct="1">
                        <a:lnSpc>
                          <a:spcPct val="100000"/>
                        </a:lnSpc>
                        <a:spcBef>
                          <a:spcPts val="0"/>
                        </a:spcBef>
                        <a:spcAft>
                          <a:spcPts val="0"/>
                        </a:spcAft>
                        <a:buClrTx/>
                        <a:buSzTx/>
                        <a:buFontTx/>
                        <a:buNone/>
                      </a:pPr>
                      <a:r>
                        <a:rPr lang="en-US" sz="1200">
                          <a:latin typeface="Calibri"/>
                          <a:ea typeface="Calibri"/>
                          <a:cs typeface="Calibri"/>
                        </a:rPr>
                        <a:t>Pilot Market Launch</a:t>
                      </a:r>
                      <a:endParaRPr lang="en-US" sz="1200">
                        <a:latin typeface="Calibri" panose="020F0502020204030204" pitchFamily="34" charset="0"/>
                        <a:ea typeface="Calibri" panose="020F0502020204030204" pitchFamily="34" charset="0"/>
                        <a:cs typeface="Calibri" panose="020F0502020204030204" pitchFamily="34" charset="0"/>
                      </a:endParaRPr>
                    </a:p>
                  </a:txBody>
                  <a:tcPr marT="0" marB="0" anchor="ctr">
                    <a:lnL w="12700" cap="flat" cmpd="sng" algn="ctr">
                      <a:solidFill>
                        <a:schemeClr val="bg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6350" cap="flat" cmpd="sng" algn="ctr">
                      <a:solidFill>
                        <a:schemeClr val="bg1">
                          <a:lumMod val="50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marT="0" marB="0" anchor="ctr">
                    <a:lnL w="3175"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41877027"/>
                  </a:ext>
                </a:extLst>
              </a:tr>
              <a:tr h="243573">
                <a:tc>
                  <a:txBody>
                    <a:bodyPr/>
                    <a:lstStyle/>
                    <a:p>
                      <a:pPr marL="0" lvl="0" indent="0" algn="l">
                        <a:lnSpc>
                          <a:spcPct val="100000"/>
                        </a:lnSpc>
                        <a:spcBef>
                          <a:spcPts val="0"/>
                        </a:spcBef>
                        <a:spcAft>
                          <a:spcPts val="0"/>
                        </a:spcAft>
                        <a:buNone/>
                      </a:pPr>
                      <a:r>
                        <a:rPr lang="en-US" sz="1200">
                          <a:latin typeface="Calibri"/>
                          <a:ea typeface="Calibri"/>
                          <a:cs typeface="Calibri"/>
                        </a:rPr>
                        <a:t>National Rollout</a:t>
                      </a:r>
                    </a:p>
                  </a:txBody>
                  <a:tcPr marT="0" marB="0" anchor="ctr">
                    <a:lnL w="12700">
                      <a:solidFill>
                        <a:schemeClr val="bg1"/>
                      </a:solidFill>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0">
                      <a:noFill/>
                    </a:lnTlToBr>
                    <a:lnBlToTr w="0">
                      <a:noFill/>
                    </a:lnBlToTr>
                    <a:solidFill>
                      <a:schemeClr val="bg1"/>
                    </a:solidFill>
                  </a:tcPr>
                </a:tc>
                <a:tc>
                  <a:txBody>
                    <a:bodyPr/>
                    <a:lstStyle/>
                    <a:p>
                      <a:pPr lvl="0">
                        <a:buNone/>
                      </a:pPr>
                      <a:endParaRPr lang="en-US" sz="1400">
                        <a:latin typeface="Calibri"/>
                        <a:ea typeface="Calibri"/>
                        <a:cs typeface="Calibri"/>
                      </a:endParaRPr>
                    </a:p>
                  </a:txBody>
                  <a:tcPr marT="0" marB="0" anchor="ctr">
                    <a:lnL w="6350" cap="flat" cmpd="sng" algn="ctr">
                      <a:solidFill>
                        <a:schemeClr val="bg1">
                          <a:lumMod val="50000"/>
                        </a:schemeClr>
                      </a:solidFill>
                      <a:prstDash val="solid"/>
                      <a:round/>
                      <a:headEnd type="none" w="med" len="med"/>
                      <a:tailEnd type="none" w="med" len="med"/>
                    </a:lnL>
                    <a:lnR w="3174"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0">
                      <a:noFill/>
                    </a:lnTlToBr>
                    <a:lnBlToTr w="0">
                      <a:noFill/>
                    </a:lnBlToTr>
                    <a:solidFill>
                      <a:schemeClr val="bg1"/>
                    </a:solidFill>
                  </a:tcPr>
                </a:tc>
                <a:tc>
                  <a:txBody>
                    <a:bodyPr/>
                    <a:lstStyle/>
                    <a:p>
                      <a:pPr lvl="0">
                        <a:buNone/>
                      </a:pPr>
                      <a:endParaRPr lang="en-US" sz="1400">
                        <a:latin typeface="Calibri"/>
                        <a:ea typeface="Calibri"/>
                        <a:cs typeface="Calibri"/>
                      </a:endParaRPr>
                    </a:p>
                  </a:txBody>
                  <a:tcPr marT="0" marB="0" anchor="ctr">
                    <a:lnL w="3174" cap="flat" cmpd="sng" algn="ctr">
                      <a:solidFill>
                        <a:schemeClr val="bg1">
                          <a:lumMod val="75000"/>
                        </a:schemeClr>
                      </a:solidFill>
                      <a:prstDash val="solid"/>
                      <a:round/>
                      <a:headEnd type="none" w="med" len="med"/>
                      <a:tailEnd type="none" w="med" len="med"/>
                    </a:lnL>
                    <a:lnR w="3174"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0">
                      <a:noFill/>
                    </a:lnTlToBr>
                    <a:lnBlToTr w="0">
                      <a:noFill/>
                    </a:lnBlToTr>
                    <a:solidFill>
                      <a:schemeClr val="bg1"/>
                    </a:solidFill>
                  </a:tcPr>
                </a:tc>
                <a:tc>
                  <a:txBody>
                    <a:bodyPr/>
                    <a:lstStyle/>
                    <a:p>
                      <a:pPr lvl="0">
                        <a:buNone/>
                      </a:pPr>
                      <a:endParaRPr lang="en-US" sz="1400">
                        <a:latin typeface="Calibri"/>
                        <a:ea typeface="Calibri"/>
                        <a:cs typeface="Calibri"/>
                      </a:endParaRPr>
                    </a:p>
                  </a:txBody>
                  <a:tcPr marT="0" marB="0" anchor="ctr">
                    <a:lnL w="3174" cap="flat" cmpd="sng" algn="ctr">
                      <a:solidFill>
                        <a:schemeClr val="bg1">
                          <a:lumMod val="75000"/>
                        </a:schemeClr>
                      </a:solidFill>
                      <a:prstDash val="solid"/>
                      <a:round/>
                      <a:headEnd type="none" w="med" len="med"/>
                      <a:tailEnd type="none" w="med" len="med"/>
                    </a:lnL>
                    <a:lnR w="3174"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0">
                      <a:noFill/>
                    </a:lnTlToBr>
                    <a:lnBlToTr w="0">
                      <a:noFill/>
                    </a:lnBlToTr>
                    <a:solidFill>
                      <a:schemeClr val="bg1"/>
                    </a:solidFill>
                  </a:tcPr>
                </a:tc>
                <a:tc>
                  <a:txBody>
                    <a:bodyPr/>
                    <a:lstStyle/>
                    <a:p>
                      <a:pPr lvl="0">
                        <a:buNone/>
                      </a:pPr>
                      <a:endParaRPr lang="en-US" sz="1400" dirty="0">
                        <a:latin typeface="Calibri"/>
                        <a:ea typeface="Calibri"/>
                        <a:cs typeface="Calibri"/>
                      </a:endParaRPr>
                    </a:p>
                  </a:txBody>
                  <a:tcPr marT="0" marB="0" anchor="ctr">
                    <a:lnL w="3174"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0">
                      <a:noFill/>
                    </a:lnTlToBr>
                    <a:lnBlToTr w="0">
                      <a:noFill/>
                    </a:lnBlToTr>
                    <a:solidFill>
                      <a:schemeClr val="bg1"/>
                    </a:solidFill>
                  </a:tcPr>
                </a:tc>
                <a:tc>
                  <a:txBody>
                    <a:bodyPr/>
                    <a:lstStyle/>
                    <a:p>
                      <a:pPr lvl="0">
                        <a:buNone/>
                      </a:pPr>
                      <a:endParaRPr lang="en-US" sz="1400">
                        <a:latin typeface="Calibri"/>
                        <a:ea typeface="Calibri"/>
                        <a:cs typeface="Calibri"/>
                      </a:endParaRPr>
                    </a:p>
                  </a:txBody>
                  <a:tcPr marT="0" marB="0" anchor="ctr">
                    <a:lnL w="6350" cap="flat" cmpd="sng" algn="ctr">
                      <a:solidFill>
                        <a:schemeClr val="bg1">
                          <a:lumMod val="50000"/>
                        </a:schemeClr>
                      </a:solidFill>
                      <a:prstDash val="solid"/>
                      <a:round/>
                      <a:headEnd type="none" w="med" len="med"/>
                      <a:tailEnd type="none" w="med" len="med"/>
                    </a:lnL>
                    <a:lnR w="3174"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0">
                      <a:noFill/>
                    </a:lnTlToBr>
                    <a:lnBlToTr w="0">
                      <a:noFill/>
                    </a:lnBlToTr>
                    <a:solidFill>
                      <a:schemeClr val="bg1"/>
                    </a:solidFill>
                  </a:tcPr>
                </a:tc>
                <a:tc>
                  <a:txBody>
                    <a:bodyPr/>
                    <a:lstStyle/>
                    <a:p>
                      <a:pPr lvl="0">
                        <a:buNone/>
                      </a:pPr>
                      <a:endParaRPr lang="en-US" sz="1400">
                        <a:latin typeface="Calibri"/>
                        <a:ea typeface="Calibri"/>
                        <a:cs typeface="Calibri"/>
                      </a:endParaRPr>
                    </a:p>
                  </a:txBody>
                  <a:tcPr marT="0" marB="0" anchor="ctr">
                    <a:lnL w="3174" cap="flat" cmpd="sng" algn="ctr">
                      <a:solidFill>
                        <a:schemeClr val="bg1">
                          <a:lumMod val="75000"/>
                        </a:schemeClr>
                      </a:solidFill>
                      <a:prstDash val="solid"/>
                      <a:round/>
                      <a:headEnd type="none" w="med" len="med"/>
                      <a:tailEnd type="none" w="med" len="med"/>
                    </a:lnL>
                    <a:lnR w="3174"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0">
                      <a:noFill/>
                    </a:lnTlToBr>
                    <a:lnBlToTr w="0">
                      <a:noFill/>
                    </a:lnBlToTr>
                    <a:solidFill>
                      <a:schemeClr val="bg1"/>
                    </a:solidFill>
                  </a:tcPr>
                </a:tc>
                <a:tc>
                  <a:txBody>
                    <a:bodyPr/>
                    <a:lstStyle/>
                    <a:p>
                      <a:pPr lvl="0">
                        <a:buNone/>
                      </a:pPr>
                      <a:endParaRPr lang="en-US" sz="1400" dirty="0">
                        <a:latin typeface="Calibri"/>
                        <a:ea typeface="Calibri"/>
                        <a:cs typeface="Calibri"/>
                      </a:endParaRPr>
                    </a:p>
                  </a:txBody>
                  <a:tcPr marT="0" marB="0" anchor="ctr">
                    <a:lnL w="3174" cap="flat" cmpd="sng" algn="ctr">
                      <a:solidFill>
                        <a:schemeClr val="bg1">
                          <a:lumMod val="75000"/>
                        </a:schemeClr>
                      </a:solidFill>
                      <a:prstDash val="solid"/>
                      <a:round/>
                      <a:headEnd type="none" w="med" len="med"/>
                      <a:tailEnd type="none" w="med" len="med"/>
                    </a:lnL>
                    <a:lnR w="3174"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0">
                      <a:noFill/>
                    </a:lnTlToBr>
                    <a:lnBlToTr w="0">
                      <a:noFill/>
                    </a:lnBlToTr>
                    <a:solidFill>
                      <a:schemeClr val="bg1"/>
                    </a:solidFill>
                  </a:tcPr>
                </a:tc>
                <a:tc>
                  <a:txBody>
                    <a:bodyPr/>
                    <a:lstStyle/>
                    <a:p>
                      <a:pPr lvl="0">
                        <a:buNone/>
                      </a:pPr>
                      <a:endParaRPr lang="en-US" sz="1400">
                        <a:latin typeface="Calibri"/>
                        <a:ea typeface="Calibri"/>
                        <a:cs typeface="Calibri"/>
                      </a:endParaRPr>
                    </a:p>
                  </a:txBody>
                  <a:tcPr marT="0" marB="0" anchor="ctr">
                    <a:lnL w="3174"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0">
                      <a:noFill/>
                    </a:lnTlToBr>
                    <a:lnBlToTr w="0">
                      <a:noFill/>
                    </a:lnBlToTr>
                    <a:solidFill>
                      <a:schemeClr val="bg1"/>
                    </a:solidFill>
                  </a:tcPr>
                </a:tc>
                <a:tc>
                  <a:txBody>
                    <a:bodyPr/>
                    <a:lstStyle/>
                    <a:p>
                      <a:pPr lvl="0">
                        <a:buNone/>
                      </a:pPr>
                      <a:endParaRPr lang="en-US" sz="1400">
                        <a:latin typeface="Calibri"/>
                        <a:ea typeface="Calibri"/>
                        <a:cs typeface="Calibri"/>
                      </a:endParaRPr>
                    </a:p>
                  </a:txBody>
                  <a:tcPr marT="0" marB="0" anchor="ctr">
                    <a:lnL w="6350" cap="flat" cmpd="sng" algn="ctr">
                      <a:solidFill>
                        <a:schemeClr val="bg1">
                          <a:lumMod val="50000"/>
                        </a:schemeClr>
                      </a:solidFill>
                      <a:prstDash val="solid"/>
                      <a:round/>
                      <a:headEnd type="none" w="med" len="med"/>
                      <a:tailEnd type="none" w="med" len="med"/>
                    </a:lnL>
                    <a:lnR w="3174"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0">
                      <a:noFill/>
                    </a:lnTlToBr>
                    <a:lnBlToTr w="0">
                      <a:noFill/>
                    </a:lnBlToTr>
                    <a:solidFill>
                      <a:schemeClr val="bg1"/>
                    </a:solidFill>
                  </a:tcPr>
                </a:tc>
                <a:tc>
                  <a:txBody>
                    <a:bodyPr/>
                    <a:lstStyle/>
                    <a:p>
                      <a:pPr lvl="0">
                        <a:buNone/>
                      </a:pPr>
                      <a:endParaRPr lang="en-US" sz="1400">
                        <a:latin typeface="Calibri"/>
                        <a:ea typeface="Calibri"/>
                        <a:cs typeface="Calibri"/>
                      </a:endParaRPr>
                    </a:p>
                  </a:txBody>
                  <a:tcPr marT="0" marB="0" anchor="ctr">
                    <a:lnL w="3174" cap="flat" cmpd="sng" algn="ctr">
                      <a:solidFill>
                        <a:schemeClr val="bg1">
                          <a:lumMod val="75000"/>
                        </a:schemeClr>
                      </a:solidFill>
                      <a:prstDash val="solid"/>
                      <a:round/>
                      <a:headEnd type="none" w="med" len="med"/>
                      <a:tailEnd type="none" w="med" len="med"/>
                    </a:lnL>
                    <a:lnR w="3174"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0">
                      <a:noFill/>
                    </a:lnTlToBr>
                    <a:lnBlToTr w="0">
                      <a:noFill/>
                    </a:lnBlToTr>
                    <a:solidFill>
                      <a:schemeClr val="bg1"/>
                    </a:solidFill>
                  </a:tcPr>
                </a:tc>
                <a:tc>
                  <a:txBody>
                    <a:bodyPr/>
                    <a:lstStyle/>
                    <a:p>
                      <a:pPr lvl="0">
                        <a:buNone/>
                      </a:pPr>
                      <a:endParaRPr lang="en-US" sz="1400">
                        <a:latin typeface="Calibri"/>
                        <a:ea typeface="Calibri"/>
                        <a:cs typeface="Calibri"/>
                      </a:endParaRPr>
                    </a:p>
                  </a:txBody>
                  <a:tcPr marT="0" marB="0" anchor="ctr">
                    <a:lnL w="3174" cap="flat" cmpd="sng" algn="ctr">
                      <a:solidFill>
                        <a:schemeClr val="bg1">
                          <a:lumMod val="75000"/>
                        </a:schemeClr>
                      </a:solidFill>
                      <a:prstDash val="solid"/>
                      <a:round/>
                      <a:headEnd type="none" w="med" len="med"/>
                      <a:tailEnd type="none" w="med" len="med"/>
                    </a:lnL>
                    <a:lnR w="3174"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0">
                      <a:noFill/>
                    </a:lnTlToBr>
                    <a:lnBlToTr w="0">
                      <a:noFill/>
                    </a:lnBlToTr>
                    <a:solidFill>
                      <a:schemeClr val="bg1"/>
                    </a:solidFill>
                  </a:tcPr>
                </a:tc>
                <a:tc>
                  <a:txBody>
                    <a:bodyPr/>
                    <a:lstStyle/>
                    <a:p>
                      <a:pPr lvl="0">
                        <a:buNone/>
                      </a:pPr>
                      <a:endParaRPr lang="en-US" sz="1400">
                        <a:latin typeface="Calibri"/>
                        <a:ea typeface="Calibri"/>
                        <a:cs typeface="Calibri"/>
                      </a:endParaRPr>
                    </a:p>
                  </a:txBody>
                  <a:tcPr marT="0" marB="0" anchor="ctr">
                    <a:lnL w="3174"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0">
                      <a:noFill/>
                    </a:lnTlToBr>
                    <a:lnBlToTr w="0">
                      <a:noFill/>
                    </a:lnBlToTr>
                    <a:solidFill>
                      <a:schemeClr val="bg1"/>
                    </a:solidFill>
                  </a:tcPr>
                </a:tc>
                <a:tc>
                  <a:txBody>
                    <a:bodyPr/>
                    <a:lstStyle/>
                    <a:p>
                      <a:pPr lvl="0">
                        <a:buNone/>
                      </a:pPr>
                      <a:endParaRPr lang="en-US" sz="1400">
                        <a:latin typeface="Calibri"/>
                        <a:ea typeface="Calibri"/>
                        <a:cs typeface="Calibri"/>
                      </a:endParaRPr>
                    </a:p>
                  </a:txBody>
                  <a:tcPr marT="0" marB="0" anchor="ctr">
                    <a:lnL w="6350" cap="flat" cmpd="sng" algn="ctr">
                      <a:solidFill>
                        <a:schemeClr val="bg1">
                          <a:lumMod val="50000"/>
                        </a:schemeClr>
                      </a:solidFill>
                      <a:prstDash val="solid"/>
                      <a:round/>
                      <a:headEnd type="none" w="med" len="med"/>
                      <a:tailEnd type="none" w="med" len="med"/>
                    </a:lnL>
                    <a:lnR w="3174"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0">
                      <a:noFill/>
                    </a:lnTlToBr>
                    <a:lnBlToTr w="0">
                      <a:noFill/>
                    </a:lnBlToTr>
                    <a:solidFill>
                      <a:schemeClr val="bg1"/>
                    </a:solidFill>
                  </a:tcPr>
                </a:tc>
                <a:tc>
                  <a:txBody>
                    <a:bodyPr/>
                    <a:lstStyle/>
                    <a:p>
                      <a:pPr lvl="0">
                        <a:buNone/>
                      </a:pPr>
                      <a:endParaRPr lang="en-US" sz="1400">
                        <a:latin typeface="Calibri"/>
                        <a:ea typeface="Calibri"/>
                        <a:cs typeface="Calibri"/>
                      </a:endParaRPr>
                    </a:p>
                  </a:txBody>
                  <a:tcPr marT="0" marB="0" anchor="ctr">
                    <a:lnL w="3174" cap="flat" cmpd="sng" algn="ctr">
                      <a:solidFill>
                        <a:schemeClr val="bg1">
                          <a:lumMod val="75000"/>
                        </a:schemeClr>
                      </a:solidFill>
                      <a:prstDash val="solid"/>
                      <a:round/>
                      <a:headEnd type="none" w="med" len="med"/>
                      <a:tailEnd type="none" w="med" len="med"/>
                    </a:lnL>
                    <a:lnR w="3174"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0">
                      <a:noFill/>
                    </a:lnTlToBr>
                    <a:lnBlToTr w="0">
                      <a:noFill/>
                    </a:lnBlToTr>
                    <a:solidFill>
                      <a:schemeClr val="bg1"/>
                    </a:solidFill>
                  </a:tcPr>
                </a:tc>
                <a:tc>
                  <a:txBody>
                    <a:bodyPr/>
                    <a:lstStyle/>
                    <a:p>
                      <a:pPr lvl="0">
                        <a:buNone/>
                      </a:pPr>
                      <a:endParaRPr lang="en-US" sz="1400">
                        <a:latin typeface="Calibri"/>
                        <a:ea typeface="Calibri"/>
                        <a:cs typeface="Calibri"/>
                      </a:endParaRPr>
                    </a:p>
                  </a:txBody>
                  <a:tcPr marT="0" marB="0" anchor="ctr">
                    <a:lnL w="3174" cap="flat" cmpd="sng" algn="ctr">
                      <a:solidFill>
                        <a:schemeClr val="bg1">
                          <a:lumMod val="75000"/>
                        </a:schemeClr>
                      </a:solidFill>
                      <a:prstDash val="solid"/>
                      <a:round/>
                      <a:headEnd type="none" w="med" len="med"/>
                      <a:tailEnd type="none" w="med" len="med"/>
                    </a:lnL>
                    <a:lnR w="3174"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0">
                      <a:noFill/>
                    </a:lnTlToBr>
                    <a:lnBlToTr w="0">
                      <a:noFill/>
                    </a:lnBlToTr>
                    <a:solidFill>
                      <a:schemeClr val="bg1"/>
                    </a:solidFill>
                  </a:tcPr>
                </a:tc>
                <a:tc>
                  <a:txBody>
                    <a:bodyPr/>
                    <a:lstStyle/>
                    <a:p>
                      <a:pPr lvl="0">
                        <a:buNone/>
                      </a:pPr>
                      <a:endParaRPr lang="en-US" sz="1400">
                        <a:latin typeface="Calibri"/>
                        <a:ea typeface="Calibri"/>
                        <a:cs typeface="Calibri"/>
                      </a:endParaRPr>
                    </a:p>
                  </a:txBody>
                  <a:tcPr marT="0" marB="0" anchor="ctr">
                    <a:lnL w="3174"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0">
                      <a:noFill/>
                    </a:lnTlToBr>
                    <a:lnBlToTr w="0">
                      <a:noFill/>
                    </a:lnBlToTr>
                    <a:solidFill>
                      <a:schemeClr val="bg1"/>
                    </a:solidFill>
                  </a:tcPr>
                </a:tc>
                <a:tc>
                  <a:txBody>
                    <a:bodyPr/>
                    <a:lstStyle/>
                    <a:p>
                      <a:pPr lvl="0">
                        <a:buNone/>
                      </a:pPr>
                      <a:endParaRPr lang="en-US" sz="1400">
                        <a:latin typeface="Calibri"/>
                        <a:ea typeface="Calibri"/>
                        <a:cs typeface="Calibri"/>
                      </a:endParaRPr>
                    </a:p>
                  </a:txBody>
                  <a:tcPr marT="0" marB="0" anchor="ctr">
                    <a:lnL w="6350" cap="flat" cmpd="sng" algn="ctr">
                      <a:solidFill>
                        <a:schemeClr val="bg1">
                          <a:lumMod val="50000"/>
                        </a:schemeClr>
                      </a:solidFill>
                      <a:prstDash val="solid"/>
                      <a:round/>
                      <a:headEnd type="none" w="med" len="med"/>
                      <a:tailEnd type="none" w="med" len="med"/>
                    </a:lnL>
                    <a:lnR w="3174"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0">
                      <a:noFill/>
                    </a:lnTlToBr>
                    <a:lnBlToTr w="0">
                      <a:noFill/>
                    </a:lnBlToTr>
                    <a:solidFill>
                      <a:schemeClr val="bg1"/>
                    </a:solidFill>
                  </a:tcPr>
                </a:tc>
                <a:tc>
                  <a:txBody>
                    <a:bodyPr/>
                    <a:lstStyle/>
                    <a:p>
                      <a:pPr lvl="0">
                        <a:buNone/>
                      </a:pPr>
                      <a:endParaRPr lang="en-US" sz="1400">
                        <a:latin typeface="Calibri"/>
                        <a:ea typeface="Calibri"/>
                        <a:cs typeface="Calibri"/>
                      </a:endParaRPr>
                    </a:p>
                  </a:txBody>
                  <a:tcPr marT="0" marB="0" anchor="ctr">
                    <a:lnL w="3174" cap="flat" cmpd="sng" algn="ctr">
                      <a:solidFill>
                        <a:schemeClr val="bg1">
                          <a:lumMod val="75000"/>
                        </a:schemeClr>
                      </a:solidFill>
                      <a:prstDash val="solid"/>
                      <a:round/>
                      <a:headEnd type="none" w="med" len="med"/>
                      <a:tailEnd type="none" w="med" len="med"/>
                    </a:lnL>
                    <a:lnR w="3174"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0">
                      <a:noFill/>
                    </a:lnTlToBr>
                    <a:lnBlToTr w="0">
                      <a:noFill/>
                    </a:lnBlToTr>
                    <a:solidFill>
                      <a:schemeClr val="bg1"/>
                    </a:solidFill>
                  </a:tcPr>
                </a:tc>
                <a:tc>
                  <a:txBody>
                    <a:bodyPr/>
                    <a:lstStyle/>
                    <a:p>
                      <a:pPr lvl="0">
                        <a:buNone/>
                      </a:pPr>
                      <a:endParaRPr lang="en-US" sz="1400">
                        <a:latin typeface="Calibri"/>
                        <a:ea typeface="Calibri"/>
                        <a:cs typeface="Calibri"/>
                      </a:endParaRPr>
                    </a:p>
                  </a:txBody>
                  <a:tcPr marT="0" marB="0" anchor="ctr">
                    <a:lnL w="3174" cap="flat" cmpd="sng" algn="ctr">
                      <a:solidFill>
                        <a:schemeClr val="bg1">
                          <a:lumMod val="75000"/>
                        </a:schemeClr>
                      </a:solidFill>
                      <a:prstDash val="solid"/>
                      <a:round/>
                      <a:headEnd type="none" w="med" len="med"/>
                      <a:tailEnd type="none" w="med" len="med"/>
                    </a:lnL>
                    <a:lnR w="3174"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0">
                      <a:noFill/>
                    </a:lnTlToBr>
                    <a:lnBlToTr w="0">
                      <a:noFill/>
                    </a:lnBlToTr>
                    <a:solidFill>
                      <a:schemeClr val="bg1"/>
                    </a:solidFill>
                  </a:tcPr>
                </a:tc>
                <a:tc>
                  <a:txBody>
                    <a:bodyPr/>
                    <a:lstStyle/>
                    <a:p>
                      <a:pPr lvl="0">
                        <a:buNone/>
                      </a:pPr>
                      <a:endParaRPr lang="en-US" sz="1400" dirty="0">
                        <a:latin typeface="Calibri"/>
                        <a:ea typeface="Calibri"/>
                        <a:cs typeface="Calibri"/>
                      </a:endParaRPr>
                    </a:p>
                  </a:txBody>
                  <a:tcPr marT="0" marB="0" anchor="ctr">
                    <a:lnL w="3174" cap="flat" cmpd="sng" algn="ctr">
                      <a:solidFill>
                        <a:schemeClr val="bg1">
                          <a:lumMod val="75000"/>
                        </a:schemeClr>
                      </a:solidFill>
                      <a:prstDash val="solid"/>
                      <a:round/>
                      <a:headEnd type="none" w="med" len="med"/>
                      <a:tailEnd type="none" w="med" len="med"/>
                    </a:lnL>
                    <a:lnR w="12700">
                      <a:solidFill>
                        <a:schemeClr val="bg1"/>
                      </a:solid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0">
                      <a:noFill/>
                    </a:lnTlToBr>
                    <a:lnBlToTr w="0">
                      <a:noFill/>
                    </a:lnBlToTr>
                    <a:solidFill>
                      <a:schemeClr val="bg1"/>
                    </a:solidFill>
                  </a:tcPr>
                </a:tc>
                <a:extLst>
                  <a:ext uri="{0D108BD9-81ED-4DB2-BD59-A6C34878D82A}">
                    <a16:rowId xmlns:a16="http://schemas.microsoft.com/office/drawing/2014/main" val="318506229"/>
                  </a:ext>
                </a:extLst>
              </a:tr>
            </a:tbl>
          </a:graphicData>
        </a:graphic>
      </p:graphicFrame>
      <p:sp>
        <p:nvSpPr>
          <p:cNvPr id="13" name="Text Placeholder 12">
            <a:extLst>
              <a:ext uri="{FF2B5EF4-FFF2-40B4-BE49-F238E27FC236}">
                <a16:creationId xmlns:a16="http://schemas.microsoft.com/office/drawing/2014/main" id="{E822A6A0-60DE-DD71-91A2-2E5000028174}"/>
              </a:ext>
            </a:extLst>
          </p:cNvPr>
          <p:cNvSpPr>
            <a:spLocks noGrp="1"/>
          </p:cNvSpPr>
          <p:nvPr>
            <p:ph type="body" sz="quarter" idx="11"/>
          </p:nvPr>
        </p:nvSpPr>
        <p:spPr/>
        <p:txBody>
          <a:bodyPr/>
          <a:lstStyle/>
          <a:p>
            <a:endParaRPr lang="en-US"/>
          </a:p>
        </p:txBody>
      </p:sp>
      <p:sp>
        <p:nvSpPr>
          <p:cNvPr id="14" name="Text Placeholder 1">
            <a:extLst>
              <a:ext uri="{FF2B5EF4-FFF2-40B4-BE49-F238E27FC236}">
                <a16:creationId xmlns:a16="http://schemas.microsoft.com/office/drawing/2014/main" id="{DA0E3A39-5B01-E120-D97F-066CD5C21E8A}"/>
              </a:ext>
            </a:extLst>
          </p:cNvPr>
          <p:cNvSpPr txBox="1">
            <a:spLocks/>
          </p:cNvSpPr>
          <p:nvPr/>
        </p:nvSpPr>
        <p:spPr>
          <a:xfrm>
            <a:off x="452719" y="228600"/>
            <a:ext cx="9384007" cy="228600"/>
          </a:xfrm>
          <a:prstGeom prst="rect">
            <a:avLst/>
          </a:prstGeom>
          <a:solidFill>
            <a:schemeClr val="bg1"/>
          </a:solidFill>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rPr>
              <a:t>NEXT STEPS</a:t>
            </a:r>
          </a:p>
        </p:txBody>
      </p:sp>
      <p:sp>
        <p:nvSpPr>
          <p:cNvPr id="16" name="Text Placeholder 2">
            <a:extLst>
              <a:ext uri="{FF2B5EF4-FFF2-40B4-BE49-F238E27FC236}">
                <a16:creationId xmlns:a16="http://schemas.microsoft.com/office/drawing/2014/main" id="{4583AB53-82FD-7AF9-1800-10A6298B2171}"/>
              </a:ext>
            </a:extLst>
          </p:cNvPr>
          <p:cNvSpPr>
            <a:spLocks noGrp="1"/>
          </p:cNvSpPr>
          <p:nvPr>
            <p:ph type="body" sz="quarter" idx="10"/>
          </p:nvPr>
        </p:nvSpPr>
        <p:spPr>
          <a:xfrm>
            <a:off x="452719" y="493059"/>
            <a:ext cx="9384008" cy="685800"/>
          </a:xfrm>
          <a:solidFill>
            <a:srgbClr val="F9D000"/>
          </a:solidFill>
        </p:spPr>
        <p:txBody>
          <a:bodyPr/>
          <a:lstStyle/>
          <a:p>
            <a:r>
              <a:rPr lang="en-US" dirty="0">
                <a:solidFill>
                  <a:schemeClr val="tx1"/>
                </a:solidFill>
                <a:latin typeface="Calibri"/>
                <a:ea typeface="Calibri"/>
                <a:cs typeface="Calibri"/>
              </a:rPr>
              <a:t>The Harissa Strategy is executable over 5-years with minimal risk</a:t>
            </a:r>
            <a:endParaRPr lang="en-US" dirty="0">
              <a:solidFill>
                <a:schemeClr val="tx1"/>
              </a:solidFill>
            </a:endParaRPr>
          </a:p>
        </p:txBody>
      </p:sp>
      <p:sp>
        <p:nvSpPr>
          <p:cNvPr id="19" name="Rectangle 18">
            <a:extLst>
              <a:ext uri="{FF2B5EF4-FFF2-40B4-BE49-F238E27FC236}">
                <a16:creationId xmlns:a16="http://schemas.microsoft.com/office/drawing/2014/main" id="{D1F3ECE1-8866-AC9C-F39B-2F85F093C738}"/>
              </a:ext>
            </a:extLst>
          </p:cNvPr>
          <p:cNvSpPr/>
          <p:nvPr/>
        </p:nvSpPr>
        <p:spPr>
          <a:xfrm>
            <a:off x="-1195777" y="1743395"/>
            <a:ext cx="829732" cy="829732"/>
          </a:xfrm>
          <a:prstGeom prst="rect">
            <a:avLst/>
          </a:prstGeom>
          <a:solidFill>
            <a:srgbClr val="F9D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Primary yellow</a:t>
            </a:r>
          </a:p>
        </p:txBody>
      </p:sp>
      <p:sp>
        <p:nvSpPr>
          <p:cNvPr id="20" name="Rectangle 19">
            <a:extLst>
              <a:ext uri="{FF2B5EF4-FFF2-40B4-BE49-F238E27FC236}">
                <a16:creationId xmlns:a16="http://schemas.microsoft.com/office/drawing/2014/main" id="{01A77F4B-3D3E-5C4D-3017-3DD2B1C9BA76}"/>
              </a:ext>
            </a:extLst>
          </p:cNvPr>
          <p:cNvSpPr/>
          <p:nvPr/>
        </p:nvSpPr>
        <p:spPr>
          <a:xfrm>
            <a:off x="-1195777" y="2708900"/>
            <a:ext cx="829732" cy="829732"/>
          </a:xfrm>
          <a:prstGeom prst="rect">
            <a:avLst/>
          </a:prstGeom>
          <a:solidFill>
            <a:srgbClr val="D8EC5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Secondary green</a:t>
            </a:r>
          </a:p>
        </p:txBody>
      </p:sp>
      <p:sp>
        <p:nvSpPr>
          <p:cNvPr id="21" name="Rectangle 20">
            <a:extLst>
              <a:ext uri="{FF2B5EF4-FFF2-40B4-BE49-F238E27FC236}">
                <a16:creationId xmlns:a16="http://schemas.microsoft.com/office/drawing/2014/main" id="{820370F6-0997-51A8-05C1-35D1271CE3F3}"/>
              </a:ext>
            </a:extLst>
          </p:cNvPr>
          <p:cNvSpPr/>
          <p:nvPr/>
        </p:nvSpPr>
        <p:spPr>
          <a:xfrm>
            <a:off x="-1195777" y="3674405"/>
            <a:ext cx="829732" cy="829732"/>
          </a:xfrm>
          <a:prstGeom prst="rect">
            <a:avLst/>
          </a:prstGeom>
          <a:solidFill>
            <a:srgbClr val="FFF8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Secondary beige</a:t>
            </a:r>
          </a:p>
        </p:txBody>
      </p:sp>
      <p:sp>
        <p:nvSpPr>
          <p:cNvPr id="22" name="Rectangle 21">
            <a:extLst>
              <a:ext uri="{FF2B5EF4-FFF2-40B4-BE49-F238E27FC236}">
                <a16:creationId xmlns:a16="http://schemas.microsoft.com/office/drawing/2014/main" id="{FBE0A312-EBE1-7BE0-54D1-251C149B778A}"/>
              </a:ext>
            </a:extLst>
          </p:cNvPr>
          <p:cNvSpPr/>
          <p:nvPr/>
        </p:nvSpPr>
        <p:spPr>
          <a:xfrm>
            <a:off x="-1221177" y="4650575"/>
            <a:ext cx="829732" cy="829732"/>
          </a:xfrm>
          <a:prstGeom prst="rect">
            <a:avLst/>
          </a:prstGeom>
          <a:solidFill>
            <a:srgbClr val="7F7F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Calibri" panose="020F0502020204030204" pitchFamily="34" charset="0"/>
                <a:ea typeface="Calibri" panose="020F0502020204030204" pitchFamily="34" charset="0"/>
                <a:cs typeface="Calibri" panose="020F0502020204030204" pitchFamily="34" charset="0"/>
              </a:rPr>
              <a:t>Primary grey</a:t>
            </a:r>
          </a:p>
        </p:txBody>
      </p:sp>
      <p:graphicFrame>
        <p:nvGraphicFramePr>
          <p:cNvPr id="23" name="Table 22">
            <a:extLst>
              <a:ext uri="{FF2B5EF4-FFF2-40B4-BE49-F238E27FC236}">
                <a16:creationId xmlns:a16="http://schemas.microsoft.com/office/drawing/2014/main" id="{A924530B-50A6-4A6E-E1DF-DBC843C83AF0}"/>
              </a:ext>
            </a:extLst>
          </p:cNvPr>
          <p:cNvGraphicFramePr>
            <a:graphicFrameLocks noGrp="1"/>
          </p:cNvGraphicFramePr>
          <p:nvPr>
            <p:extLst>
              <p:ext uri="{D42A27DB-BD31-4B8C-83A1-F6EECF244321}">
                <p14:modId xmlns:p14="http://schemas.microsoft.com/office/powerpoint/2010/main" val="44371710"/>
              </p:ext>
            </p:extLst>
          </p:nvPr>
        </p:nvGraphicFramePr>
        <p:xfrm>
          <a:off x="680861" y="4654550"/>
          <a:ext cx="1179920" cy="1219200"/>
        </p:xfrm>
        <a:graphic>
          <a:graphicData uri="http://schemas.openxmlformats.org/drawingml/2006/table">
            <a:tbl>
              <a:tblPr>
                <a:tableStyleId>{5C22544A-7EE6-4342-B048-85BDC9FD1C3A}</a:tableStyleId>
              </a:tblPr>
              <a:tblGrid>
                <a:gridCol w="294980">
                  <a:extLst>
                    <a:ext uri="{9D8B030D-6E8A-4147-A177-3AD203B41FA5}">
                      <a16:colId xmlns:a16="http://schemas.microsoft.com/office/drawing/2014/main" val="168303659"/>
                    </a:ext>
                  </a:extLst>
                </a:gridCol>
                <a:gridCol w="294980">
                  <a:extLst>
                    <a:ext uri="{9D8B030D-6E8A-4147-A177-3AD203B41FA5}">
                      <a16:colId xmlns:a16="http://schemas.microsoft.com/office/drawing/2014/main" val="1979294717"/>
                    </a:ext>
                  </a:extLst>
                </a:gridCol>
                <a:gridCol w="294980">
                  <a:extLst>
                    <a:ext uri="{9D8B030D-6E8A-4147-A177-3AD203B41FA5}">
                      <a16:colId xmlns:a16="http://schemas.microsoft.com/office/drawing/2014/main" val="3098827192"/>
                    </a:ext>
                  </a:extLst>
                </a:gridCol>
                <a:gridCol w="294980">
                  <a:extLst>
                    <a:ext uri="{9D8B030D-6E8A-4147-A177-3AD203B41FA5}">
                      <a16:colId xmlns:a16="http://schemas.microsoft.com/office/drawing/2014/main" val="2899657887"/>
                    </a:ext>
                  </a:extLst>
                </a:gridCol>
              </a:tblGrid>
              <a:tr h="406400">
                <a:tc>
                  <a:txBody>
                    <a:bodyPr/>
                    <a:lstStyle/>
                    <a:p>
                      <a:pPr lvl="0" algn="ctr">
                        <a:buNone/>
                      </a:pPr>
                      <a:endParaRPr lang="en-US" sz="1100" b="1">
                        <a:latin typeface="Calibri"/>
                        <a:ea typeface="Calibri"/>
                        <a:cs typeface="Calibri"/>
                      </a:endParaRPr>
                    </a:p>
                  </a:txBody>
                  <a:tcPr>
                    <a:lnT w="12700" cmpd="sng">
                      <a:noFill/>
                    </a:lnT>
                    <a:solidFill>
                      <a:srgbClr val="FEBE00"/>
                    </a:solidFill>
                  </a:tcPr>
                </a:tc>
                <a:tc>
                  <a:txBody>
                    <a:bodyPr/>
                    <a:lstStyle/>
                    <a:p>
                      <a:pPr algn="ctr"/>
                      <a:r>
                        <a:rPr lang="en-US" sz="1100" b="1">
                          <a:latin typeface="Calibri"/>
                          <a:ea typeface="Calibri"/>
                          <a:cs typeface="Calibri"/>
                        </a:rPr>
                        <a:t>3</a:t>
                      </a:r>
                    </a:p>
                  </a:txBody>
                  <a:tcPr anchor="ctr">
                    <a:lnT w="12700" cmpd="sng">
                      <a:noFill/>
                    </a:lnT>
                    <a:solidFill>
                      <a:srgbClr val="EC8600"/>
                    </a:solidFill>
                  </a:tcPr>
                </a:tc>
                <a:tc>
                  <a:txBody>
                    <a:bodyPr/>
                    <a:lstStyle/>
                    <a:p>
                      <a:pPr algn="ctr"/>
                      <a:r>
                        <a:rPr lang="en-US" sz="1100" b="1">
                          <a:latin typeface="Calibri"/>
                          <a:ea typeface="Calibri"/>
                          <a:cs typeface="Calibri"/>
                        </a:rPr>
                        <a:t>2</a:t>
                      </a:r>
                      <a:endParaRPr lang="en-US" sz="1100" b="1">
                        <a:latin typeface="Calibri" panose="020F0502020204030204" pitchFamily="34" charset="0"/>
                        <a:ea typeface="Calibri" panose="020F0502020204030204" pitchFamily="34" charset="0"/>
                        <a:cs typeface="Calibri" panose="020F0502020204030204" pitchFamily="34" charset="0"/>
                      </a:endParaRPr>
                    </a:p>
                  </a:txBody>
                  <a:tcPr anchor="ctr">
                    <a:lnT w="12700" cmpd="sng">
                      <a:noFill/>
                    </a:lnT>
                    <a:solidFill>
                      <a:srgbClr val="CE2B00"/>
                    </a:solidFill>
                  </a:tcPr>
                </a:tc>
                <a:tc>
                  <a:txBody>
                    <a:bodyPr/>
                    <a:lstStyle/>
                    <a:p>
                      <a:pPr lvl="0" algn="ctr">
                        <a:buNone/>
                      </a:pPr>
                      <a:endParaRPr lang="en-US" sz="1100" b="1">
                        <a:latin typeface="Calibri"/>
                        <a:ea typeface="Calibri"/>
                        <a:cs typeface="Calibri"/>
                      </a:endParaRPr>
                    </a:p>
                  </a:txBody>
                  <a:tcPr anchor="ctr">
                    <a:lnR w="0">
                      <a:noFill/>
                    </a:lnR>
                    <a:lnT w="0">
                      <a:noFill/>
                    </a:lnT>
                    <a:solidFill>
                      <a:srgbClr val="CE2B00"/>
                    </a:solidFill>
                  </a:tcPr>
                </a:tc>
                <a:extLst>
                  <a:ext uri="{0D108BD9-81ED-4DB2-BD59-A6C34878D82A}">
                    <a16:rowId xmlns:a16="http://schemas.microsoft.com/office/drawing/2014/main" val="2195513376"/>
                  </a:ext>
                </a:extLst>
              </a:tr>
              <a:tr h="406400">
                <a:tc>
                  <a:txBody>
                    <a:bodyPr/>
                    <a:lstStyle/>
                    <a:p>
                      <a:pPr algn="ctr"/>
                      <a:endParaRPr lang="en-US" sz="1100" b="1">
                        <a:latin typeface="Calibri"/>
                        <a:ea typeface="Calibri"/>
                        <a:cs typeface="Calibri"/>
                      </a:endParaRPr>
                    </a:p>
                  </a:txBody>
                  <a:tcPr anchor="ctr">
                    <a:solidFill>
                      <a:srgbClr val="989B1E"/>
                    </a:solidFill>
                  </a:tcPr>
                </a:tc>
                <a:tc>
                  <a:txBody>
                    <a:bodyPr/>
                    <a:lstStyle/>
                    <a:p>
                      <a:pPr algn="ctr"/>
                      <a:r>
                        <a:rPr lang="en-US" sz="1100" b="1">
                          <a:solidFill>
                            <a:schemeClr val="accent1">
                              <a:lumMod val="50000"/>
                            </a:schemeClr>
                          </a:solidFill>
                          <a:latin typeface="Calibri"/>
                          <a:ea typeface="Calibri"/>
                          <a:cs typeface="Calibri"/>
                        </a:rPr>
                        <a:t>1</a:t>
                      </a:r>
                      <a:endParaRPr lang="en-US" sz="1100" b="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anchor="ctr">
                    <a:solidFill>
                      <a:srgbClr val="FEBE00"/>
                    </a:solidFill>
                  </a:tcPr>
                </a:tc>
                <a:tc>
                  <a:txBody>
                    <a:bodyPr/>
                    <a:lstStyle/>
                    <a:p>
                      <a:pPr algn="ctr"/>
                      <a:endParaRPr lang="en-US" sz="1100" b="1">
                        <a:latin typeface="Calibri" panose="020F0502020204030204" pitchFamily="34" charset="0"/>
                        <a:ea typeface="Calibri" panose="020F0502020204030204" pitchFamily="34" charset="0"/>
                        <a:cs typeface="Calibri" panose="020F0502020204030204" pitchFamily="34" charset="0"/>
                      </a:endParaRPr>
                    </a:p>
                  </a:txBody>
                  <a:tcPr anchor="ctr">
                    <a:solidFill>
                      <a:srgbClr val="EC8600"/>
                    </a:solidFill>
                  </a:tcPr>
                </a:tc>
                <a:tc>
                  <a:txBody>
                    <a:bodyPr/>
                    <a:lstStyle/>
                    <a:p>
                      <a:pPr lvl="0" algn="ctr">
                        <a:buNone/>
                      </a:pPr>
                      <a:endParaRPr lang="en-US" sz="1100" b="1">
                        <a:latin typeface="Calibri"/>
                        <a:ea typeface="Calibri"/>
                        <a:cs typeface="Calibri"/>
                      </a:endParaRPr>
                    </a:p>
                  </a:txBody>
                  <a:tcPr anchor="ctr">
                    <a:lnR w="0">
                      <a:noFill/>
                    </a:lnR>
                    <a:solidFill>
                      <a:srgbClr val="EC8600"/>
                    </a:solidFill>
                  </a:tcPr>
                </a:tc>
                <a:extLst>
                  <a:ext uri="{0D108BD9-81ED-4DB2-BD59-A6C34878D82A}">
                    <a16:rowId xmlns:a16="http://schemas.microsoft.com/office/drawing/2014/main" val="3440847352"/>
                  </a:ext>
                </a:extLst>
              </a:tr>
              <a:tr h="406400">
                <a:tc>
                  <a:txBody>
                    <a:bodyPr/>
                    <a:lstStyle/>
                    <a:p>
                      <a:pPr algn="ctr"/>
                      <a:endParaRPr lang="en-US" sz="1100" b="1">
                        <a:latin typeface="Calibri" panose="020F0502020204030204" pitchFamily="34" charset="0"/>
                        <a:ea typeface="Calibri" panose="020F0502020204030204" pitchFamily="34" charset="0"/>
                        <a:cs typeface="Calibri" panose="020F0502020204030204" pitchFamily="34" charset="0"/>
                      </a:endParaRPr>
                    </a:p>
                  </a:txBody>
                  <a:tcPr anchor="ctr">
                    <a:lnB w="12700" cmpd="sng">
                      <a:noFill/>
                    </a:lnB>
                    <a:solidFill>
                      <a:srgbClr val="34773A"/>
                    </a:solidFill>
                  </a:tcPr>
                </a:tc>
                <a:tc>
                  <a:txBody>
                    <a:bodyPr/>
                    <a:lstStyle/>
                    <a:p>
                      <a:pPr algn="ctr"/>
                      <a:endParaRPr lang="en-US" sz="1100" b="1">
                        <a:latin typeface="Calibri" panose="020F0502020204030204" pitchFamily="34" charset="0"/>
                        <a:ea typeface="Calibri" panose="020F0502020204030204" pitchFamily="34" charset="0"/>
                        <a:cs typeface="Calibri" panose="020F0502020204030204" pitchFamily="34" charset="0"/>
                      </a:endParaRPr>
                    </a:p>
                  </a:txBody>
                  <a:tcPr anchor="ctr">
                    <a:lnB w="12700" cmpd="sng">
                      <a:noFill/>
                    </a:lnB>
                    <a:solidFill>
                      <a:srgbClr val="989B1E"/>
                    </a:solidFill>
                  </a:tcPr>
                </a:tc>
                <a:tc>
                  <a:txBody>
                    <a:bodyPr/>
                    <a:lstStyle/>
                    <a:p>
                      <a:pPr algn="ctr"/>
                      <a:endParaRPr lang="en-US" sz="1100" b="1">
                        <a:latin typeface="Calibri"/>
                        <a:ea typeface="Calibri"/>
                        <a:cs typeface="Calibri"/>
                      </a:endParaRPr>
                    </a:p>
                  </a:txBody>
                  <a:tcPr anchor="ctr">
                    <a:lnB w="12700" cmpd="sng">
                      <a:noFill/>
                    </a:lnB>
                    <a:solidFill>
                      <a:srgbClr val="FEBE00"/>
                    </a:solidFill>
                  </a:tcPr>
                </a:tc>
                <a:tc>
                  <a:txBody>
                    <a:bodyPr/>
                    <a:lstStyle/>
                    <a:p>
                      <a:pPr lvl="0" algn="ctr">
                        <a:buNone/>
                      </a:pPr>
                      <a:endParaRPr lang="en-US" sz="1100" b="1">
                        <a:latin typeface="Calibri"/>
                        <a:ea typeface="Calibri"/>
                        <a:cs typeface="Calibri"/>
                      </a:endParaRPr>
                    </a:p>
                  </a:txBody>
                  <a:tcPr anchor="ctr">
                    <a:lnR w="0">
                      <a:noFill/>
                    </a:lnR>
                    <a:lnB w="0">
                      <a:noFill/>
                    </a:lnB>
                    <a:solidFill>
                      <a:srgbClr val="FEBE00"/>
                    </a:solidFill>
                  </a:tcPr>
                </a:tc>
                <a:extLst>
                  <a:ext uri="{0D108BD9-81ED-4DB2-BD59-A6C34878D82A}">
                    <a16:rowId xmlns:a16="http://schemas.microsoft.com/office/drawing/2014/main" val="4062050217"/>
                  </a:ext>
                </a:extLst>
              </a:tr>
            </a:tbl>
          </a:graphicData>
        </a:graphic>
      </p:graphicFrame>
      <p:grpSp>
        <p:nvGrpSpPr>
          <p:cNvPr id="24" name="Group 23">
            <a:extLst>
              <a:ext uri="{FF2B5EF4-FFF2-40B4-BE49-F238E27FC236}">
                <a16:creationId xmlns:a16="http://schemas.microsoft.com/office/drawing/2014/main" id="{6009BEDD-8E3E-CD27-C506-AE87CEB0589E}"/>
              </a:ext>
            </a:extLst>
          </p:cNvPr>
          <p:cNvGrpSpPr/>
          <p:nvPr/>
        </p:nvGrpSpPr>
        <p:grpSpPr>
          <a:xfrm>
            <a:off x="481569" y="4733309"/>
            <a:ext cx="1366571" cy="1355044"/>
            <a:chOff x="5056942" y="2077103"/>
            <a:chExt cx="955588" cy="1008287"/>
          </a:xfrm>
        </p:grpSpPr>
        <p:sp>
          <p:nvSpPr>
            <p:cNvPr id="25" name="TextBox 24">
              <a:extLst>
                <a:ext uri="{FF2B5EF4-FFF2-40B4-BE49-F238E27FC236}">
                  <a16:creationId xmlns:a16="http://schemas.microsoft.com/office/drawing/2014/main" id="{E8D0E402-33B7-8FA9-9335-AA3031A8CB66}"/>
                </a:ext>
              </a:extLst>
            </p:cNvPr>
            <p:cNvSpPr txBox="1"/>
            <p:nvPr/>
          </p:nvSpPr>
          <p:spPr>
            <a:xfrm>
              <a:off x="5208472" y="2936529"/>
              <a:ext cx="804058" cy="148861"/>
            </a:xfrm>
            <a:prstGeom prst="rect">
              <a:avLst/>
            </a:prstGeom>
            <a:noFill/>
          </p:spPr>
          <p:txBody>
            <a:bodyPr wrap="square" lIns="0" tIns="0" rIns="0" rtlCol="0">
              <a:spAutoFit/>
            </a:bodyPr>
            <a:lstStyle/>
            <a:p>
              <a:r>
                <a:rPr lang="en-US" sz="1000">
                  <a:latin typeface="Calibri" panose="020F0502020204030204" pitchFamily="34" charset="0"/>
                  <a:ea typeface="Calibri" panose="020F0502020204030204" pitchFamily="34" charset="0"/>
                  <a:cs typeface="Calibri" panose="020F0502020204030204" pitchFamily="34" charset="0"/>
                </a:rPr>
                <a:t>Probability</a:t>
              </a:r>
            </a:p>
          </p:txBody>
        </p:sp>
        <p:sp>
          <p:nvSpPr>
            <p:cNvPr id="26" name="TextBox 25">
              <a:extLst>
                <a:ext uri="{FF2B5EF4-FFF2-40B4-BE49-F238E27FC236}">
                  <a16:creationId xmlns:a16="http://schemas.microsoft.com/office/drawing/2014/main" id="{B9F4D83D-4892-C4FC-CA79-65FF9ABC999D}"/>
                </a:ext>
              </a:extLst>
            </p:cNvPr>
            <p:cNvSpPr txBox="1"/>
            <p:nvPr/>
          </p:nvSpPr>
          <p:spPr>
            <a:xfrm rot="16200000">
              <a:off x="4724858" y="2409187"/>
              <a:ext cx="804058" cy="139890"/>
            </a:xfrm>
            <a:prstGeom prst="rect">
              <a:avLst/>
            </a:prstGeom>
            <a:noFill/>
          </p:spPr>
          <p:txBody>
            <a:bodyPr wrap="square" lIns="0" rIns="0" bIns="0" rtlCol="0">
              <a:spAutoFit/>
            </a:bodyPr>
            <a:lstStyle/>
            <a:p>
              <a:r>
                <a:rPr lang="en-US" sz="1000">
                  <a:latin typeface="Calibri" panose="020F0502020204030204" pitchFamily="34" charset="0"/>
                  <a:ea typeface="Calibri" panose="020F0502020204030204" pitchFamily="34" charset="0"/>
                  <a:cs typeface="Calibri" panose="020F0502020204030204" pitchFamily="34" charset="0"/>
                </a:rPr>
                <a:t>Severity</a:t>
              </a:r>
            </a:p>
          </p:txBody>
        </p:sp>
      </p:grpSp>
      <p:cxnSp>
        <p:nvCxnSpPr>
          <p:cNvPr id="27" name="Straight Arrow Connector 26">
            <a:extLst>
              <a:ext uri="{FF2B5EF4-FFF2-40B4-BE49-F238E27FC236}">
                <a16:creationId xmlns:a16="http://schemas.microsoft.com/office/drawing/2014/main" id="{D72E48B1-E19A-F8CD-478A-99BEDB853A0C}"/>
              </a:ext>
            </a:extLst>
          </p:cNvPr>
          <p:cNvCxnSpPr>
            <a:cxnSpLocks/>
          </p:cNvCxnSpPr>
          <p:nvPr/>
        </p:nvCxnSpPr>
        <p:spPr>
          <a:xfrm flipV="1">
            <a:off x="686149" y="4681563"/>
            <a:ext cx="0" cy="1192187"/>
          </a:xfrm>
          <a:prstGeom prst="straightConnector1">
            <a:avLst/>
          </a:prstGeom>
          <a:ln>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664B97F4-699E-93DC-EBFC-F9A95AAF8267}"/>
              </a:ext>
            </a:extLst>
          </p:cNvPr>
          <p:cNvCxnSpPr>
            <a:cxnSpLocks/>
          </p:cNvCxnSpPr>
          <p:nvPr/>
        </p:nvCxnSpPr>
        <p:spPr>
          <a:xfrm>
            <a:off x="686149" y="5873750"/>
            <a:ext cx="1256951" cy="0"/>
          </a:xfrm>
          <a:prstGeom prst="straightConnector1">
            <a:avLst/>
          </a:prstGeom>
          <a:ln>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0319A4D3-272F-082F-C6D1-DD15E6DF71DA}"/>
              </a:ext>
            </a:extLst>
          </p:cNvPr>
          <p:cNvSpPr/>
          <p:nvPr/>
        </p:nvSpPr>
        <p:spPr>
          <a:xfrm>
            <a:off x="2743349" y="7155993"/>
            <a:ext cx="4823370" cy="102907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[Risk]</a:t>
            </a:r>
          </a:p>
        </p:txBody>
      </p:sp>
      <p:sp>
        <p:nvSpPr>
          <p:cNvPr id="29" name="Rectangle 28">
            <a:extLst>
              <a:ext uri="{FF2B5EF4-FFF2-40B4-BE49-F238E27FC236}">
                <a16:creationId xmlns:a16="http://schemas.microsoft.com/office/drawing/2014/main" id="{5C42B499-7824-BF60-4B98-28C3295CB9CA}"/>
              </a:ext>
            </a:extLst>
          </p:cNvPr>
          <p:cNvSpPr/>
          <p:nvPr/>
        </p:nvSpPr>
        <p:spPr>
          <a:xfrm>
            <a:off x="2012993" y="4860648"/>
            <a:ext cx="1836724" cy="3507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2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1. Capital discipline risk</a:t>
            </a:r>
          </a:p>
        </p:txBody>
      </p:sp>
      <p:graphicFrame>
        <p:nvGraphicFramePr>
          <p:cNvPr id="41" name="Table 40">
            <a:extLst>
              <a:ext uri="{FF2B5EF4-FFF2-40B4-BE49-F238E27FC236}">
                <a16:creationId xmlns:a16="http://schemas.microsoft.com/office/drawing/2014/main" id="{94E4F33E-F095-92DF-C791-BF523376BA80}"/>
              </a:ext>
            </a:extLst>
          </p:cNvPr>
          <p:cNvGraphicFramePr>
            <a:graphicFrameLocks noGrp="1"/>
          </p:cNvGraphicFramePr>
          <p:nvPr>
            <p:extLst>
              <p:ext uri="{D42A27DB-BD31-4B8C-83A1-F6EECF244321}">
                <p14:modId xmlns:p14="http://schemas.microsoft.com/office/powerpoint/2010/main" val="1910948944"/>
              </p:ext>
            </p:extLst>
          </p:nvPr>
        </p:nvGraphicFramePr>
        <p:xfrm>
          <a:off x="7984035" y="7192159"/>
          <a:ext cx="804672" cy="804672"/>
        </p:xfrm>
        <a:graphic>
          <a:graphicData uri="http://schemas.openxmlformats.org/drawingml/2006/table">
            <a:tbl>
              <a:tblPr>
                <a:tableStyleId>{5C22544A-7EE6-4342-B048-85BDC9FD1C3A}</a:tableStyleId>
              </a:tblPr>
              <a:tblGrid>
                <a:gridCol w="268224">
                  <a:extLst>
                    <a:ext uri="{9D8B030D-6E8A-4147-A177-3AD203B41FA5}">
                      <a16:colId xmlns:a16="http://schemas.microsoft.com/office/drawing/2014/main" val="168303659"/>
                    </a:ext>
                  </a:extLst>
                </a:gridCol>
                <a:gridCol w="268224">
                  <a:extLst>
                    <a:ext uri="{9D8B030D-6E8A-4147-A177-3AD203B41FA5}">
                      <a16:colId xmlns:a16="http://schemas.microsoft.com/office/drawing/2014/main" val="1979294717"/>
                    </a:ext>
                  </a:extLst>
                </a:gridCol>
                <a:gridCol w="268224">
                  <a:extLst>
                    <a:ext uri="{9D8B030D-6E8A-4147-A177-3AD203B41FA5}">
                      <a16:colId xmlns:a16="http://schemas.microsoft.com/office/drawing/2014/main" val="3098827192"/>
                    </a:ext>
                  </a:extLst>
                </a:gridCol>
              </a:tblGrid>
              <a:tr h="268224">
                <a:tc>
                  <a:txBody>
                    <a:bodyPr/>
                    <a:lstStyle/>
                    <a:p>
                      <a:pPr algn="ctr"/>
                      <a:endParaRPr lang="en-US" sz="1100" b="1">
                        <a:latin typeface="Calibri" panose="020F0502020204030204" pitchFamily="34" charset="0"/>
                        <a:ea typeface="Calibri" panose="020F0502020204030204" pitchFamily="34" charset="0"/>
                        <a:cs typeface="Calibri" panose="020F0502020204030204" pitchFamily="34" charset="0"/>
                      </a:endParaRPr>
                    </a:p>
                  </a:txBody>
                  <a:tcPr>
                    <a:lnL w="12700" cmpd="sng">
                      <a:noFill/>
                    </a:lnL>
                    <a:lnT w="12700" cmpd="sng">
                      <a:noFill/>
                    </a:lnT>
                    <a:solidFill>
                      <a:srgbClr val="FEBE00"/>
                    </a:solidFill>
                  </a:tcPr>
                </a:tc>
                <a:tc>
                  <a:txBody>
                    <a:bodyPr/>
                    <a:lstStyle/>
                    <a:p>
                      <a:pPr algn="ctr"/>
                      <a:endParaRPr lang="en-US" sz="1100" b="1">
                        <a:latin typeface="Calibri" panose="020F0502020204030204" pitchFamily="34" charset="0"/>
                        <a:ea typeface="Calibri" panose="020F0502020204030204" pitchFamily="34" charset="0"/>
                        <a:cs typeface="Calibri" panose="020F0502020204030204" pitchFamily="34" charset="0"/>
                      </a:endParaRPr>
                    </a:p>
                  </a:txBody>
                  <a:tcPr>
                    <a:lnT w="12700" cmpd="sng">
                      <a:noFill/>
                    </a:lnT>
                    <a:solidFill>
                      <a:srgbClr val="EC8600"/>
                    </a:solidFill>
                  </a:tcPr>
                </a:tc>
                <a:tc>
                  <a:txBody>
                    <a:bodyPr/>
                    <a:lstStyle/>
                    <a:p>
                      <a:pPr algn="ctr"/>
                      <a:endParaRPr lang="en-US" sz="1100" b="1">
                        <a:latin typeface="Calibri" panose="020F0502020204030204" pitchFamily="34" charset="0"/>
                        <a:ea typeface="Calibri" panose="020F0502020204030204" pitchFamily="34" charset="0"/>
                        <a:cs typeface="Calibri" panose="020F0502020204030204" pitchFamily="34" charset="0"/>
                      </a:endParaRPr>
                    </a:p>
                  </a:txBody>
                  <a:tcPr>
                    <a:lnR w="12700" cmpd="sng">
                      <a:noFill/>
                    </a:lnR>
                    <a:lnT w="12700" cmpd="sng">
                      <a:noFill/>
                    </a:lnT>
                    <a:solidFill>
                      <a:srgbClr val="CE2B00"/>
                    </a:solidFill>
                  </a:tcPr>
                </a:tc>
                <a:extLst>
                  <a:ext uri="{0D108BD9-81ED-4DB2-BD59-A6C34878D82A}">
                    <a16:rowId xmlns:a16="http://schemas.microsoft.com/office/drawing/2014/main" val="2195513376"/>
                  </a:ext>
                </a:extLst>
              </a:tr>
              <a:tr h="268224">
                <a:tc>
                  <a:txBody>
                    <a:bodyPr/>
                    <a:lstStyle/>
                    <a:p>
                      <a:pPr algn="ctr"/>
                      <a:endParaRPr lang="en-US" sz="1100" b="1">
                        <a:latin typeface="Calibri" panose="020F0502020204030204" pitchFamily="34" charset="0"/>
                        <a:ea typeface="Calibri" panose="020F0502020204030204" pitchFamily="34" charset="0"/>
                        <a:cs typeface="Calibri" panose="020F0502020204030204" pitchFamily="34" charset="0"/>
                      </a:endParaRPr>
                    </a:p>
                  </a:txBody>
                  <a:tcPr>
                    <a:lnL w="12700" cmpd="sng">
                      <a:noFill/>
                    </a:lnL>
                    <a:solidFill>
                      <a:srgbClr val="989B1E"/>
                    </a:solidFill>
                  </a:tcPr>
                </a:tc>
                <a:tc>
                  <a:txBody>
                    <a:bodyPr/>
                    <a:lstStyle/>
                    <a:p>
                      <a:pPr algn="ctr"/>
                      <a:r>
                        <a:rPr lang="en-US" sz="1100" b="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X</a:t>
                      </a:r>
                    </a:p>
                  </a:txBody>
                  <a:tcPr>
                    <a:solidFill>
                      <a:srgbClr val="FEBE00"/>
                    </a:solidFill>
                  </a:tcPr>
                </a:tc>
                <a:tc>
                  <a:txBody>
                    <a:bodyPr/>
                    <a:lstStyle/>
                    <a:p>
                      <a:pPr algn="ctr"/>
                      <a:endParaRPr lang="en-US" sz="1100" b="1">
                        <a:latin typeface="Calibri" panose="020F0502020204030204" pitchFamily="34" charset="0"/>
                        <a:ea typeface="Calibri" panose="020F0502020204030204" pitchFamily="34" charset="0"/>
                        <a:cs typeface="Calibri" panose="020F0502020204030204" pitchFamily="34" charset="0"/>
                      </a:endParaRPr>
                    </a:p>
                  </a:txBody>
                  <a:tcPr>
                    <a:lnR w="12700" cmpd="sng">
                      <a:noFill/>
                    </a:lnR>
                    <a:solidFill>
                      <a:srgbClr val="EC8600"/>
                    </a:solidFill>
                  </a:tcPr>
                </a:tc>
                <a:extLst>
                  <a:ext uri="{0D108BD9-81ED-4DB2-BD59-A6C34878D82A}">
                    <a16:rowId xmlns:a16="http://schemas.microsoft.com/office/drawing/2014/main" val="3440847352"/>
                  </a:ext>
                </a:extLst>
              </a:tr>
              <a:tr h="268224">
                <a:tc>
                  <a:txBody>
                    <a:bodyPr/>
                    <a:lstStyle/>
                    <a:p>
                      <a:pPr algn="ctr"/>
                      <a:endParaRPr lang="en-US" sz="1100" b="1">
                        <a:latin typeface="Calibri" panose="020F0502020204030204" pitchFamily="34" charset="0"/>
                        <a:ea typeface="Calibri" panose="020F0502020204030204" pitchFamily="34" charset="0"/>
                        <a:cs typeface="Calibri" panose="020F0502020204030204" pitchFamily="34" charset="0"/>
                      </a:endParaRPr>
                    </a:p>
                  </a:txBody>
                  <a:tcPr>
                    <a:lnL w="12700" cmpd="sng">
                      <a:noFill/>
                    </a:lnL>
                    <a:lnB w="12700" cmpd="sng">
                      <a:noFill/>
                    </a:lnB>
                    <a:solidFill>
                      <a:srgbClr val="34773A"/>
                    </a:solidFill>
                  </a:tcPr>
                </a:tc>
                <a:tc>
                  <a:txBody>
                    <a:bodyPr/>
                    <a:lstStyle/>
                    <a:p>
                      <a:pPr algn="ctr"/>
                      <a:endParaRPr lang="en-US" sz="1100" b="1">
                        <a:latin typeface="Calibri" panose="020F0502020204030204" pitchFamily="34" charset="0"/>
                        <a:ea typeface="Calibri" panose="020F0502020204030204" pitchFamily="34" charset="0"/>
                        <a:cs typeface="Calibri" panose="020F0502020204030204" pitchFamily="34" charset="0"/>
                      </a:endParaRPr>
                    </a:p>
                  </a:txBody>
                  <a:tcPr>
                    <a:lnB w="12700" cmpd="sng">
                      <a:noFill/>
                    </a:lnB>
                    <a:solidFill>
                      <a:srgbClr val="989B1E"/>
                    </a:solidFill>
                  </a:tcPr>
                </a:tc>
                <a:tc>
                  <a:txBody>
                    <a:bodyPr/>
                    <a:lstStyle/>
                    <a:p>
                      <a:pPr algn="ctr"/>
                      <a:endParaRPr lang="en-US" sz="1100" b="1">
                        <a:latin typeface="Calibri" panose="020F0502020204030204" pitchFamily="34" charset="0"/>
                        <a:ea typeface="Calibri" panose="020F0502020204030204" pitchFamily="34" charset="0"/>
                        <a:cs typeface="Calibri" panose="020F0502020204030204" pitchFamily="34" charset="0"/>
                      </a:endParaRPr>
                    </a:p>
                  </a:txBody>
                  <a:tcPr>
                    <a:lnR w="12700" cmpd="sng">
                      <a:noFill/>
                    </a:lnR>
                    <a:lnB w="12700" cmpd="sng">
                      <a:noFill/>
                    </a:lnB>
                    <a:solidFill>
                      <a:srgbClr val="FEBE00"/>
                    </a:solidFill>
                  </a:tcPr>
                </a:tc>
                <a:extLst>
                  <a:ext uri="{0D108BD9-81ED-4DB2-BD59-A6C34878D82A}">
                    <a16:rowId xmlns:a16="http://schemas.microsoft.com/office/drawing/2014/main" val="4062050217"/>
                  </a:ext>
                </a:extLst>
              </a:tr>
            </a:tbl>
          </a:graphicData>
        </a:graphic>
      </p:graphicFrame>
      <p:grpSp>
        <p:nvGrpSpPr>
          <p:cNvPr id="42" name="Group 41">
            <a:extLst>
              <a:ext uri="{FF2B5EF4-FFF2-40B4-BE49-F238E27FC236}">
                <a16:creationId xmlns:a16="http://schemas.microsoft.com/office/drawing/2014/main" id="{85B56332-3AD8-BBDF-FD92-E162DC551C37}"/>
              </a:ext>
            </a:extLst>
          </p:cNvPr>
          <p:cNvGrpSpPr/>
          <p:nvPr/>
        </p:nvGrpSpPr>
        <p:grpSpPr>
          <a:xfrm>
            <a:off x="7776547" y="7196326"/>
            <a:ext cx="1012160" cy="1011808"/>
            <a:chOff x="5485923" y="1880443"/>
            <a:chExt cx="1012160" cy="1011808"/>
          </a:xfrm>
        </p:grpSpPr>
        <p:sp>
          <p:nvSpPr>
            <p:cNvPr id="43" name="TextBox 42">
              <a:extLst>
                <a:ext uri="{FF2B5EF4-FFF2-40B4-BE49-F238E27FC236}">
                  <a16:creationId xmlns:a16="http://schemas.microsoft.com/office/drawing/2014/main" id="{84831A58-8EC9-712E-46E5-D18D03AD2C94}"/>
                </a:ext>
              </a:extLst>
            </p:cNvPr>
            <p:cNvSpPr txBox="1"/>
            <p:nvPr/>
          </p:nvSpPr>
          <p:spPr>
            <a:xfrm>
              <a:off x="5694025" y="2684502"/>
              <a:ext cx="804058" cy="207749"/>
            </a:xfrm>
            <a:prstGeom prst="rect">
              <a:avLst/>
            </a:prstGeom>
            <a:noFill/>
          </p:spPr>
          <p:txBody>
            <a:bodyPr wrap="square" lIns="0" tIns="0" rIns="0" rtlCol="0">
              <a:spAutoFit/>
            </a:bodyPr>
            <a:lstStyle/>
            <a:p>
              <a:r>
                <a:rPr lang="en-US" sz="1000">
                  <a:latin typeface="Calibri" panose="020F0502020204030204" pitchFamily="34" charset="0"/>
                  <a:ea typeface="Calibri" panose="020F0502020204030204" pitchFamily="34" charset="0"/>
                  <a:cs typeface="Calibri" panose="020F0502020204030204" pitchFamily="34" charset="0"/>
                </a:rPr>
                <a:t>Probability</a:t>
              </a:r>
            </a:p>
          </p:txBody>
        </p:sp>
        <p:sp>
          <p:nvSpPr>
            <p:cNvPr id="44" name="TextBox 43">
              <a:extLst>
                <a:ext uri="{FF2B5EF4-FFF2-40B4-BE49-F238E27FC236}">
                  <a16:creationId xmlns:a16="http://schemas.microsoft.com/office/drawing/2014/main" id="{57F4733C-38A0-34A2-1AA8-FF48CEAEDF5E}"/>
                </a:ext>
              </a:extLst>
            </p:cNvPr>
            <p:cNvSpPr txBox="1"/>
            <p:nvPr/>
          </p:nvSpPr>
          <p:spPr>
            <a:xfrm rot="16200000">
              <a:off x="5187769" y="2178597"/>
              <a:ext cx="804058" cy="207749"/>
            </a:xfrm>
            <a:prstGeom prst="rect">
              <a:avLst/>
            </a:prstGeom>
            <a:noFill/>
          </p:spPr>
          <p:txBody>
            <a:bodyPr wrap="square" lIns="0" rIns="0" bIns="0" rtlCol="0">
              <a:spAutoFit/>
            </a:bodyPr>
            <a:lstStyle/>
            <a:p>
              <a:r>
                <a:rPr lang="en-US" sz="1000">
                  <a:latin typeface="Calibri" panose="020F0502020204030204" pitchFamily="34" charset="0"/>
                  <a:ea typeface="Calibri" panose="020F0502020204030204" pitchFamily="34" charset="0"/>
                  <a:cs typeface="Calibri" panose="020F0502020204030204" pitchFamily="34" charset="0"/>
                </a:rPr>
                <a:t>Severity</a:t>
              </a:r>
            </a:p>
          </p:txBody>
        </p:sp>
      </p:grpSp>
      <p:cxnSp>
        <p:nvCxnSpPr>
          <p:cNvPr id="45" name="Straight Arrow Connector 44">
            <a:extLst>
              <a:ext uri="{FF2B5EF4-FFF2-40B4-BE49-F238E27FC236}">
                <a16:creationId xmlns:a16="http://schemas.microsoft.com/office/drawing/2014/main" id="{81927F14-FFD8-BAAA-AF50-B29EB29F5496}"/>
              </a:ext>
            </a:extLst>
          </p:cNvPr>
          <p:cNvCxnSpPr>
            <a:cxnSpLocks/>
          </p:cNvCxnSpPr>
          <p:nvPr/>
        </p:nvCxnSpPr>
        <p:spPr>
          <a:xfrm flipV="1">
            <a:off x="7984297" y="7196325"/>
            <a:ext cx="0" cy="804059"/>
          </a:xfrm>
          <a:prstGeom prst="straightConnector1">
            <a:avLst/>
          </a:prstGeom>
          <a:ln>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0D2D49B9-F4FE-5627-F1D8-2DC645CABBAB}"/>
              </a:ext>
            </a:extLst>
          </p:cNvPr>
          <p:cNvCxnSpPr>
            <a:cxnSpLocks/>
          </p:cNvCxnSpPr>
          <p:nvPr/>
        </p:nvCxnSpPr>
        <p:spPr>
          <a:xfrm rot="5400000" flipV="1">
            <a:off x="8386678" y="7598355"/>
            <a:ext cx="0" cy="804059"/>
          </a:xfrm>
          <a:prstGeom prst="straightConnector1">
            <a:avLst/>
          </a:prstGeom>
          <a:ln>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8087E040-7115-839F-BE93-D7FBD5291420}"/>
              </a:ext>
            </a:extLst>
          </p:cNvPr>
          <p:cNvSpPr/>
          <p:nvPr/>
        </p:nvSpPr>
        <p:spPr>
          <a:xfrm>
            <a:off x="452717" y="4366997"/>
            <a:ext cx="5480570" cy="1832028"/>
          </a:xfrm>
          <a:prstGeom prst="rect">
            <a:avLst/>
          </a:prstGeom>
          <a:noFill/>
          <a:ln w="9525">
            <a:solidFill>
              <a:srgbClr val="7F7F7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id="{12EF9390-5D5A-35BF-15FE-5EC6C561E9E5}"/>
              </a:ext>
            </a:extLst>
          </p:cNvPr>
          <p:cNvSpPr/>
          <p:nvPr/>
        </p:nvSpPr>
        <p:spPr>
          <a:xfrm>
            <a:off x="2203596" y="4218178"/>
            <a:ext cx="1836724"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Risk &amp; Mitigations </a:t>
            </a:r>
          </a:p>
        </p:txBody>
      </p:sp>
      <p:sp>
        <p:nvSpPr>
          <p:cNvPr id="60" name="Rectangle 59">
            <a:extLst>
              <a:ext uri="{FF2B5EF4-FFF2-40B4-BE49-F238E27FC236}">
                <a16:creationId xmlns:a16="http://schemas.microsoft.com/office/drawing/2014/main" id="{EA32B051-F0B3-E255-1CED-1A5F56224BC7}"/>
              </a:ext>
            </a:extLst>
          </p:cNvPr>
          <p:cNvSpPr/>
          <p:nvPr/>
        </p:nvSpPr>
        <p:spPr>
          <a:xfrm>
            <a:off x="2012993" y="5295972"/>
            <a:ext cx="1836724" cy="3507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2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2. Manager capability gaps</a:t>
            </a:r>
          </a:p>
        </p:txBody>
      </p:sp>
      <p:sp>
        <p:nvSpPr>
          <p:cNvPr id="61" name="Rectangle 60">
            <a:extLst>
              <a:ext uri="{FF2B5EF4-FFF2-40B4-BE49-F238E27FC236}">
                <a16:creationId xmlns:a16="http://schemas.microsoft.com/office/drawing/2014/main" id="{10909F17-B55F-50A3-094C-AC4A3FC6CE6B}"/>
              </a:ext>
            </a:extLst>
          </p:cNvPr>
          <p:cNvSpPr/>
          <p:nvPr/>
        </p:nvSpPr>
        <p:spPr>
          <a:xfrm>
            <a:off x="2012992" y="5730574"/>
            <a:ext cx="1836724" cy="3507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2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3. Brand quality dilution</a:t>
            </a:r>
          </a:p>
        </p:txBody>
      </p:sp>
      <p:sp>
        <p:nvSpPr>
          <p:cNvPr id="62" name="Rectangle 61">
            <a:extLst>
              <a:ext uri="{FF2B5EF4-FFF2-40B4-BE49-F238E27FC236}">
                <a16:creationId xmlns:a16="http://schemas.microsoft.com/office/drawing/2014/main" id="{415DB636-9640-57A7-0621-EBFFFD59540B}"/>
              </a:ext>
            </a:extLst>
          </p:cNvPr>
          <p:cNvSpPr/>
          <p:nvPr/>
        </p:nvSpPr>
        <p:spPr>
          <a:xfrm>
            <a:off x="3918857" y="4847565"/>
            <a:ext cx="1908703" cy="3507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2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1. Phased cap. deployment</a:t>
            </a:r>
          </a:p>
        </p:txBody>
      </p:sp>
      <p:sp>
        <p:nvSpPr>
          <p:cNvPr id="63" name="Rectangle 62">
            <a:extLst>
              <a:ext uri="{FF2B5EF4-FFF2-40B4-BE49-F238E27FC236}">
                <a16:creationId xmlns:a16="http://schemas.microsoft.com/office/drawing/2014/main" id="{BB0A8CA8-51C5-C800-DDAF-BBF267DC8F9D}"/>
              </a:ext>
            </a:extLst>
          </p:cNvPr>
          <p:cNvSpPr/>
          <p:nvPr/>
        </p:nvSpPr>
        <p:spPr>
          <a:xfrm>
            <a:off x="3918857" y="5282889"/>
            <a:ext cx="1908703" cy="3507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2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2. Structured training</a:t>
            </a:r>
          </a:p>
        </p:txBody>
      </p:sp>
      <p:sp>
        <p:nvSpPr>
          <p:cNvPr id="64" name="Rectangle 63">
            <a:extLst>
              <a:ext uri="{FF2B5EF4-FFF2-40B4-BE49-F238E27FC236}">
                <a16:creationId xmlns:a16="http://schemas.microsoft.com/office/drawing/2014/main" id="{3B1AB0EE-16C3-C5CE-F417-B5ADCEBCA91D}"/>
              </a:ext>
            </a:extLst>
          </p:cNvPr>
          <p:cNvSpPr/>
          <p:nvPr/>
        </p:nvSpPr>
        <p:spPr>
          <a:xfrm>
            <a:off x="3918857" y="5717491"/>
            <a:ext cx="1908704" cy="3507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2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3. Controlled growth pace   </a:t>
            </a:r>
          </a:p>
        </p:txBody>
      </p:sp>
      <p:sp>
        <p:nvSpPr>
          <p:cNvPr id="101" name="Rectangle 100">
            <a:extLst>
              <a:ext uri="{FF2B5EF4-FFF2-40B4-BE49-F238E27FC236}">
                <a16:creationId xmlns:a16="http://schemas.microsoft.com/office/drawing/2014/main" id="{8F00E7D2-826B-6331-476D-523D0AECBBA4}"/>
              </a:ext>
            </a:extLst>
          </p:cNvPr>
          <p:cNvSpPr/>
          <p:nvPr/>
        </p:nvSpPr>
        <p:spPr>
          <a:xfrm>
            <a:off x="6258716" y="4366302"/>
            <a:ext cx="5472332" cy="1832028"/>
          </a:xfrm>
          <a:prstGeom prst="rect">
            <a:avLst/>
          </a:prstGeom>
          <a:noFill/>
          <a:ln w="9525">
            <a:solidFill>
              <a:srgbClr val="7F7F7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02" name="Rectangle 101">
            <a:extLst>
              <a:ext uri="{FF2B5EF4-FFF2-40B4-BE49-F238E27FC236}">
                <a16:creationId xmlns:a16="http://schemas.microsoft.com/office/drawing/2014/main" id="{565AA492-0FE1-4E2B-A24A-5E8522B11BC8}"/>
              </a:ext>
            </a:extLst>
          </p:cNvPr>
          <p:cNvSpPr/>
          <p:nvPr/>
        </p:nvSpPr>
        <p:spPr>
          <a:xfrm>
            <a:off x="7881722" y="4217483"/>
            <a:ext cx="2360167" cy="285980"/>
          </a:xfrm>
          <a:prstGeom prst="rect">
            <a:avLst/>
          </a:prstGeom>
          <a:solidFill>
            <a:schemeClr val="bg1"/>
          </a:solidFill>
          <a:ln w="12700">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Calibri" panose="020F0502020204030204" pitchFamily="34" charset="0"/>
                <a:ea typeface="Calibri" panose="020F0502020204030204" pitchFamily="34" charset="0"/>
                <a:cs typeface="Calibri" panose="020F0502020204030204" pitchFamily="34" charset="0"/>
              </a:rPr>
              <a:t>Key Performance Indicators </a:t>
            </a:r>
          </a:p>
        </p:txBody>
      </p:sp>
      <p:sp>
        <p:nvSpPr>
          <p:cNvPr id="108" name="Rectangle 107">
            <a:extLst>
              <a:ext uri="{FF2B5EF4-FFF2-40B4-BE49-F238E27FC236}">
                <a16:creationId xmlns:a16="http://schemas.microsoft.com/office/drawing/2014/main" id="{2893856C-E2AD-5917-198E-D4EC5E2CE385}"/>
              </a:ext>
            </a:extLst>
          </p:cNvPr>
          <p:cNvSpPr/>
          <p:nvPr/>
        </p:nvSpPr>
        <p:spPr>
          <a:xfrm>
            <a:off x="2012992" y="4572001"/>
            <a:ext cx="1836724" cy="216471"/>
          </a:xfrm>
          <a:prstGeom prst="rect">
            <a:avLst/>
          </a:prstGeom>
          <a:solidFill>
            <a:srgbClr val="CE2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ysClr val="windowText" lastClr="000000"/>
                </a:solidFill>
                <a:latin typeface="Calibri" panose="020F0502020204030204" pitchFamily="34" charset="0"/>
                <a:ea typeface="Calibri" panose="020F0502020204030204" pitchFamily="34" charset="0"/>
                <a:cs typeface="Calibri" panose="020F0502020204030204" pitchFamily="34" charset="0"/>
              </a:rPr>
              <a:t>Risk</a:t>
            </a:r>
          </a:p>
        </p:txBody>
      </p:sp>
      <p:sp>
        <p:nvSpPr>
          <p:cNvPr id="109" name="Rectangle 108">
            <a:extLst>
              <a:ext uri="{FF2B5EF4-FFF2-40B4-BE49-F238E27FC236}">
                <a16:creationId xmlns:a16="http://schemas.microsoft.com/office/drawing/2014/main" id="{554BA346-3973-DF14-5CFE-00BF8F570E65}"/>
              </a:ext>
            </a:extLst>
          </p:cNvPr>
          <p:cNvSpPr/>
          <p:nvPr/>
        </p:nvSpPr>
        <p:spPr>
          <a:xfrm>
            <a:off x="3925293" y="4572000"/>
            <a:ext cx="1902267" cy="216471"/>
          </a:xfrm>
          <a:prstGeom prst="rect">
            <a:avLst/>
          </a:prstGeom>
          <a:solidFill>
            <a:srgbClr val="D8E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ysClr val="windowText" lastClr="000000"/>
                </a:solidFill>
                <a:latin typeface="Calibri" panose="020F0502020204030204" pitchFamily="34" charset="0"/>
                <a:ea typeface="Calibri" panose="020F0502020204030204" pitchFamily="34" charset="0"/>
                <a:cs typeface="Calibri" panose="020F0502020204030204" pitchFamily="34" charset="0"/>
              </a:rPr>
              <a:t>Mitigation</a:t>
            </a:r>
          </a:p>
        </p:txBody>
      </p:sp>
      <p:sp>
        <p:nvSpPr>
          <p:cNvPr id="6" name="Arrow: Pentagon 5">
            <a:extLst>
              <a:ext uri="{FF2B5EF4-FFF2-40B4-BE49-F238E27FC236}">
                <a16:creationId xmlns:a16="http://schemas.microsoft.com/office/drawing/2014/main" id="{45688E01-8149-7971-0190-CA2A4E08D460}"/>
              </a:ext>
            </a:extLst>
          </p:cNvPr>
          <p:cNvSpPr/>
          <p:nvPr/>
        </p:nvSpPr>
        <p:spPr>
          <a:xfrm>
            <a:off x="3849716" y="1898271"/>
            <a:ext cx="2621135" cy="257353"/>
          </a:xfrm>
          <a:prstGeom prst="homePlate">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Construction</a:t>
            </a: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2" name="Arrow: Pentagon 1">
            <a:extLst>
              <a:ext uri="{FF2B5EF4-FFF2-40B4-BE49-F238E27FC236}">
                <a16:creationId xmlns:a16="http://schemas.microsoft.com/office/drawing/2014/main" id="{E6949C19-8726-ACB0-A353-FE1BA4F446C9}"/>
              </a:ext>
            </a:extLst>
          </p:cNvPr>
          <p:cNvSpPr/>
          <p:nvPr/>
        </p:nvSpPr>
        <p:spPr>
          <a:xfrm>
            <a:off x="6455433" y="2124975"/>
            <a:ext cx="5282240" cy="228601"/>
          </a:xfrm>
          <a:prstGeom prst="homePlate">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Operational Ramp-up &amp; Distribution Integration</a:t>
            </a:r>
            <a:endParaRPr lang="en-US">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99CB795-B336-30A9-AEFE-74A2011E9CDF}"/>
              </a:ext>
            </a:extLst>
          </p:cNvPr>
          <p:cNvSpPr txBox="1"/>
          <p:nvPr/>
        </p:nvSpPr>
        <p:spPr>
          <a:xfrm>
            <a:off x="6610699" y="4863501"/>
            <a:ext cx="266046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panose="05000000000000000000" pitchFamily="2" charset="2"/>
              <a:buChar char="§"/>
            </a:pPr>
            <a:r>
              <a:rPr lang="en-US" sz="1400">
                <a:highlight>
                  <a:srgbClr val="FFFFFF"/>
                </a:highlight>
                <a:latin typeface="Calibri"/>
                <a:ea typeface="Calibri"/>
                <a:cs typeface="Calibri"/>
              </a:rPr>
              <a:t>Marginal Units</a:t>
            </a:r>
          </a:p>
          <a:p>
            <a:pPr marL="285750" indent="-285750">
              <a:buFont typeface="Wingdings" panose="05000000000000000000" pitchFamily="2" charset="2"/>
              <a:buChar char="§"/>
            </a:pPr>
            <a:r>
              <a:rPr lang="en-US" sz="1400">
                <a:highlight>
                  <a:srgbClr val="FFFFFF"/>
                </a:highlight>
                <a:latin typeface="Calibri" panose="020F0502020204030204" pitchFamily="34" charset="0"/>
                <a:ea typeface="Calibri" panose="020F0502020204030204" pitchFamily="34" charset="0"/>
                <a:cs typeface="Calibri" panose="020F0502020204030204" pitchFamily="34" charset="0"/>
              </a:rPr>
              <a:t>Same-store sales growth</a:t>
            </a:r>
          </a:p>
          <a:p>
            <a:pPr marL="285750" indent="-285750">
              <a:buFont typeface="Wingdings" panose="05000000000000000000" pitchFamily="2" charset="2"/>
              <a:buChar char="§"/>
            </a:pPr>
            <a:r>
              <a:rPr lang="en-US" sz="1400">
                <a:highlight>
                  <a:srgbClr val="FFFFFF"/>
                </a:highlight>
                <a:latin typeface="Calibri" panose="020F0502020204030204" pitchFamily="34" charset="0"/>
                <a:ea typeface="Calibri" panose="020F0502020204030204" pitchFamily="34" charset="0"/>
                <a:cs typeface="Calibri" panose="020F0502020204030204" pitchFamily="34" charset="0"/>
              </a:rPr>
              <a:t>Digital sales mix</a:t>
            </a:r>
          </a:p>
          <a:p>
            <a:pPr marL="285750" indent="-285750">
              <a:buFont typeface="Wingdings" panose="05000000000000000000" pitchFamily="2" charset="2"/>
              <a:buChar char="§"/>
            </a:pPr>
            <a:r>
              <a:rPr lang="en-US" sz="1400">
                <a:highlight>
                  <a:srgbClr val="FFFFFF"/>
                </a:highlight>
                <a:latin typeface="Calibri" panose="020F0502020204030204" pitchFamily="34" charset="0"/>
                <a:ea typeface="Calibri" panose="020F0502020204030204" pitchFamily="34" charset="0"/>
                <a:cs typeface="Calibri" panose="020F0502020204030204" pitchFamily="34" charset="0"/>
              </a:rPr>
              <a:t>Stores per market cluster</a:t>
            </a:r>
          </a:p>
          <a:p>
            <a:pPr marL="285750" indent="-285750">
              <a:buFont typeface="Wingdings" panose="05000000000000000000" pitchFamily="2" charset="2"/>
              <a:buChar char="§"/>
            </a:pPr>
            <a:r>
              <a:rPr lang="en-US" sz="1400">
                <a:highlight>
                  <a:srgbClr val="FFFFFF"/>
                </a:highlight>
                <a:latin typeface="Calibri"/>
                <a:ea typeface="Calibri"/>
                <a:cs typeface="Calibri"/>
              </a:rPr>
              <a:t>Production capacity utilization</a:t>
            </a:r>
          </a:p>
        </p:txBody>
      </p:sp>
      <p:sp>
        <p:nvSpPr>
          <p:cNvPr id="3" name="TextBox 2">
            <a:extLst>
              <a:ext uri="{FF2B5EF4-FFF2-40B4-BE49-F238E27FC236}">
                <a16:creationId xmlns:a16="http://schemas.microsoft.com/office/drawing/2014/main" id="{AD796105-77EC-0AC4-0867-DF010804D0F3}"/>
              </a:ext>
            </a:extLst>
          </p:cNvPr>
          <p:cNvSpPr txBox="1"/>
          <p:nvPr/>
        </p:nvSpPr>
        <p:spPr>
          <a:xfrm>
            <a:off x="9457352" y="4872635"/>
            <a:ext cx="2048499"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panose="05000000000000000000" pitchFamily="2" charset="2"/>
              <a:buChar char="§"/>
            </a:pPr>
            <a:r>
              <a:rPr lang="en-US" sz="1400">
                <a:highlight>
                  <a:srgbClr val="FFFFFF"/>
                </a:highlight>
                <a:latin typeface="Calibri" panose="020F0502020204030204" pitchFamily="34" charset="0"/>
                <a:ea typeface="Calibri" panose="020F0502020204030204" pitchFamily="34" charset="0"/>
                <a:cs typeface="Calibri" panose="020F0502020204030204" pitchFamily="34" charset="0"/>
              </a:rPr>
              <a:t>Restaurant P&amp;L</a:t>
            </a:r>
          </a:p>
          <a:p>
            <a:pPr marL="285750" indent="-285750">
              <a:buFont typeface="Wingdings" panose="05000000000000000000" pitchFamily="2" charset="2"/>
              <a:buChar char="§"/>
            </a:pPr>
            <a:r>
              <a:rPr lang="en-US" sz="1400">
                <a:highlight>
                  <a:srgbClr val="FFFFFF"/>
                </a:highlight>
                <a:latin typeface="Calibri" panose="020F0502020204030204" pitchFamily="34" charset="0"/>
                <a:ea typeface="Calibri" panose="020F0502020204030204" pitchFamily="34" charset="0"/>
                <a:cs typeface="Calibri" panose="020F0502020204030204" pitchFamily="34" charset="0"/>
              </a:rPr>
              <a:t>Labor efficiency</a:t>
            </a:r>
          </a:p>
          <a:p>
            <a:pPr marL="285750" indent="-285750">
              <a:buFont typeface="Wingdings" panose="05000000000000000000" pitchFamily="2" charset="2"/>
              <a:buChar char="§"/>
            </a:pPr>
            <a:r>
              <a:rPr lang="en-US" sz="1400">
                <a:highlight>
                  <a:srgbClr val="FFFFFF"/>
                </a:highlight>
                <a:latin typeface="Calibri" panose="020F0502020204030204" pitchFamily="34" charset="0"/>
                <a:ea typeface="Calibri" panose="020F0502020204030204" pitchFamily="34" charset="0"/>
                <a:cs typeface="Calibri" panose="020F0502020204030204" pitchFamily="34" charset="0"/>
              </a:rPr>
              <a:t>Rent ratio</a:t>
            </a:r>
          </a:p>
          <a:p>
            <a:pPr marL="285750" indent="-285750">
              <a:buFont typeface="Wingdings" panose="05000000000000000000" pitchFamily="2" charset="2"/>
              <a:buChar char="§"/>
            </a:pPr>
            <a:r>
              <a:rPr lang="en-US" sz="1400">
                <a:highlight>
                  <a:srgbClr val="FFFFFF"/>
                </a:highlight>
                <a:latin typeface="Calibri"/>
                <a:ea typeface="Calibri"/>
                <a:cs typeface="Calibri"/>
              </a:rPr>
              <a:t>ROI / Cashflow</a:t>
            </a:r>
          </a:p>
          <a:p>
            <a:pPr marL="285750" indent="-285750">
              <a:buFont typeface="Wingdings" panose="05000000000000000000" pitchFamily="2" charset="2"/>
              <a:buChar char="§"/>
            </a:pPr>
            <a:r>
              <a:rPr lang="en-US" sz="1400">
                <a:highlight>
                  <a:srgbClr val="FFFFFF"/>
                </a:highlight>
                <a:latin typeface="Calibri" panose="020F0502020204030204" pitchFamily="34" charset="0"/>
                <a:ea typeface="Calibri" panose="020F0502020204030204" pitchFamily="34" charset="0"/>
                <a:cs typeface="Calibri" panose="020F0502020204030204" pitchFamily="34" charset="0"/>
              </a:rPr>
              <a:t>Cannibalization</a:t>
            </a:r>
          </a:p>
        </p:txBody>
      </p:sp>
      <p:sp>
        <p:nvSpPr>
          <p:cNvPr id="11" name="Arrow: Pentagon 10">
            <a:extLst>
              <a:ext uri="{FF2B5EF4-FFF2-40B4-BE49-F238E27FC236}">
                <a16:creationId xmlns:a16="http://schemas.microsoft.com/office/drawing/2014/main" id="{14CE8939-3057-9AFA-0320-6A32E1D23123}"/>
              </a:ext>
            </a:extLst>
          </p:cNvPr>
          <p:cNvSpPr/>
          <p:nvPr/>
        </p:nvSpPr>
        <p:spPr>
          <a:xfrm>
            <a:off x="6470274" y="2748839"/>
            <a:ext cx="5278965" cy="228599"/>
          </a:xfrm>
          <a:prstGeom prst="homePlate">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National Training Rollout</a:t>
            </a:r>
          </a:p>
        </p:txBody>
      </p:sp>
      <p:sp>
        <p:nvSpPr>
          <p:cNvPr id="30" name="Arrow: Pentagon 29">
            <a:extLst>
              <a:ext uri="{FF2B5EF4-FFF2-40B4-BE49-F238E27FC236}">
                <a16:creationId xmlns:a16="http://schemas.microsoft.com/office/drawing/2014/main" id="{5DD9CFC6-63CB-2464-99BE-03A9301D54C4}"/>
              </a:ext>
            </a:extLst>
          </p:cNvPr>
          <p:cNvSpPr/>
          <p:nvPr/>
        </p:nvSpPr>
        <p:spPr>
          <a:xfrm>
            <a:off x="2944606" y="1663837"/>
            <a:ext cx="944011" cy="242977"/>
          </a:xfrm>
          <a:prstGeom prst="homePlate">
            <a:avLst/>
          </a:prstGeom>
          <a:solidFill>
            <a:srgbClr val="F9D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Permitting</a:t>
            </a:r>
          </a:p>
        </p:txBody>
      </p:sp>
      <p:sp>
        <p:nvSpPr>
          <p:cNvPr id="31" name="Arrow: Pentagon 30">
            <a:extLst>
              <a:ext uri="{FF2B5EF4-FFF2-40B4-BE49-F238E27FC236}">
                <a16:creationId xmlns:a16="http://schemas.microsoft.com/office/drawing/2014/main" id="{313E3BD9-ECE7-8C69-39D3-D589C2039D72}"/>
              </a:ext>
            </a:extLst>
          </p:cNvPr>
          <p:cNvSpPr/>
          <p:nvPr/>
        </p:nvSpPr>
        <p:spPr>
          <a:xfrm>
            <a:off x="2933545" y="2561933"/>
            <a:ext cx="3536958" cy="185467"/>
          </a:xfrm>
          <a:prstGeom prst="homePlate">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Calibri"/>
                <a:ea typeface="Calibri"/>
                <a:cs typeface="Calibri"/>
              </a:rPr>
              <a:t>Curriculum Dev.</a:t>
            </a:r>
            <a:endParaRPr lang="en-US" sz="12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Arrow: Pentagon 8">
            <a:extLst>
              <a:ext uri="{FF2B5EF4-FFF2-40B4-BE49-F238E27FC236}">
                <a16:creationId xmlns:a16="http://schemas.microsoft.com/office/drawing/2014/main" id="{F0F04541-BBA9-F10B-2C87-1A7C48ADE065}"/>
              </a:ext>
            </a:extLst>
          </p:cNvPr>
          <p:cNvSpPr/>
          <p:nvPr/>
        </p:nvSpPr>
        <p:spPr>
          <a:xfrm>
            <a:off x="2929112" y="3192694"/>
            <a:ext cx="1355803" cy="214222"/>
          </a:xfrm>
          <a:prstGeom prst="homePlat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Platform Dev.</a:t>
            </a: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2" name="Arrow: Pentagon 11">
            <a:extLst>
              <a:ext uri="{FF2B5EF4-FFF2-40B4-BE49-F238E27FC236}">
                <a16:creationId xmlns:a16="http://schemas.microsoft.com/office/drawing/2014/main" id="{EA7CF466-59D8-62F5-CA60-FC512C75EFA3}"/>
              </a:ext>
            </a:extLst>
          </p:cNvPr>
          <p:cNvSpPr/>
          <p:nvPr/>
        </p:nvSpPr>
        <p:spPr>
          <a:xfrm>
            <a:off x="6470274" y="3624354"/>
            <a:ext cx="5263175" cy="221930"/>
          </a:xfrm>
          <a:prstGeom prst="homePlat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Calibri"/>
                <a:ea typeface="Calibri"/>
                <a:cs typeface="Calibri"/>
              </a:rPr>
              <a:t>National Rollout</a:t>
            </a:r>
            <a:endParaRPr lang="en-US">
              <a:solidFill>
                <a:schemeClr val="tx1"/>
              </a:solidFill>
              <a:latin typeface="Calibri"/>
              <a:ea typeface="Calibri"/>
              <a:cs typeface="Calibri"/>
            </a:endParaRPr>
          </a:p>
        </p:txBody>
      </p:sp>
      <p:sp>
        <p:nvSpPr>
          <p:cNvPr id="34" name="Text Placeholder 1">
            <a:extLst>
              <a:ext uri="{FF2B5EF4-FFF2-40B4-BE49-F238E27FC236}">
                <a16:creationId xmlns:a16="http://schemas.microsoft.com/office/drawing/2014/main" id="{F573B60E-8606-2976-53A4-DDAFFEDA6243}"/>
              </a:ext>
            </a:extLst>
          </p:cNvPr>
          <p:cNvSpPr txBox="1">
            <a:spLocks/>
          </p:cNvSpPr>
          <p:nvPr/>
        </p:nvSpPr>
        <p:spPr>
          <a:xfrm>
            <a:off x="6988642" y="4618567"/>
            <a:ext cx="1756543" cy="228600"/>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solidFill>
                <a:highlight>
                  <a:srgbClr val="FFFFFF"/>
                </a:highlight>
              </a:rPr>
              <a:t>Harissa Strategy KPIs</a:t>
            </a:r>
          </a:p>
        </p:txBody>
      </p:sp>
      <p:cxnSp>
        <p:nvCxnSpPr>
          <p:cNvPr id="35" name="Straight Connector 34">
            <a:extLst>
              <a:ext uri="{FF2B5EF4-FFF2-40B4-BE49-F238E27FC236}">
                <a16:creationId xmlns:a16="http://schemas.microsoft.com/office/drawing/2014/main" id="{5F60EAFF-3E35-0BC4-1F21-F545AD7361AF}"/>
              </a:ext>
            </a:extLst>
          </p:cNvPr>
          <p:cNvCxnSpPr>
            <a:cxnSpLocks/>
          </p:cNvCxnSpPr>
          <p:nvPr/>
        </p:nvCxnSpPr>
        <p:spPr>
          <a:xfrm>
            <a:off x="6609613" y="4847167"/>
            <a:ext cx="2514600" cy="0"/>
          </a:xfrm>
          <a:prstGeom prst="line">
            <a:avLst/>
          </a:prstGeom>
          <a:ln>
            <a:solidFill>
              <a:srgbClr val="D8EC5D"/>
            </a:solidFill>
          </a:ln>
        </p:spPr>
        <p:style>
          <a:lnRef idx="2">
            <a:schemeClr val="accent1"/>
          </a:lnRef>
          <a:fillRef idx="0">
            <a:schemeClr val="accent1"/>
          </a:fillRef>
          <a:effectRef idx="1">
            <a:schemeClr val="accent1"/>
          </a:effectRef>
          <a:fontRef idx="minor">
            <a:schemeClr val="tx1"/>
          </a:fontRef>
        </p:style>
      </p:cxnSp>
      <p:sp>
        <p:nvSpPr>
          <p:cNvPr id="36" name="Text Placeholder 1">
            <a:extLst>
              <a:ext uri="{FF2B5EF4-FFF2-40B4-BE49-F238E27FC236}">
                <a16:creationId xmlns:a16="http://schemas.microsoft.com/office/drawing/2014/main" id="{84488723-EE1F-70F9-5E73-D23B53062FA6}"/>
              </a:ext>
            </a:extLst>
          </p:cNvPr>
          <p:cNvSpPr txBox="1">
            <a:spLocks/>
          </p:cNvSpPr>
          <p:nvPr/>
        </p:nvSpPr>
        <p:spPr>
          <a:xfrm>
            <a:off x="9485868" y="4654363"/>
            <a:ext cx="1756543" cy="228600"/>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solidFill>
                  <a:schemeClr val="tx1"/>
                </a:solidFill>
                <a:highlight>
                  <a:srgbClr val="FFFFFF"/>
                </a:highlight>
              </a:rPr>
              <a:t>General Store KPIs</a:t>
            </a:r>
          </a:p>
        </p:txBody>
      </p:sp>
      <p:cxnSp>
        <p:nvCxnSpPr>
          <p:cNvPr id="37" name="Straight Connector 36">
            <a:extLst>
              <a:ext uri="{FF2B5EF4-FFF2-40B4-BE49-F238E27FC236}">
                <a16:creationId xmlns:a16="http://schemas.microsoft.com/office/drawing/2014/main" id="{CCB0B32E-C72B-7D1A-6A91-ABB5DA7C6F7D}"/>
              </a:ext>
            </a:extLst>
          </p:cNvPr>
          <p:cNvCxnSpPr>
            <a:cxnSpLocks/>
          </p:cNvCxnSpPr>
          <p:nvPr/>
        </p:nvCxnSpPr>
        <p:spPr>
          <a:xfrm>
            <a:off x="9488066" y="4882963"/>
            <a:ext cx="1828800" cy="0"/>
          </a:xfrm>
          <a:prstGeom prst="line">
            <a:avLst/>
          </a:prstGeom>
          <a:ln>
            <a:solidFill>
              <a:srgbClr val="D8EC5D"/>
            </a:solidFill>
          </a:ln>
        </p:spPr>
        <p:style>
          <a:lnRef idx="2">
            <a:schemeClr val="accent1"/>
          </a:lnRef>
          <a:fillRef idx="0">
            <a:schemeClr val="accent1"/>
          </a:fillRef>
          <a:effectRef idx="1">
            <a:schemeClr val="accent1"/>
          </a:effectRef>
          <a:fontRef idx="minor">
            <a:schemeClr val="tx1"/>
          </a:fontRef>
        </p:style>
      </p:cxnSp>
      <p:sp>
        <p:nvSpPr>
          <p:cNvPr id="10" name="Arrow: Pentagon 9">
            <a:extLst>
              <a:ext uri="{FF2B5EF4-FFF2-40B4-BE49-F238E27FC236}">
                <a16:creationId xmlns:a16="http://schemas.microsoft.com/office/drawing/2014/main" id="{194A1061-2A05-F268-09B4-1FB02C60353A}"/>
              </a:ext>
            </a:extLst>
          </p:cNvPr>
          <p:cNvSpPr/>
          <p:nvPr/>
        </p:nvSpPr>
        <p:spPr>
          <a:xfrm>
            <a:off x="4272838" y="3398769"/>
            <a:ext cx="2621134" cy="228599"/>
          </a:xfrm>
          <a:prstGeom prst="homePlat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latin typeface="Calibri"/>
                <a:ea typeface="Calibri"/>
                <a:cs typeface="Calibri"/>
              </a:rPr>
              <a:t>Pilot</a:t>
            </a:r>
            <a:r>
              <a:rPr lang="en-US" sz="1200" dirty="0">
                <a:solidFill>
                  <a:schemeClr val="tx1"/>
                </a:solidFill>
                <a:latin typeface="Calibri"/>
                <a:ea typeface="Calibri"/>
                <a:cs typeface="Calibri"/>
              </a:rPr>
              <a:t> Market Launch</a:t>
            </a:r>
            <a:endParaRPr lang="en-US">
              <a:solidFill>
                <a:schemeClr val="tx1"/>
              </a:solidFill>
            </a:endParaRPr>
          </a:p>
        </p:txBody>
      </p:sp>
    </p:spTree>
    <p:extLst>
      <p:ext uri="{BB962C8B-B14F-4D97-AF65-F5344CB8AC3E}">
        <p14:creationId xmlns:p14="http://schemas.microsoft.com/office/powerpoint/2010/main" val="530666064"/>
      </p:ext>
    </p:extLst>
  </p:cSld>
  <p:clrMapOvr>
    <a:masterClrMapping/>
  </p:clrMapOvr>
  <p:extLst>
    <p:ext uri="{6950BFC3-D8DA-4A85-94F7-54DA5524770B}">
      <p188:commentRel xmlns:p188="http://schemas.microsoft.com/office/powerpoint/2018/8/main" r:id="rId4"/>
    </p:ext>
  </p:extLs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9E2D8F-B49B-85E5-0592-FB2F3119E427}"/>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91D97A08-8CDE-4978-8F84-CA3CD607223A}"/>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FBDBC38C-3DA0-D4DA-45EE-A0B67F9B4E3A}"/>
              </a:ext>
            </a:extLst>
          </p:cNvPr>
          <p:cNvSpPr>
            <a:spLocks noGrp="1"/>
          </p:cNvSpPr>
          <p:nvPr>
            <p:ph type="body" sz="quarter" idx="13"/>
          </p:nvPr>
        </p:nvSpPr>
        <p:spPr/>
        <p:txBody>
          <a:bodyPr/>
          <a:lstStyle/>
          <a:p>
            <a:endParaRPr lang="en-US"/>
          </a:p>
        </p:txBody>
      </p:sp>
      <p:sp>
        <p:nvSpPr>
          <p:cNvPr id="5" name="Rectangle 4">
            <a:extLst>
              <a:ext uri="{FF2B5EF4-FFF2-40B4-BE49-F238E27FC236}">
                <a16:creationId xmlns:a16="http://schemas.microsoft.com/office/drawing/2014/main" id="{2156AC4F-63A6-80E2-3633-B797D25E2E40}"/>
              </a:ext>
            </a:extLst>
          </p:cNvPr>
          <p:cNvSpPr/>
          <p:nvPr/>
        </p:nvSpPr>
        <p:spPr>
          <a:xfrm>
            <a:off x="0" y="0"/>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5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32687&quot;&gt;&lt;version val=&quot;38604&quot;/&gt;&lt;CPresentation id=&quot;1&quot;&gt;&lt;m_precDefaultOrdinal&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Ordinal&gt;&lt;m_precDefaultNumber&gt;&lt;m_bNumberIsYear val=&quot;1&quot;/&gt;&lt;m_chMinusSymbol&gt;-&lt;/m_chMinusSymbol&gt;&lt;m_chDecimalSymbol17909&gt;.&lt;/m_chDecimalSymbol17909&gt;&lt;m_nGroupingDigits17909 val=&quot;2147483647&quot;/&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yearfmt&gt;&lt;begin val=&quot;0&quot;/&gt;&lt;end val=&quot;4&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8&quot;&gt;&lt;elem m_fUsage=&quot;1.00000000000000000000E+00&quot;&gt;&lt;m_msothmcolidx val=&quot;0&quot;/&gt;&lt;m_rgb r=&quot;F9&quot; g=&quot;D0&quot; b=&quot;00&quot;/&gt;&lt;/elem&gt;&lt;elem m_fUsage=&quot;9.08764110000000235878E-01&quot;&gt;&lt;m_msothmcolidx val=&quot;0&quot;/&gt;&lt;m_rgb r=&quot;F3&quot; g=&quot;D0&quot; b=&quot;9D&quot;/&gt;&lt;/elem&gt;&lt;elem m_fUsage=&quot;9.00000000000000022204E-01&quot;&gt;&lt;m_msothmcolidx val=&quot;0&quot;/&gt;&lt;m_rgb r=&quot;D8&quot; g=&quot;EC&quot; b=&quot;5D&quot;/&gt;&lt;/elem&gt;&lt;elem m_fUsage=&quot;8.10000000000000053291E-01&quot;&gt;&lt;m_msothmcolidx val=&quot;0&quot;/&gt;&lt;m_rgb r=&quot;CA&quot; g=&quot;FF&quot; b=&quot;33&quot;/&gt;&lt;/elem&gt;&lt;elem m_fUsage=&quot;7.29000000000000092371E-01&quot;&gt;&lt;m_msothmcolidx val=&quot;0&quot;/&gt;&lt;m_rgb r=&quot;CA&quot; g=&quot;FF&quot; b=&quot;A5&quot;/&gt;&lt;/elem&gt;&lt;elem m_fUsage=&quot;6.56100000000000127542E-01&quot;&gt;&lt;m_msothmcolidx val=&quot;0&quot;/&gt;&lt;m_rgb r=&quot;C3&quot; g=&quot;FF&quot; b=&quot;A5&quot;/&gt;&lt;/elem&gt;&lt;elem m_fUsage=&quot;5.90490000000000181402E-01&quot;&gt;&lt;m_msothmcolidx val=&quot;0&quot;/&gt;&lt;m_rgb r=&quot;E5&quot; g=&quot;FC&quot; b=&quot;A8&quot;/&gt;&lt;/elem&gt;&lt;elem m_fUsage=&quot;5.31441000000000052239E-01&quot;&gt;&lt;m_msothmcolidx val=&quot;0&quot;/&gt;&lt;m_rgb r=&quot;C3&quot; g=&quot;EF&quot; b=&quot;B8&quot;/&gt;&lt;/elem&gt;&lt;/m_vecMRU&gt;&lt;/m_mruColor&gt;&lt;m_eweekdayFirstOfWeek val=&quot;1&quot;/&gt;&lt;m_eweekdayFirstOfWorkweek val=&quot;2&quot;/&gt;&lt;m_eweekdayFirstOfWeekend val=&quot;7&quot;/&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2.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13.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14.xml><?xml version="1.0" encoding="utf-8"?>
<p:tagLst xmlns:a="http://schemas.openxmlformats.org/drawingml/2006/main" xmlns:r="http://schemas.openxmlformats.org/officeDocument/2006/relationships" xmlns:p="http://schemas.openxmlformats.org/presentationml/2006/main">
  <p:tag name="SHAPENAME" val="TopLineLeft"/>
</p:tagLst>
</file>

<file path=ppt/tags/tag15.xml><?xml version="1.0" encoding="utf-8"?>
<p:tagLst xmlns:a="http://schemas.openxmlformats.org/drawingml/2006/main" xmlns:r="http://schemas.openxmlformats.org/officeDocument/2006/relationships" xmlns:p="http://schemas.openxmlformats.org/presentationml/2006/main">
  <p:tag name="SHAPENAME" val="Straight Connector 15"/>
</p:tagLst>
</file>

<file path=ppt/tags/tag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xml><?xml version="1.0" encoding="utf-8"?>
<p:tagLst xmlns:a="http://schemas.openxmlformats.org/drawingml/2006/main" xmlns:r="http://schemas.openxmlformats.org/officeDocument/2006/relationships" xmlns:p="http://schemas.openxmlformats.org/presentationml/2006/main">
  <p:tag name="SHAPENAME" val="5. Source"/>
</p:tagLst>
</file>

<file path=ppt/tags/tag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2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3.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6.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27.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8.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9.xml><?xml version="1.0" encoding="utf-8"?>
<p:tagLst xmlns:a="http://schemas.openxmlformats.org/drawingml/2006/main" xmlns:r="http://schemas.openxmlformats.org/officeDocument/2006/relationships" xmlns:p="http://schemas.openxmlformats.org/presentationml/2006/main">
  <p:tag name="SHAPENAME" val="Straight Connector 15"/>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SHAPENAME" val="5. Sourc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1ZKDyEFT1uYfOEuBAv0QJ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T90h7byHah3gbfuVxMwzB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CCN2.SuyvbWFuGiobH8bM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24jezoeFJV6wo7V_FRkQr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KEZa74youPSPPIWJtwcsZ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XGp8qLjnuDFDb.VnfK0.v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R5tdZx_L7uH63qRmxB8K.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cYAEdLdAJqbRNSI7viC.O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8xB8khX2loqojagTcp3aY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0b9m8ILW0GJj9CgutwHwe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dS9urF.K0Y9rPFm6QNyFF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byKRVLcLmjGqDIIMb8N3g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4ckWk.cp4MJW2vU_KjEkF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rOkCMF9JSLZ1zKcMYuGTY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WegThWIAX.bw4iYoK7jyR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owrzA10QhgH.hTzpdF9X2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qoPaGCGBboERh86vQKO6O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RZ714HgK2tN2IAb8nboyD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Zn2XdgRD5Za_O.W6o.U2I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EBv7xeb4177V8nb3YJiif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FeUJfmNhzpB39CPABziR7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4sDi3XjtQXCri5VXnJ092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8vL5w0qOCE1dVSN0jm56G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aFNyL4QGscoRrV2AtZ4xo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1ExdCE5A5lBWSfymGn2hi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1ExdCE5A5lBWSfymGn2hi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1ExdCE5A5lBWSfymGn2hi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WeJ8Eku2AGVtzhC0rMvK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7IiS_2gi7sTK2RrAJ1GCF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kJHbS.UkKLL1J32gA0m2R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4S5iiREkKHZqcNGV.waPV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DE40442eW0Y6PlkWKHGF1g"/>
</p:tagLst>
</file>

<file path=ppt/tags/tag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kDs7owycSt12DFyr4bJUB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SHAPENAME" val="SlideLogoTex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d04fbe1-be18-4ccb-b879-4ba09e66bff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54E818E74CAD4D99E8840DAB83D3C5" ma:contentTypeVersion="16" ma:contentTypeDescription="Create a new document." ma:contentTypeScope="" ma:versionID="234b8c7f029e2ba61e7fdf86f3e36433">
  <xsd:schema xmlns:xsd="http://www.w3.org/2001/XMLSchema" xmlns:xs="http://www.w3.org/2001/XMLSchema" xmlns:p="http://schemas.microsoft.com/office/2006/metadata/properties" xmlns:ns3="3d04fbe1-be18-4ccb-b879-4ba09e66bff7" xmlns:ns4="3ad96fdf-7829-43b3-9744-e3bc45fc957b" targetNamespace="http://schemas.microsoft.com/office/2006/metadata/properties" ma:root="true" ma:fieldsID="2c0c7e4fa22d706c3efbd31d27db543a" ns3:_="" ns4:_="">
    <xsd:import namespace="3d04fbe1-be18-4ccb-b879-4ba09e66bff7"/>
    <xsd:import namespace="3ad96fdf-7829-43b3-9744-e3bc45fc957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04fbe1-be18-4ccb-b879-4ba09e66bf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d96fdf-7829-43b3-9744-e3bc45fc957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F4EA11-B447-4FCD-95D3-3DD9E8D74820}">
  <ds:schemaRefs>
    <ds:schemaRef ds:uri="3d04fbe1-be18-4ccb-b879-4ba09e66bff7"/>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2.xml><?xml version="1.0" encoding="utf-8"?>
<ds:datastoreItem xmlns:ds="http://schemas.openxmlformats.org/officeDocument/2006/customXml" ds:itemID="{8E6A40ED-7782-45DE-91A2-99B04CDBED6B}">
  <ds:schemaRefs>
    <ds:schemaRef ds:uri="http://schemas.microsoft.com/sharepoint/v3/contenttype/forms"/>
  </ds:schemaRefs>
</ds:datastoreItem>
</file>

<file path=customXml/itemProps3.xml><?xml version="1.0" encoding="utf-8"?>
<ds:datastoreItem xmlns:ds="http://schemas.openxmlformats.org/officeDocument/2006/customXml" ds:itemID="{E015D4ED-A85D-4514-9952-1425DEB7B730}">
  <ds:schemaRefs>
    <ds:schemaRef ds:uri="3ad96fdf-7829-43b3-9744-e3bc45fc957b"/>
    <ds:schemaRef ds:uri="3d04fbe1-be18-4ccb-b879-4ba09e66bf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5648</Words>
  <Application>Microsoft Office PowerPoint</Application>
  <PresentationFormat>Widescreen</PresentationFormat>
  <Paragraphs>907</Paragraphs>
  <Slides>31</Slides>
  <Notes>17</Notes>
  <HiddenSlides>23</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Daniels, Conor J</dc:creator>
  <cp:lastModifiedBy>Cogan, Oliver</cp:lastModifiedBy>
  <cp:revision>3</cp:revision>
  <dcterms:created xsi:type="dcterms:W3CDTF">2025-12-11T15:29:31Z</dcterms:created>
  <dcterms:modified xsi:type="dcterms:W3CDTF">2026-03-15T03:17:31Z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0x010100EB54E818E74CAD4D99E8840DAB83D3C5</vt:lpwstr>
  </property>
</Properties>
</file>