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82" r:id="rId4"/>
    <p:sldId id="271" r:id="rId5"/>
    <p:sldId id="272" r:id="rId6"/>
    <p:sldId id="274" r:id="rId7"/>
    <p:sldId id="278" r:id="rId8"/>
    <p:sldId id="276" r:id="rId9"/>
    <p:sldId id="283" r:id="rId10"/>
    <p:sldId id="284" r:id="rId11"/>
    <p:sldId id="281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001"/>
    <a:srgbClr val="009D69"/>
    <a:srgbClr val="A1D09C"/>
    <a:srgbClr val="A2D19D"/>
    <a:srgbClr val="B3EB73"/>
    <a:srgbClr val="FF0000"/>
    <a:srgbClr val="00A9E7"/>
    <a:srgbClr val="4DA72E"/>
    <a:srgbClr val="B13332"/>
    <a:srgbClr val="ECC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35F98-B03E-1D72-68C5-DA07322BE2E3}" v="3" dt="2026-03-24T14:49:32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651"/>
  </p:normalViewPr>
  <p:slideViewPr>
    <p:cSldViewPr snapToGrid="0">
      <p:cViewPr varScale="1">
        <p:scale>
          <a:sx n="97" d="100"/>
          <a:sy n="97" d="100"/>
        </p:scale>
        <p:origin x="-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Price Increase (since 2019)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D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2-EB42-B311-A09EDAD10101}"/>
              </c:ext>
            </c:extLst>
          </c:dPt>
          <c:dPt>
            <c:idx val="4"/>
            <c:invertIfNegative val="0"/>
            <c:bubble3D val="0"/>
            <c:spPr>
              <a:solidFill>
                <a:srgbClr val="A1D0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BC2-EB42-B311-A09EDAD10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CAVA</c:v>
                </c:pt>
                <c:pt idx="1">
                  <c:v>Chipotle</c:v>
                </c:pt>
                <c:pt idx="2">
                  <c:v>Panera</c:v>
                </c:pt>
                <c:pt idx="3">
                  <c:v>Sweetgreen</c:v>
                </c:pt>
                <c:pt idx="4">
                  <c:v>Luna Grill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0.4</c:v>
                </c:pt>
                <c:pt idx="2">
                  <c:v>0.35</c:v>
                </c:pt>
                <c:pt idx="3">
                  <c:v>0.32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2-EB42-B311-A09EDAD10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381072896"/>
        <c:axId val="13810755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Same-Store Sales Growth (%)</c:v>
                </c:pt>
              </c:strCache>
            </c:strRef>
          </c:tx>
          <c:spPr>
            <a:ln w="28575" cap="rnd">
              <a:solidFill>
                <a:srgbClr val="FAD00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CAVA</c:v>
                </c:pt>
                <c:pt idx="1">
                  <c:v>Chipotle</c:v>
                </c:pt>
                <c:pt idx="2">
                  <c:v>Panera</c:v>
                </c:pt>
                <c:pt idx="3">
                  <c:v>Sweetgreen</c:v>
                </c:pt>
                <c:pt idx="4">
                  <c:v>Luna Grill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0.13400000000000001</c:v>
                </c:pt>
                <c:pt idx="1">
                  <c:v>2.5000000000000001E-2</c:v>
                </c:pt>
                <c:pt idx="2">
                  <c:v>0.03</c:v>
                </c:pt>
                <c:pt idx="3">
                  <c:v>3.2500000000000001E-2</c:v>
                </c:pt>
                <c:pt idx="4" formatCode="0%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C2-EB42-B311-A09EDAD10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183680"/>
        <c:axId val="1527006976"/>
      </c:lineChart>
      <c:catAx>
        <c:axId val="13810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nken Grotesk" pitchFamily="2" charset="77"/>
                <a:ea typeface="+mn-ea"/>
                <a:cs typeface="+mn-cs"/>
              </a:defRPr>
            </a:pPr>
            <a:endParaRPr lang="en-US"/>
          </a:p>
        </c:txPr>
        <c:crossAx val="1381075584"/>
        <c:crosses val="autoZero"/>
        <c:auto val="1"/>
        <c:lblAlgn val="ctr"/>
        <c:lblOffset val="100"/>
        <c:noMultiLvlLbl val="0"/>
      </c:catAx>
      <c:valAx>
        <c:axId val="1381075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anken Grotesk" pitchFamily="2" charset="77"/>
                    <a:ea typeface="+mn-ea"/>
                    <a:cs typeface="+mn-cs"/>
                  </a:defRPr>
                </a:pPr>
                <a:r>
                  <a:rPr lang="en-US" sz="1400" b="0">
                    <a:latin typeface="Hanken Grotesk" pitchFamily="2" charset="77"/>
                  </a:rPr>
                  <a:t>% Price Increase (since 2019)</a:t>
                </a:r>
              </a:p>
            </c:rich>
          </c:tx>
          <c:layout>
            <c:manualLayout>
              <c:xMode val="edge"/>
              <c:yMode val="edge"/>
              <c:x val="0"/>
              <c:y val="0.222588904012660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anken Grotesk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nken Grotesk" pitchFamily="2" charset="77"/>
                <a:ea typeface="+mn-ea"/>
                <a:cs typeface="+mn-cs"/>
              </a:defRPr>
            </a:pPr>
            <a:endParaRPr lang="en-US"/>
          </a:p>
        </c:txPr>
        <c:crossAx val="1381072896"/>
        <c:crosses val="autoZero"/>
        <c:crossBetween val="between"/>
      </c:valAx>
      <c:valAx>
        <c:axId val="1527006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Hanken Grotesk" pitchFamily="2" charset="77"/>
                  </a:rPr>
                  <a:t>Same Store Sales Growth (%)</a:t>
                </a:r>
              </a:p>
            </c:rich>
          </c:tx>
          <c:layout>
            <c:manualLayout>
              <c:xMode val="edge"/>
              <c:yMode val="edge"/>
              <c:x val="0.96063893402388911"/>
              <c:y val="0.22425354844293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nken Grotesk" pitchFamily="2" charset="77"/>
                <a:ea typeface="+mn-ea"/>
                <a:cs typeface="+mn-cs"/>
              </a:defRPr>
            </a:pPr>
            <a:endParaRPr lang="en-US"/>
          </a:p>
        </c:txPr>
        <c:crossAx val="1671183680"/>
        <c:crosses val="max"/>
        <c:crossBetween val="between"/>
      </c:valAx>
      <c:catAx>
        <c:axId val="16711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700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Organic Base</cx:pt>
          <cx:pt idx="1">Day 1 Revenue</cx:pt>
          <cx:pt idx="2">Synergy Lift (Y2)</cx:pt>
          <cx:pt idx="3">Synergy Lift (Y3)</cx:pt>
          <cx:pt idx="4">M&amp;A Total</cx:pt>
        </cx:lvl>
      </cx:strDim>
      <cx:numDim type="val">
        <cx:f>Sheet1!$B$2:$B$6</cx:f>
        <cx:lvl ptCount="5" formatCode="\+#,##0">
          <cx:pt idx="0">117</cx:pt>
          <cx:pt idx="1">110</cx:pt>
          <cx:pt idx="2">94</cx:pt>
          <cx:pt idx="3">39</cx:pt>
          <cx:pt idx="4">360</cx:pt>
        </cx:lvl>
      </cx:numDim>
    </cx:data>
  </cx:chartData>
  <cx:chart>
    <cx:plotArea>
      <cx:plotAreaRegion>
        <cx:series layoutId="waterfall" uniqueId="{6C1ED1B0-BBD0-5045-A59A-1024F2AB53C8}">
          <cx:tx>
            <cx:txData>
              <cx:f>Sheet1!$B$1</cx:f>
              <cx:v>Value ($M)</cx:v>
            </cx:txData>
          </cx:tx>
          <cx:dataPt idx="0">
            <cx:spPr>
              <a:solidFill>
                <a:srgbClr val="E8E8E8">
                  <a:lumMod val="25000"/>
                </a:srgbClr>
              </a:solidFill>
            </cx:spPr>
          </cx:dataPt>
          <cx:dataPt idx="1">
            <cx:spPr>
              <a:solidFill>
                <a:srgbClr val="009D69"/>
              </a:solidFill>
            </cx:spPr>
          </cx:dataPt>
          <cx:dataPt idx="2">
            <cx:spPr>
              <a:solidFill>
                <a:srgbClr val="3F9E43"/>
              </a:solidFill>
            </cx:spPr>
          </cx:dataPt>
          <cx:dataPt idx="3">
            <cx:spPr>
              <a:solidFill>
                <a:srgbClr val="4EA72E">
                  <a:lumMod val="40000"/>
                  <a:lumOff val="60000"/>
                </a:srgbClr>
              </a:solidFill>
            </cx:spPr>
          </cx:dataPt>
          <cx:dataPt idx="4">
            <cx:spPr>
              <a:solidFill>
                <a:srgbClr val="E8E8E8">
                  <a:lumMod val="25000"/>
                </a:srgbClr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300">
                    <a:latin typeface="Hanken Grotesk" pitchFamily="2" charset="77"/>
                    <a:ea typeface="Hanken Grotesk" pitchFamily="2" charset="77"/>
                    <a:cs typeface="Hanken Grotesk" pitchFamily="2" charset="77"/>
                  </a:defRPr>
                </a:pPr>
                <a:endParaRPr lang="en-US" sz="13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Hanken Grotesk" pitchFamily="2" charset="77"/>
                </a:endParaRPr>
              </a:p>
            </cx:txPr>
            <cx:visibility seriesName="0" categoryName="0" value="1"/>
          </cx:dataLabels>
          <cx:dataId val="0"/>
          <cx:layoutPr>
            <cx:visibility connectorLines="1"/>
            <cx:subtotals>
              <cx:idx val="4"/>
            </cx:subtotals>
          </cx:layoutPr>
        </cx:series>
      </cx:plotAreaRegion>
      <cx:axis id="0">
        <cx:catScaling gapWidth="0.5"/>
        <cx:majorTickMarks type="out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 i="1">
                <a:latin typeface="Hanken Grotesk" pitchFamily="2" charset="77"/>
                <a:ea typeface="Hanken Grotesk" pitchFamily="2" charset="77"/>
                <a:cs typeface="Hanken Grotesk" pitchFamily="2" charset="77"/>
              </a:defRPr>
            </a:pPr>
            <a:endParaRPr lang="en-US" sz="1000" b="0" i="1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Hanken Grotesk" pitchFamily="2" charset="77"/>
            </a:endParaRPr>
          </a:p>
        </cx:txPr>
      </cx:axis>
      <cx:axis id="1" hidden="1">
        <cx:valScaling/>
        <cx:majorTickMarks type="out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Organic Entry CAC</cx:pt>
          <cx:pt idx="1">Bypass Education Ads</cx:pt>
          <cx:pt idx="2">Bypass Trial Promos</cx:pt>
          <cx:pt idx="3">M&amp;A Migration Cost</cx:pt>
        </cx:lvl>
      </cx:strDim>
      <cx:numDim type="val">
        <cx:f>Sheet1!$B$2:$B$5</cx:f>
        <cx:lvl ptCount="4" formatCode="General">
          <cx:pt idx="0">2.5</cx:pt>
          <cx:pt idx="1">-1.2</cx:pt>
          <cx:pt idx="2">-0.80000000000000004</cx:pt>
          <cx:pt idx="3">0.5</cx:pt>
        </cx:lvl>
      </cx:numDim>
    </cx:data>
  </cx:chartData>
  <cx:chart>
    <cx:plotArea>
      <cx:plotAreaRegion>
        <cx:series layoutId="waterfall" uniqueId="{7DD58E80-44FD-3443-B42E-1375B57A1F3A}">
          <cx:tx>
            <cx:txData>
              <cx:f>Sheet1!$B$1</cx:f>
              <cx:v>Value ($M)</cx:v>
            </cx:txData>
          </cx:tx>
          <cx:spPr>
            <a:solidFill>
              <a:schemeClr val="tx1">
                <a:lumMod val="85000"/>
                <a:lumOff val="15000"/>
              </a:schemeClr>
            </a:solidFill>
          </cx:spPr>
          <cx:dataPt idx="0">
            <cx:spPr>
              <a:solidFill>
                <a:srgbClr val="E8E8E8">
                  <a:lumMod val="25000"/>
                </a:srgbClr>
              </a:solidFill>
            </cx:spPr>
          </cx:dataPt>
          <cx:dataPt idx="1">
            <cx:spPr>
              <a:solidFill>
                <a:srgbClr val="009D69"/>
              </a:solidFill>
            </cx:spPr>
          </cx:dataPt>
          <cx:dataPt idx="2">
            <cx:spPr>
              <a:solidFill>
                <a:srgbClr val="A1D09C"/>
              </a:solidFill>
            </cx:spPr>
          </cx:dataPt>
          <cx:dataPt idx="3">
            <cx:spPr>
              <a:solidFill>
                <a:srgbClr val="E8E8E8">
                  <a:lumMod val="25000"/>
                </a:srgbClr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500">
                    <a:latin typeface="Hanken Grotesk" pitchFamily="2" charset="77"/>
                    <a:ea typeface="Hanken Grotesk" pitchFamily="2" charset="77"/>
                    <a:cs typeface="Hanken Grotesk" pitchFamily="2" charset="77"/>
                  </a:defRPr>
                </a:pPr>
                <a:endParaRPr lang="en-US" sz="15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Hanken Grotesk" pitchFamily="2" charset="77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3"/>
            </cx:subtotals>
          </cx:layoutPr>
        </cx:series>
      </cx:plotAreaRegion>
      <cx:axis id="0">
        <cx:catScaling gapWidth="0.5"/>
        <cx:majorTickMarks type="out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 i="1">
                <a:latin typeface="Hanken Grotesk" pitchFamily="2" charset="77"/>
                <a:ea typeface="Hanken Grotesk" pitchFamily="2" charset="77"/>
                <a:cs typeface="Hanken Grotesk" pitchFamily="2" charset="77"/>
              </a:defRPr>
            </a:pPr>
            <a:endParaRPr lang="en-US" sz="1000" b="0" i="1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Hanken Grotesk" pitchFamily="2" charset="77"/>
            </a:endParaRPr>
          </a:p>
        </cx:txPr>
      </cx:axis>
      <cx:axis id="1" hidden="1">
        <cx:valScaling/>
        <cx:majorTickMarks type="out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C554E-9705-3242-9B1A-4EA95D55415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E9536-1BA6-5647-B629-F3BE1A03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96C5-7143-A50A-D672-1F9BA177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E5F55-7CD1-F1A2-C493-9C1E80918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BFBBD-F8D3-9839-6AAD-73C5D039C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6576-1DC7-DC35-9D33-D46FAD7FE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28934-F14F-1962-1BF1-CEDA5309B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688DB-5F1F-1340-FBCD-8AF11CD7A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FF417-7FA4-DFDE-8313-C79D44257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64808-232D-703B-6A61-E869AA814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B1EB3-A6CF-1B8D-D57F-38BDB8A6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56EB6-70D5-0555-81C9-436E90CC1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07A62-04B0-DCCA-6A76-8F6B522CB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AF1AE-8F8A-CF1D-78C1-A3EB7EA17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1C9B6-BC03-4842-5A8B-D8F71F25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9657F-DB35-3DD3-8D36-75A505B54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E2E78-E033-3C98-787C-CDCEE932F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60162-331C-3BC4-7FE5-44668F672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47A1-E22E-72B9-84C9-CA016A26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CB60E-F401-4F7D-F3D5-047DB4B73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BFDB5-C952-FFA5-9B79-C11F9BEF2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EE16-CD70-73D7-DCD3-CF9EB7C5C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E9536-1BA6-5647-B629-F3BE1A03E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F19B-524F-991A-7401-BDD9C7635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203A2-A0A2-CC2B-3D46-0A842B6EC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FAA7-5300-B937-FB87-05C9B30E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1EE2-3DE9-EB41-836B-0B98AEE4EB57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FD96E-28B9-9BC6-4EEB-5D1C4693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C20B-5C5A-1455-00FC-0368C936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7B7E-8BA9-17EA-D56B-DA21A11D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2D1E6-BF1C-7A6D-CB44-44806FBA4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707C-3CD8-4CFF-4E31-50FCF153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5010-23BF-FF4A-9F34-2E54BEF8F367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FE357-5994-E598-5351-BDA7AA06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3DA8C-663D-79AE-7842-D7E8EB1D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66A4F-DDD4-6C9B-4F81-9059CF5DD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646A-FEF7-01FA-4DE7-D3A0DC43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16A9-B9CD-AFA6-53C1-769A17A6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551D-66CB-724B-AEDD-C9DF269C97FC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ACD00-CC73-51D4-1E73-C8F31CA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94AE-173B-9246-B30F-FA3A0EBA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A63-0156-A810-1216-0457EE3B1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7CF08-00E6-BBCA-AC83-1E167053E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ACBD-3264-A3DA-2679-762F27D0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3474-B0DB-DB7F-F864-DB8EB9FD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0B40-B47A-66A0-B15E-19540164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A293-D497-3059-4C55-51A218BF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2967-B26D-B203-ADE0-25C4B575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4C15-AFF3-A43A-744C-163EE385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CBF2-DBC8-0B70-E132-329C3896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B113-3F5E-ED18-9F8F-FFBF94FA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19FD-3E64-6362-DEBF-122F6941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886E-BD53-1B6D-C950-897C5C27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EB09D-07EA-7A05-0904-458A73E5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9AB6-6890-1B88-27C3-31AC2942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2919-44F3-B721-F27E-9135543A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8760-B2D4-852C-DD12-BE4BA000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0C9A-42FB-08E2-AA16-592BC10E0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48FD4-3BCC-EC4E-9C7A-39FB830B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9AC5-F89F-10F1-8864-9445EF53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37A94-0C66-5910-3BE4-DF6FBF5D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A5EF9-44AC-3E6D-8671-2D34A50A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D6F5-607C-DA6B-50AC-5479AFF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217AC-5CC7-4187-4DBC-F763CCC6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BB03E-E25B-962A-94CF-D2A33AF6B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71C2F-D01E-48DF-0B42-78BE9359A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30D7-D83A-4C6B-DA2C-829A6FA14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37946-CB75-0B6E-75B4-94855598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989B6-1030-B1CE-C8F7-E5AD4545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4FC8B-7018-2CFD-C1AE-1CEBCF31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F5FB-F73F-027E-35E7-977DB8A1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B5E25-F516-666D-127E-5FE8DBA5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037E9-561A-D87B-F5D8-8666A370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0CDAF-C2EA-E101-7E8B-A709D6C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6039-FEF8-8FF7-D03B-08B79F61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6628B-EAA6-C332-7CAA-D0C63593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AC36F-9795-317D-F664-5349AB45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E2BB-7C8C-4773-1B35-C80E2034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3288-1992-3D94-AED4-DD18B59E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2A49C-1992-5E97-28BC-6E32C9934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C463E-9491-AF97-F7AA-C1234DC1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C9312-BDD2-5E34-8206-BFB163D7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7E03-4DC3-93B5-97E4-3496811A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146A-FEEE-7F49-62F2-65E66EDB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4FF2-1A31-99DF-0BE5-FEEAD874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C3363-8C07-0154-44F0-D8423A38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32E0-392F-344D-9D1A-19BBDA642070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A961E-5177-A653-AE21-CD09D7A7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4EA40-9AEA-A14E-109A-ED094D04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0539-E601-A999-C6D4-8D3AE68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FCDB9-E1A0-45E0-673F-0C59649DD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43CF3-1C51-EA8F-6E0B-E6F0608A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3EE16-5025-03CF-AE58-9C9F678D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0220F-FE62-A6F9-56D3-06D55407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D58B-F848-EFDE-D108-CD0D3EB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A44F-BF86-760C-8000-C0B094AB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59960-06C7-CE3A-409C-FDC7B5C8F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2633A-BEDA-4964-2FDB-DCD4676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EC7C-DA00-05E2-E754-2BAC39E0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F58F-32C8-596C-819C-82409187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BCF6F-AB09-9A58-1CC8-FB48F904B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C18E5-1295-C603-3EE8-406F8C19C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E28E-BD2B-10DE-FB80-D4E0FA9E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AF47-F249-D6FA-9C5F-A7347D72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DA3CC-BE32-66BB-CBEC-E16073A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9051-40D6-8133-6CF0-006D5BA4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BA41A-F267-9F55-D681-68F4FB03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4FCD-CFA3-B4E0-1C02-36D8004C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B61D-06FA-D840-87BC-6BA00D3E230E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8B9AD-735E-ABB7-C072-E86B4F11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493D6-2DF7-8519-3AB9-4784EA7C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961F-392E-2EDE-1730-04B30DEE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5F8D-0CF4-7F14-32C4-3EE057E1F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0E0FD-4735-F598-BA7B-6324F61B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B05E-092C-E446-9FE8-2872E906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C6A4-8DA6-CD4A-B7F6-E706425857C8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882EB-ACC0-DCDB-228D-AD1BC80F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4D8F9-69D9-7733-7861-AE32899B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23DA-BEC8-3BC2-3076-E496C9D5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6F81F-B1F5-6B97-BD32-92C371D2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75D16-ED6B-CE57-6E41-596AB1A1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AE520-B697-FFC2-B8B5-C919B5B0C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3397F-F10A-30A9-F7AB-19E22C1C1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C9D84-638A-4BAD-DC17-1F3AA1D9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76F5-364C-BB4B-A8CA-A8621CDC27CA}" type="datetime1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C8A16-EA11-F259-88CD-41D611D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70BAD-CD6B-8F99-4E8B-D5313A86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8E43-700B-E871-A0F5-FE304455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671C5-3E80-39B9-BAC2-45626DF0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9BDD-6110-5349-84A3-5978BF5BF946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085CC-4210-BB08-29EA-ACC58F46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D512A-F1AD-2BA9-B56E-B50A4BF5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9159A-099F-9791-6EAB-C27777C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5C6-53FA-5146-84E9-AA1726F54C67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61ABC-424B-DDE0-66BA-1F20171B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251B-32E6-0B78-6846-AA19850D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D01E-EFBD-121B-98DA-8B29AFAC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1763-290E-44AC-2650-65169D8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DE7D5-0AF8-287C-950F-367421151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1E33C-183F-9213-5158-CBC92BCE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7A13-A5F6-DE48-8C4B-3CCAD5C847C9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E0F65-F9A9-0BA2-3C63-062C0902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BB2A1-5826-A443-64D1-7228E588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FA43-B749-0C23-1665-0081FA24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9EB97-4C6C-F08B-7293-71592B65C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F10ED-90E9-B572-E917-3F2A5C30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3F7F7-8A98-CBC8-18F0-B5B6AA97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FDB-5F5F-B74F-AA39-A02462ED501E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AB535-FFEB-BAB1-44AF-1ED5E691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88679-E00B-EC13-BBC9-C73DD06E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9F54C-4F31-93BB-C2A9-60677946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AFC3-231D-F554-027D-A8BCE550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2EBD-C411-18F1-4A18-F159873F5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83124-36E5-174B-8BEE-A251F38CE2A6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8595-51FA-F67E-4D4E-FEBDAE6B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Strictly Private &amp; Confidential | © 2026 | For Authorized Client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74A4-AAE4-200C-8BED-8137AC97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FA03A-9A03-A841-A95C-9AD00469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6B4CC-DA33-D46D-0FD4-8E8B8C80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665D5-F296-EAD3-DCCC-8CDBAD55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2F9-7F10-658A-58DB-EE5E6D29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A4F67-5463-4324-8E51-30B3ACB02FC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DC82-BB6B-CEA1-7214-4E0964D0D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F1E0-7E55-CAB5-0FE1-6629F950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4A385-D330-4ED1-8077-30EE7EF6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BC963D-E831-611A-102D-842F37B00B8D}"/>
              </a:ext>
            </a:extLst>
          </p:cNvPr>
          <p:cNvSpPr txBox="1"/>
          <p:nvPr/>
        </p:nvSpPr>
        <p:spPr>
          <a:xfrm>
            <a:off x="744373" y="3227986"/>
            <a:ext cx="5876346" cy="23391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2200" b="1">
                <a:latin typeface="DM Sans 14pt ExtraBold" pitchFamily="2" charset="77"/>
                <a:cs typeface="Arial"/>
              </a:rPr>
              <a:t>Strategic Acquisition of Luna Grill</a:t>
            </a:r>
            <a:br>
              <a:rPr lang="en-US" b="1">
                <a:latin typeface="DM Sans 14pt ExtraBold" pitchFamily="2" charset="77"/>
                <a:cs typeface="Arial" panose="020B0604020202020204" pitchFamily="34" charset="0"/>
              </a:rPr>
            </a:br>
            <a:br>
              <a:rPr lang="en-US" b="1">
                <a:latin typeface="DM Sans 14pt ExtraBold" pitchFamily="2" charset="77"/>
                <a:cs typeface="Arial" panose="020B0604020202020204" pitchFamily="34" charset="0"/>
              </a:rPr>
            </a:br>
            <a:br>
              <a:rPr lang="en-US" b="1">
                <a:latin typeface="DM Sans 14pt ExtraBold" pitchFamily="2" charset="77"/>
                <a:cs typeface="Arial" panose="020B0604020202020204" pitchFamily="34" charset="0"/>
              </a:rPr>
            </a:br>
            <a:endParaRPr lang="en-US" b="1">
              <a:latin typeface="DM Sans 14pt ExtraBold" pitchFamily="2" charset="77"/>
              <a:cs typeface="Arial" panose="020B0604020202020204" pitchFamily="34" charset="0"/>
            </a:endParaRPr>
          </a:p>
          <a:p>
            <a:pPr>
              <a:buNone/>
            </a:pPr>
            <a:br>
              <a:rPr lang="en-US" b="1">
                <a:latin typeface="DM Sans 14pt ExtraBold" pitchFamily="2" charset="77"/>
                <a:cs typeface="Arial" panose="020B0604020202020204" pitchFamily="34" charset="0"/>
              </a:rPr>
            </a:br>
            <a:br>
              <a:rPr lang="en-US" b="1">
                <a:latin typeface="DM Sans 14pt ExtraBold" pitchFamily="2" charset="77"/>
                <a:cs typeface="Arial" panose="020B0604020202020204" pitchFamily="34" charset="0"/>
              </a:rPr>
            </a:br>
            <a:r>
              <a:rPr lang="en-US" b="1">
                <a:latin typeface="DM Sans 14pt ExtraBold" pitchFamily="2" charset="77"/>
                <a:cs typeface="Arial"/>
              </a:rPr>
              <a:t>Team 04</a:t>
            </a:r>
          </a:p>
          <a:p>
            <a:pPr>
              <a:buNone/>
            </a:pPr>
            <a:r>
              <a:rPr lang="en-US" sz="1600">
                <a:latin typeface="Hanken Grotesk" pitchFamily="2" charset="77"/>
                <a:ea typeface="Inter" panose="02000503000000020004" pitchFamily="2" charset="0"/>
                <a:cs typeface="Arial"/>
              </a:rPr>
              <a:t>Trey Cunneen | Collin Ford | Elise Lewis | John Otto</a:t>
            </a:r>
          </a:p>
        </p:txBody>
      </p:sp>
      <p:pic>
        <p:nvPicPr>
          <p:cNvPr id="2050" name="Picture 2" descr="CAVA Group logo in transparent PNG and vectorized SVG formats">
            <a:extLst>
              <a:ext uri="{FF2B5EF4-FFF2-40B4-BE49-F238E27FC236}">
                <a16:creationId xmlns:a16="http://schemas.microsoft.com/office/drawing/2014/main" id="{6C63CD82-9C71-0E47-FE64-D46FE678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3" y="1889842"/>
            <a:ext cx="3633663" cy="12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unched Tape 11">
            <a:extLst>
              <a:ext uri="{FF2B5EF4-FFF2-40B4-BE49-F238E27FC236}">
                <a16:creationId xmlns:a16="http://schemas.microsoft.com/office/drawing/2014/main" id="{1ED35C4C-34AF-F504-9A19-F538878D9725}"/>
              </a:ext>
            </a:extLst>
          </p:cNvPr>
          <p:cNvSpPr/>
          <p:nvPr/>
        </p:nvSpPr>
        <p:spPr>
          <a:xfrm rot="5400000">
            <a:off x="7331867" y="-1432371"/>
            <a:ext cx="6894285" cy="9759028"/>
          </a:xfrm>
          <a:custGeom>
            <a:avLst/>
            <a:gdLst>
              <a:gd name="csX0" fmla="*/ 0 w 10000"/>
              <a:gd name="csY0" fmla="*/ 1000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0 w 10000"/>
              <a:gd name="csY10" fmla="*/ 1000 h 10000"/>
              <a:gd name="csX0" fmla="*/ 148 w 10000"/>
              <a:gd name="csY0" fmla="*/ 2297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48 w 10000"/>
              <a:gd name="csY10" fmla="*/ 2297 h 10000"/>
              <a:gd name="csX0" fmla="*/ 25 w 10000"/>
              <a:gd name="csY0" fmla="*/ 4053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25 w 10000"/>
              <a:gd name="csY10" fmla="*/ 4053 h 10000"/>
              <a:gd name="csX0" fmla="*/ 12 w 10000"/>
              <a:gd name="csY0" fmla="*/ 3986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889 w 10000"/>
              <a:gd name="csY1" fmla="*/ 3605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570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570 h 10000"/>
              <a:gd name="csX0" fmla="*/ 12 w 10000"/>
              <a:gd name="csY0" fmla="*/ 3570 h 10000"/>
              <a:gd name="csX1" fmla="*/ 2355 w 10000"/>
              <a:gd name="csY1" fmla="*/ 1966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570 h 10000"/>
              <a:gd name="csX0" fmla="*/ 12 w 10000"/>
              <a:gd name="csY0" fmla="*/ 3570 h 10000"/>
              <a:gd name="csX1" fmla="*/ 2355 w 10000"/>
              <a:gd name="csY1" fmla="*/ 1966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570 h 10000"/>
              <a:gd name="csX0" fmla="*/ 12 w 10000"/>
              <a:gd name="csY0" fmla="*/ 3552 h 10000"/>
              <a:gd name="csX1" fmla="*/ 2355 w 10000"/>
              <a:gd name="csY1" fmla="*/ 1966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552 h 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000" h="10000">
                <a:moveTo>
                  <a:pt x="12" y="3552"/>
                </a:moveTo>
                <a:cubicBezTo>
                  <a:pt x="1227" y="1950"/>
                  <a:pt x="1524" y="2391"/>
                  <a:pt x="2355" y="1966"/>
                </a:cubicBezTo>
                <a:cubicBezTo>
                  <a:pt x="3186" y="1541"/>
                  <a:pt x="4143" y="1328"/>
                  <a:pt x="5000" y="1000"/>
                </a:cubicBezTo>
                <a:cubicBezTo>
                  <a:pt x="5857" y="672"/>
                  <a:pt x="6119" y="0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lnTo>
                  <a:pt x="10000" y="9000"/>
                </a:ln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501" y="8435"/>
                  <a:pt x="5000" y="9000"/>
                </a:cubicBezTo>
                <a:cubicBezTo>
                  <a:pt x="4499" y="9565"/>
                  <a:pt x="3881" y="10000"/>
                  <a:pt x="2500" y="10000"/>
                </a:cubicBezTo>
                <a:cubicBezTo>
                  <a:pt x="1119" y="10000"/>
                  <a:pt x="0" y="9552"/>
                  <a:pt x="0" y="9000"/>
                </a:cubicBezTo>
                <a:cubicBezTo>
                  <a:pt x="0" y="6333"/>
                  <a:pt x="12" y="6219"/>
                  <a:pt x="12" y="3552"/>
                </a:cubicBez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4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01D3C-C4B6-770C-7211-D9989F706636}"/>
              </a:ext>
            </a:extLst>
          </p:cNvPr>
          <p:cNvSpPr/>
          <p:nvPr/>
        </p:nvSpPr>
        <p:spPr>
          <a:xfrm>
            <a:off x="12192001" y="0"/>
            <a:ext cx="3037490" cy="68942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7AC15-79FC-246A-F37E-5F667A1B59AF}"/>
              </a:ext>
            </a:extLst>
          </p:cNvPr>
          <p:cNvSpPr txBox="1"/>
          <p:nvPr/>
        </p:nvSpPr>
        <p:spPr>
          <a:xfrm>
            <a:off x="744373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B679C-3C5E-4DB5-4D73-6CFBF6EA1E54}"/>
              </a:ext>
            </a:extLst>
          </p:cNvPr>
          <p:cNvCxnSpPr>
            <a:cxnSpLocks/>
          </p:cNvCxnSpPr>
          <p:nvPr/>
        </p:nvCxnSpPr>
        <p:spPr>
          <a:xfrm>
            <a:off x="833377" y="4884641"/>
            <a:ext cx="4977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5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010D9-F8E2-0AAF-F119-E2F5544A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B49329-F098-02F9-AA48-6DA62951497B}"/>
              </a:ext>
            </a:extLst>
          </p:cNvPr>
          <p:cNvSpPr txBox="1"/>
          <p:nvPr/>
        </p:nvSpPr>
        <p:spPr>
          <a:xfrm>
            <a:off x="222806" y="298542"/>
            <a:ext cx="70673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latin typeface="DM Sans 14pt" pitchFamily="2" charset="77"/>
                <a:ea typeface="Source Sans Pro" panose="020B0503030403020204" pitchFamily="34" charset="0"/>
                <a:cs typeface="Arial"/>
              </a:rPr>
              <a:t>M&amp;A vs. organic growth analysis</a:t>
            </a:r>
            <a:endParaRPr lang="en-US" sz="3000">
              <a:latin typeface="DM Sans 14pt" pitchFamily="2" charset="77"/>
              <a:ea typeface="Source Sans Pro" panose="020B0503030403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2409BF-664F-7261-2ED6-503E5D3D4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86479"/>
              </p:ext>
            </p:extLst>
          </p:nvPr>
        </p:nvGraphicFramePr>
        <p:xfrm>
          <a:off x="324043" y="1029706"/>
          <a:ext cx="8219786" cy="18674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739">
                  <a:extLst>
                    <a:ext uri="{9D8B030D-6E8A-4147-A177-3AD203B41FA5}">
                      <a16:colId xmlns:a16="http://schemas.microsoft.com/office/drawing/2014/main" val="706266664"/>
                    </a:ext>
                  </a:extLst>
                </a:gridCol>
                <a:gridCol w="1630651">
                  <a:extLst>
                    <a:ext uri="{9D8B030D-6E8A-4147-A177-3AD203B41FA5}">
                      <a16:colId xmlns:a16="http://schemas.microsoft.com/office/drawing/2014/main" val="4139716506"/>
                    </a:ext>
                  </a:extLst>
                </a:gridCol>
                <a:gridCol w="4904396">
                  <a:extLst>
                    <a:ext uri="{9D8B030D-6E8A-4147-A177-3AD203B41FA5}">
                      <a16:colId xmlns:a16="http://schemas.microsoft.com/office/drawing/2014/main" val="2636850525"/>
                    </a:ext>
                  </a:extLst>
                </a:gridCol>
              </a:tblGrid>
              <a:tr h="212056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Variable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Value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Rationale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3253946274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Acquisition Target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50 Units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Historical average unit volume for regional Mediterranean peers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4274678862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CAVA AUV (2024/2025)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$2.9M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CAVA Group 2025 10-K &amp; 2025 Full Year Results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197199115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Organic Build Time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20 Months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Industry average for CA/TX permitting/construction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2788314922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M&amp;A Conversion Time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3 Months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Average time to “re-skin” a turnkey kitchen vs. a new build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1112722024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Time Arbitrage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17 Months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Net speed advantage of M&amp;A over organic (1.42 years)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276342148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27927D6-AC5C-CA30-194B-0D598FB0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43" y="3198132"/>
            <a:ext cx="1141620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300" b="1">
                <a:solidFill>
                  <a:srgbClr val="000000"/>
                </a:solidFill>
                <a:latin typeface="Hanken Grotesk" pitchFamily="2" charset="77"/>
              </a:rPr>
              <a:t>1. 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ORGANIC BASELINE: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If CAVA expands organically, those 50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stores produce $0 revenue for the first 20 months while waiting on blueprints, grease traps, and city inspectors. They only operate for the final 16 months of the 3-year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window.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Revenue: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50 stores × $2.9M AUV × (16/12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years) = $193.3M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.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2. M&amp;A VELOCITY: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By acquiring Luna Grill, those same 50 stores are operational almost immediately. Even with a 3-month "CAVA-</a:t>
            </a:r>
            <a:r>
              <a:rPr kumimoji="0" lang="en-US" altLang="en-US" sz="13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fication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" rebrand, they operate for 33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out of the 36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Revenue: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50 stores × $2.9M AUV × (33/12 years) = $398.8M.</a:t>
            </a:r>
            <a:b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3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3. DELTA: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The difference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between moving "M&amp;A Fast" and "Organic Slow" is the premium.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$398.8M (M&amp;A) − $193.3M (Organic) = $205.5M (Raw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Speed Premium).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4. SYNERGISTIC LIFT (13.4% CAVA ENGINE)</a:t>
            </a:r>
            <a:r>
              <a:rPr lang="en-US" altLang="en-US" sz="1300">
                <a:solidFill>
                  <a:srgbClr val="000000"/>
                </a:solidFill>
                <a:latin typeface="Hanken Grotesk" pitchFamily="2" charset="77"/>
              </a:rPr>
              <a:t>: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We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then add the Same-Store Sales (SSS) Growth premium. CAVA’s engine (loyalty app + pricing moat) historically drives a 13.4% lift compared to the stagnant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regional growth of a brand like Luna. Over 3 years, this compounded growth adds </a:t>
            </a:r>
            <a:r>
              <a:rPr kumimoji="0" lang="en-US" altLang="en-US" sz="13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approximately $37.5M in additional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top-line capture.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$205.5M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(Speed) + 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$37.5M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(Growth Synergy) = 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$243M Total Revenue Premium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7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18A7-A751-F0C0-74D7-2888FB479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46EBE4-8C1F-A67F-6215-43FA89966B42}"/>
              </a:ext>
            </a:extLst>
          </p:cNvPr>
          <p:cNvSpPr txBox="1"/>
          <p:nvPr/>
        </p:nvSpPr>
        <p:spPr>
          <a:xfrm>
            <a:off x="209743" y="298542"/>
            <a:ext cx="96265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latin typeface="DM Sans 14pt" pitchFamily="2" charset="77"/>
                <a:ea typeface="Source Sans Pro" panose="020B0503030403020204" pitchFamily="34" charset="0"/>
                <a:cs typeface="Arial"/>
              </a:rPr>
              <a:t>Target selection analysis: prioritizing Luna Grill for frictionless Sunbelt dominance</a:t>
            </a:r>
            <a:endParaRPr lang="en-US" sz="2500">
              <a:latin typeface="DM Sans 14pt" pitchFamily="2" charset="77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56D2E-B17D-7F08-1E68-F56E331F940C}"/>
              </a:ext>
            </a:extLst>
          </p:cNvPr>
          <p:cNvSpPr txBox="1"/>
          <p:nvPr/>
        </p:nvSpPr>
        <p:spPr>
          <a:xfrm>
            <a:off x="294627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44D185-F59A-1FC2-D3A3-4620E2403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55341"/>
              </p:ext>
            </p:extLst>
          </p:nvPr>
        </p:nvGraphicFramePr>
        <p:xfrm>
          <a:off x="294628" y="1599823"/>
          <a:ext cx="6850757" cy="3658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6372">
                  <a:extLst>
                    <a:ext uri="{9D8B030D-6E8A-4147-A177-3AD203B41FA5}">
                      <a16:colId xmlns:a16="http://schemas.microsoft.com/office/drawing/2014/main" val="4190109622"/>
                    </a:ext>
                  </a:extLst>
                </a:gridCol>
                <a:gridCol w="1522768">
                  <a:extLst>
                    <a:ext uri="{9D8B030D-6E8A-4147-A177-3AD203B41FA5}">
                      <a16:colId xmlns:a16="http://schemas.microsoft.com/office/drawing/2014/main" val="2817291254"/>
                    </a:ext>
                  </a:extLst>
                </a:gridCol>
                <a:gridCol w="1390627">
                  <a:extLst>
                    <a:ext uri="{9D8B030D-6E8A-4147-A177-3AD203B41FA5}">
                      <a16:colId xmlns:a16="http://schemas.microsoft.com/office/drawing/2014/main" val="358634615"/>
                    </a:ext>
                  </a:extLst>
                </a:gridCol>
                <a:gridCol w="1390627">
                  <a:extLst>
                    <a:ext uri="{9D8B030D-6E8A-4147-A177-3AD203B41FA5}">
                      <a16:colId xmlns:a16="http://schemas.microsoft.com/office/drawing/2014/main" val="487201793"/>
                    </a:ext>
                  </a:extLst>
                </a:gridCol>
                <a:gridCol w="1340363">
                  <a:extLst>
                    <a:ext uri="{9D8B030D-6E8A-4147-A177-3AD203B41FA5}">
                      <a16:colId xmlns:a16="http://schemas.microsoft.com/office/drawing/2014/main" val="736261994"/>
                    </a:ext>
                  </a:extLst>
                </a:gridCol>
              </a:tblGrid>
              <a:tr h="25942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Hanken Grotesk" pitchFamily="2" charset="77"/>
                        </a:rPr>
                        <a:t>Characteristic</a:t>
                      </a:r>
                    </a:p>
                  </a:txBody>
                  <a:tcPr marL="59866" marR="59866" marT="29933" marB="299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Hanken Grotesk" pitchFamily="2" charset="77"/>
                        </a:rPr>
                        <a:t>Luna Grill</a:t>
                      </a:r>
                    </a:p>
                  </a:txBody>
                  <a:tcPr marL="59866" marR="59866" marT="29933" marB="299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Hanken Grotesk" pitchFamily="2" charset="77"/>
                        </a:rPr>
                        <a:t>Taziki’s</a:t>
                      </a:r>
                    </a:p>
                  </a:txBody>
                  <a:tcPr marL="59866" marR="59866" marT="29933" marB="299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Hanken Grotesk" pitchFamily="2" charset="77"/>
                        </a:rPr>
                        <a:t>Halal Guys</a:t>
                      </a:r>
                    </a:p>
                  </a:txBody>
                  <a:tcPr marL="59866" marR="59866" marT="29933" marB="299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Hanken Grotesk" pitchFamily="2" charset="77"/>
                        </a:rPr>
                        <a:t>Noodles &amp; Co.</a:t>
                      </a:r>
                    </a:p>
                  </a:txBody>
                  <a:tcPr marL="59866" marR="59866" marT="29933" marB="2993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212310"/>
                  </a:ext>
                </a:extLst>
              </a:tr>
              <a:tr h="542797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Cuisine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Mediterranean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Mediterranean-Southern fusion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Mediterranean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Pasta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73642"/>
                  </a:ext>
                </a:extLst>
              </a:tr>
              <a:tr h="52869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Units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50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100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150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423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29015"/>
                  </a:ext>
                </a:extLst>
              </a:tr>
              <a:tr h="52869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Ownership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100% Corporate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66% franchise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~94% franchise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Public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02670"/>
                  </a:ext>
                </a:extLst>
              </a:tr>
              <a:tr h="52869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Model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Fast casual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Sit-down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Fast casual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Fast casual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14913"/>
                  </a:ext>
                </a:extLst>
              </a:tr>
              <a:tr h="707281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Core Geography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Sunbelt (CA, TX)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Southeast U.S.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Urban / Northeast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Global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7306"/>
                  </a:ext>
                </a:extLst>
              </a:tr>
              <a:tr h="562503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Financial Health</a:t>
                      </a:r>
                    </a:p>
                  </a:txBody>
                  <a:tcPr marL="59866" marR="59866" marT="29933" marB="299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$1.8-2.1M AUV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$1.2-1.5 M AUV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$1.0-1.4M AUV,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franchise drag leads to higher costs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$1.1-1.3M AUV,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Hanken Grotesk" pitchFamily="2" charset="77"/>
                        </a:rPr>
                        <a:t>severe debt package</a:t>
                      </a:r>
                    </a:p>
                  </a:txBody>
                  <a:tcPr marL="59866" marR="59866" marT="29933" marB="2993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062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032D63-6522-A0AA-1A49-432215B6F377}"/>
              </a:ext>
            </a:extLst>
          </p:cNvPr>
          <p:cNvSpPr txBox="1"/>
          <p:nvPr/>
        </p:nvSpPr>
        <p:spPr>
          <a:xfrm>
            <a:off x="7721253" y="1720840"/>
            <a:ext cx="36695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>
                <a:latin typeface="Hanken Grotesk Light" pitchFamily="2" charset="77"/>
                <a:cs typeface="Arial"/>
              </a:rPr>
              <a:t>1. Zero Franchise Friction: </a:t>
            </a:r>
            <a:br>
              <a:rPr lang="en-US" sz="17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100% corporate ownership enables immediate conversion without multi-year legal negotiations</a:t>
            </a:r>
          </a:p>
          <a:p>
            <a:endParaRPr lang="en-US" sz="1500">
              <a:latin typeface="Hanken Grotesk Light" pitchFamily="2" charset="77"/>
              <a:cs typeface="Arial"/>
            </a:endParaRPr>
          </a:p>
          <a:p>
            <a:r>
              <a:rPr lang="en-US" sz="1700" b="1">
                <a:latin typeface="Hanken Grotesk Light" pitchFamily="2" charset="77"/>
                <a:cs typeface="Arial"/>
              </a:rPr>
              <a:t>2. Strategic Sunbelt Density: </a:t>
            </a:r>
            <a:br>
              <a:rPr lang="en-US" sz="15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Turn-key CA/TX locations bypass high-barrier permitting to capture the $243M speed-to-market premium</a:t>
            </a:r>
          </a:p>
          <a:p>
            <a:pPr marL="342900" indent="-342900">
              <a:buAutoNum type="arabicPeriod"/>
            </a:pPr>
            <a:endParaRPr lang="en-US" sz="1500" b="1">
              <a:latin typeface="Hanken Grotesk Light" pitchFamily="2" charset="77"/>
              <a:cs typeface="Arial"/>
            </a:endParaRPr>
          </a:p>
          <a:p>
            <a:r>
              <a:rPr lang="en-US" sz="1700" b="1">
                <a:latin typeface="Hanken Grotesk Light" pitchFamily="2" charset="77"/>
                <a:cs typeface="Arial"/>
              </a:rPr>
              <a:t>3. Superior Unit Economics: </a:t>
            </a:r>
            <a:br>
              <a:rPr lang="en-US" sz="15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Highest baseline AUV ($1.8M+) provides the financial platform required to hit $2.9M+ steady-state targets</a:t>
            </a:r>
            <a:endParaRPr lang="en-US" sz="1500" b="1">
              <a:latin typeface="Hanken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9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8D010-99C9-AF20-BFA3-E3463F386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22F92E-AB9D-9AA9-7C70-22E2DF7EEEAE}"/>
              </a:ext>
            </a:extLst>
          </p:cNvPr>
          <p:cNvSpPr txBox="1"/>
          <p:nvPr/>
        </p:nvSpPr>
        <p:spPr>
          <a:xfrm>
            <a:off x="209742" y="298542"/>
            <a:ext cx="85786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latin typeface="DM Sans 14pt" pitchFamily="2" charset="77"/>
                <a:ea typeface="Source Sans Pro" panose="020B0503030403020204" pitchFamily="34" charset="0"/>
                <a:cs typeface="Arial"/>
              </a:rPr>
              <a:t>Protecting the $243M premium through surgical customer migration and operational discipline</a:t>
            </a:r>
            <a:endParaRPr lang="en-US" sz="2500">
              <a:latin typeface="DM Sans 14pt" pitchFamily="2" charset="77"/>
              <a:ea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671D3-E733-965C-A3C7-E39D0E0DBF48}"/>
              </a:ext>
            </a:extLst>
          </p:cNvPr>
          <p:cNvSpPr/>
          <p:nvPr/>
        </p:nvSpPr>
        <p:spPr>
          <a:xfrm>
            <a:off x="294627" y="1832331"/>
            <a:ext cx="619773" cy="6197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DM Sans 14pt" pitchFamily="2" charset="77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29D1A-3964-770A-00AF-068322AB3594}"/>
              </a:ext>
            </a:extLst>
          </p:cNvPr>
          <p:cNvSpPr txBox="1"/>
          <p:nvPr/>
        </p:nvSpPr>
        <p:spPr>
          <a:xfrm>
            <a:off x="1060818" y="1811357"/>
            <a:ext cx="207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Hanken Grotesk Light" pitchFamily="2" charset="77"/>
                <a:cs typeface="Arial"/>
              </a:rPr>
              <a:t>Consumer Retention</a:t>
            </a:r>
            <a:endParaRPr 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4296C-330A-7300-45C9-DF50B957C3DD}"/>
              </a:ext>
            </a:extLst>
          </p:cNvPr>
          <p:cNvSpPr txBox="1"/>
          <p:nvPr/>
        </p:nvSpPr>
        <p:spPr>
          <a:xfrm>
            <a:off x="2761870" y="1826746"/>
            <a:ext cx="433310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>
                <a:latin typeface="Hanken Grotesk Light" pitchFamily="2" charset="77"/>
                <a:cs typeface="Arial"/>
              </a:rPr>
              <a:t>95% Demographic Overlap: </a:t>
            </a:r>
            <a:r>
              <a:rPr lang="en-US" sz="1300">
                <a:latin typeface="Hanken Grotesk Light" pitchFamily="2" charset="77"/>
                <a:cs typeface="Arial"/>
              </a:rPr>
              <a:t>CAVA and Luna share identical core profiles- age (25-44), income ($80k-$110k), and values rooted in clean label and fresh food</a:t>
            </a:r>
            <a:endParaRPr lang="en-US" sz="1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ABAB76-A9FF-769B-35B2-5C816B0CBEB3}"/>
              </a:ext>
            </a:extLst>
          </p:cNvPr>
          <p:cNvSpPr/>
          <p:nvPr/>
        </p:nvSpPr>
        <p:spPr>
          <a:xfrm>
            <a:off x="294627" y="2889477"/>
            <a:ext cx="619773" cy="6197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DM Sans 14pt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CADCA-94EA-888C-1719-E22CAEC14ED4}"/>
              </a:ext>
            </a:extLst>
          </p:cNvPr>
          <p:cNvSpPr txBox="1"/>
          <p:nvPr/>
        </p:nvSpPr>
        <p:spPr>
          <a:xfrm>
            <a:off x="1060818" y="2889477"/>
            <a:ext cx="1701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Hanken Grotesk Light" pitchFamily="2" charset="77"/>
                <a:cs typeface="Arial"/>
              </a:rPr>
              <a:t>Cultural Synergy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FEF7C-1348-3842-C551-C41B12754DC0}"/>
              </a:ext>
            </a:extLst>
          </p:cNvPr>
          <p:cNvSpPr/>
          <p:nvPr/>
        </p:nvSpPr>
        <p:spPr>
          <a:xfrm>
            <a:off x="294627" y="4401945"/>
            <a:ext cx="619773" cy="6197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DM Sans 14pt" pitchFamily="2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D1BE9-D81E-A36A-FFAC-85A26ED584AB}"/>
              </a:ext>
            </a:extLst>
          </p:cNvPr>
          <p:cNvSpPr txBox="1"/>
          <p:nvPr/>
        </p:nvSpPr>
        <p:spPr>
          <a:xfrm>
            <a:off x="1060818" y="4276455"/>
            <a:ext cx="1665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Hanken Grotesk Light" pitchFamily="2" charset="77"/>
                <a:cs typeface="Arial"/>
              </a:rPr>
              <a:t>100-Day Integration Process</a:t>
            </a:r>
            <a:endParaRPr 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02AD93-15BE-72A0-BA58-8D35B45ED6A0}"/>
              </a:ext>
            </a:extLst>
          </p:cNvPr>
          <p:cNvSpPr txBox="1"/>
          <p:nvPr/>
        </p:nvSpPr>
        <p:spPr>
          <a:xfrm>
            <a:off x="7204645" y="1795968"/>
            <a:ext cx="469272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>
                <a:latin typeface="Hanken Grotesk Light" pitchFamily="2" charset="77"/>
                <a:cs typeface="Arial"/>
              </a:rPr>
              <a:t>CAC Arbitrage: </a:t>
            </a:r>
            <a:r>
              <a:rPr lang="en-US" sz="1300">
                <a:latin typeface="Hanken Grotesk Light" pitchFamily="2" charset="77"/>
                <a:cs typeface="Arial"/>
              </a:rPr>
              <a:t>Rather than spending $83+ per head on organic market education, CAVA will deploy a $5 “Founding Member” loyalty credit to Luna’s educated fanbase</a:t>
            </a:r>
            <a:endParaRPr lang="en-US" sz="130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B336B1B8-E94C-625F-C13E-16FD5BA8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87040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6140EC-65C3-6834-355E-EA1D3A0F8621}"/>
              </a:ext>
            </a:extLst>
          </p:cNvPr>
          <p:cNvSpPr txBox="1"/>
          <p:nvPr/>
        </p:nvSpPr>
        <p:spPr>
          <a:xfrm>
            <a:off x="2761870" y="2857044"/>
            <a:ext cx="433310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>
                <a:latin typeface="Hanken Grotesk Light" pitchFamily="2" charset="77"/>
                <a:cs typeface="Arial"/>
              </a:rPr>
              <a:t>Strategic Price Freeze: </a:t>
            </a:r>
            <a:r>
              <a:rPr lang="en-US" sz="1300">
                <a:latin typeface="Hanken Grotesk Light" pitchFamily="2" charset="77"/>
                <a:cs typeface="Arial"/>
              </a:rPr>
              <a:t>CAVA will hold prices constant for the first 18 months post-merger to build trust and lock in consumer loyalty during the transition</a:t>
            </a:r>
            <a:endParaRPr lang="en-US" sz="13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CAA98-4F16-8143-8706-7E95A5992762}"/>
              </a:ext>
            </a:extLst>
          </p:cNvPr>
          <p:cNvSpPr txBox="1"/>
          <p:nvPr/>
        </p:nvSpPr>
        <p:spPr>
          <a:xfrm>
            <a:off x="7204645" y="2842137"/>
            <a:ext cx="469272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>
                <a:latin typeface="Hanken Grotesk Light" pitchFamily="2" charset="77"/>
                <a:cs typeface="Arial"/>
              </a:rPr>
              <a:t>Quality Safeguards: </a:t>
            </a:r>
            <a:r>
              <a:rPr lang="en-US" sz="1300">
                <a:latin typeface="Hanken Grotesk Light" pitchFamily="2" charset="77"/>
                <a:cs typeface="Arial"/>
              </a:rPr>
              <a:t>Implementation of 5 rigorous quality checks per year on all integrated Western suppliers to ensure they meet CAVA’s antimicrobial and sourcing standards</a:t>
            </a:r>
            <a:endParaRPr lang="en-US" sz="130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27B992A-3DD7-303E-1602-6EE5720B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357" y="-1537489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8424D0-512D-E082-5D6B-F7FB0B6EDBC4}"/>
              </a:ext>
            </a:extLst>
          </p:cNvPr>
          <p:cNvSpPr/>
          <p:nvPr/>
        </p:nvSpPr>
        <p:spPr>
          <a:xfrm>
            <a:off x="2843568" y="3967796"/>
            <a:ext cx="444141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512660-8EE4-3C2C-9A55-D565BF5D5757}"/>
              </a:ext>
            </a:extLst>
          </p:cNvPr>
          <p:cNvSpPr/>
          <p:nvPr/>
        </p:nvSpPr>
        <p:spPr>
          <a:xfrm>
            <a:off x="2843568" y="4569399"/>
            <a:ext cx="444141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5390F9-2734-6D12-6773-AB85DDBF54EF}"/>
              </a:ext>
            </a:extLst>
          </p:cNvPr>
          <p:cNvSpPr/>
          <p:nvPr/>
        </p:nvSpPr>
        <p:spPr>
          <a:xfrm>
            <a:off x="2843569" y="5228945"/>
            <a:ext cx="444140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0986DB-F846-B94F-2293-8D5692D2807B}"/>
              </a:ext>
            </a:extLst>
          </p:cNvPr>
          <p:cNvSpPr txBox="1"/>
          <p:nvPr/>
        </p:nvSpPr>
        <p:spPr>
          <a:xfrm>
            <a:off x="3357154" y="4030981"/>
            <a:ext cx="8144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Hanken Grotesk Light" pitchFamily="2" charset="77"/>
                <a:cs typeface="Arial"/>
              </a:rPr>
              <a:t>Month 1: </a:t>
            </a:r>
            <a:r>
              <a:rPr lang="en-US" sz="1400">
                <a:latin typeface="Hanken Grotesk Light" pitchFamily="2" charset="77"/>
                <a:cs typeface="Arial"/>
              </a:rPr>
              <a:t>Onboard Western supply hubs and transition regional vendors to CAVA’s reporting systems</a:t>
            </a:r>
            <a:endParaRPr lang="en-US" sz="1400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05233A-B5D0-10EE-87A1-5F87AA0D8A12}"/>
              </a:ext>
            </a:extLst>
          </p:cNvPr>
          <p:cNvSpPr txBox="1"/>
          <p:nvPr/>
        </p:nvSpPr>
        <p:spPr>
          <a:xfrm>
            <a:off x="3357154" y="4632583"/>
            <a:ext cx="9290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Hanken Grotesk Light" pitchFamily="2" charset="77"/>
                <a:cs typeface="Arial"/>
              </a:rPr>
              <a:t>Months 2-5: </a:t>
            </a:r>
            <a:r>
              <a:rPr lang="en-US" sz="1400">
                <a:latin typeface="Hanken Grotesk Light" pitchFamily="2" charset="77"/>
                <a:cs typeface="Arial"/>
              </a:rPr>
              <a:t>Rapid conversion of 50-unit interiors and “Mediterranean Hospitality” training for existing staff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31A462-67A5-713A-F735-A4A283D50EBC}"/>
              </a:ext>
            </a:extLst>
          </p:cNvPr>
          <p:cNvSpPr txBox="1"/>
          <p:nvPr/>
        </p:nvSpPr>
        <p:spPr>
          <a:xfrm>
            <a:off x="3357154" y="5184410"/>
            <a:ext cx="8007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Hanken Grotesk Light" pitchFamily="2" charset="77"/>
                <a:cs typeface="Arial"/>
              </a:rPr>
              <a:t>Month 6+: </a:t>
            </a:r>
            <a:r>
              <a:rPr lang="en-US" sz="1400">
                <a:latin typeface="Hanken Grotesk Light" pitchFamily="2" charset="77"/>
                <a:cs typeface="Arial"/>
              </a:rPr>
              <a:t>Full migration of “Club Luna” members into the CAVA digital ecosystem, targeting a 30% mobile order mix by Year 2</a:t>
            </a:r>
            <a:endParaRPr lang="en-US" sz="1400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C313ED-C4B0-80D0-9A2A-01587037F17C}"/>
              </a:ext>
            </a:extLst>
          </p:cNvPr>
          <p:cNvSpPr txBox="1"/>
          <p:nvPr/>
        </p:nvSpPr>
        <p:spPr>
          <a:xfrm>
            <a:off x="294627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</p:spTree>
    <p:extLst>
      <p:ext uri="{BB962C8B-B14F-4D97-AF65-F5344CB8AC3E}">
        <p14:creationId xmlns:p14="http://schemas.microsoft.com/office/powerpoint/2010/main" val="67648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0CBE7-C0D4-74E7-8797-4B77794A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EE75D5-AC78-7B3B-5A0E-9DBA4FB4E787}"/>
              </a:ext>
            </a:extLst>
          </p:cNvPr>
          <p:cNvSpPr txBox="1"/>
          <p:nvPr/>
        </p:nvSpPr>
        <p:spPr>
          <a:xfrm>
            <a:off x="339065" y="299036"/>
            <a:ext cx="7067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latin typeface="DM Sans 14pt" pitchFamily="2" charset="77"/>
                <a:ea typeface="Source Sans Pro" panose="020B0503030403020204" pitchFamily="34" charset="0"/>
                <a:cs typeface="Arial"/>
              </a:rPr>
              <a:t>Acquire Luna Grill to unlock a $243M speed-to-market arbitrage</a:t>
            </a:r>
            <a:endParaRPr lang="en-US" sz="3000">
              <a:latin typeface="DM Sans 14pt" pitchFamily="2" charset="77"/>
              <a:ea typeface="Source Sans Pro" panose="020B0503030403020204" pitchFamily="34" charset="0"/>
            </a:endParaRPr>
          </a:p>
        </p:txBody>
      </p:sp>
      <p:sp>
        <p:nvSpPr>
          <p:cNvPr id="16" name="Punched Tape 11">
            <a:extLst>
              <a:ext uri="{FF2B5EF4-FFF2-40B4-BE49-F238E27FC236}">
                <a16:creationId xmlns:a16="http://schemas.microsoft.com/office/drawing/2014/main" id="{63CD5C62-A070-3B34-4387-1F43F3CFA9FE}"/>
              </a:ext>
            </a:extLst>
          </p:cNvPr>
          <p:cNvSpPr/>
          <p:nvPr/>
        </p:nvSpPr>
        <p:spPr>
          <a:xfrm rot="3002065">
            <a:off x="10131853" y="-3460961"/>
            <a:ext cx="5832221" cy="7519993"/>
          </a:xfrm>
          <a:custGeom>
            <a:avLst/>
            <a:gdLst>
              <a:gd name="csX0" fmla="*/ 0 w 10000"/>
              <a:gd name="csY0" fmla="*/ 1000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0 w 10000"/>
              <a:gd name="csY10" fmla="*/ 1000 h 10000"/>
              <a:gd name="csX0" fmla="*/ 148 w 10000"/>
              <a:gd name="csY0" fmla="*/ 2297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48 w 10000"/>
              <a:gd name="csY10" fmla="*/ 2297 h 10000"/>
              <a:gd name="csX0" fmla="*/ 25 w 10000"/>
              <a:gd name="csY0" fmla="*/ 4053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25 w 10000"/>
              <a:gd name="csY10" fmla="*/ 4053 h 10000"/>
              <a:gd name="csX0" fmla="*/ 12 w 10000"/>
              <a:gd name="csY0" fmla="*/ 3986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889 w 10000"/>
              <a:gd name="csY1" fmla="*/ 3605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000" h="10000">
                <a:moveTo>
                  <a:pt x="12" y="3986"/>
                </a:moveTo>
                <a:cubicBezTo>
                  <a:pt x="12" y="4538"/>
                  <a:pt x="729" y="3309"/>
                  <a:pt x="2902" y="3480"/>
                </a:cubicBezTo>
                <a:cubicBezTo>
                  <a:pt x="5075" y="3651"/>
                  <a:pt x="4234" y="1580"/>
                  <a:pt x="5000" y="1000"/>
                </a:cubicBezTo>
                <a:cubicBezTo>
                  <a:pt x="5766" y="420"/>
                  <a:pt x="6119" y="0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lnTo>
                  <a:pt x="10000" y="9000"/>
                </a:ln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501" y="8435"/>
                  <a:pt x="5000" y="9000"/>
                </a:cubicBezTo>
                <a:cubicBezTo>
                  <a:pt x="4499" y="9565"/>
                  <a:pt x="3881" y="10000"/>
                  <a:pt x="2500" y="10000"/>
                </a:cubicBezTo>
                <a:cubicBezTo>
                  <a:pt x="1119" y="10000"/>
                  <a:pt x="0" y="9552"/>
                  <a:pt x="0" y="9000"/>
                </a:cubicBezTo>
                <a:cubicBezTo>
                  <a:pt x="0" y="6333"/>
                  <a:pt x="12" y="6653"/>
                  <a:pt x="12" y="3986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000" r="35000" b="5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x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B7C50A-A2A6-8765-1CD6-59A2701D3E3C}"/>
              </a:ext>
            </a:extLst>
          </p:cNvPr>
          <p:cNvGrpSpPr/>
          <p:nvPr/>
        </p:nvGrpSpPr>
        <p:grpSpPr>
          <a:xfrm>
            <a:off x="441045" y="2453991"/>
            <a:ext cx="8988119" cy="854081"/>
            <a:chOff x="441045" y="1820397"/>
            <a:chExt cx="8988119" cy="8540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F6514-0C64-D4CA-BBEC-50B141A31462}"/>
                </a:ext>
              </a:extLst>
            </p:cNvPr>
            <p:cNvSpPr/>
            <p:nvPr/>
          </p:nvSpPr>
          <p:spPr>
            <a:xfrm>
              <a:off x="441045" y="1926010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85220-490B-463C-042C-4AB49B8E4AA1}"/>
                </a:ext>
              </a:extLst>
            </p:cNvPr>
            <p:cNvSpPr txBox="1"/>
            <p:nvPr/>
          </p:nvSpPr>
          <p:spPr>
            <a:xfrm>
              <a:off x="1207236" y="1997369"/>
              <a:ext cx="12789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Market</a:t>
              </a:r>
              <a:endParaRPr lang="en-US" sz="2500" b="1">
                <a:solidFill>
                  <a:srgbClr val="009D69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3B3D28-DC11-D0B4-ECAB-98361FE1A6B3}"/>
                </a:ext>
              </a:extLst>
            </p:cNvPr>
            <p:cNvSpPr txBox="1"/>
            <p:nvPr/>
          </p:nvSpPr>
          <p:spPr>
            <a:xfrm>
              <a:off x="3253604" y="1843481"/>
              <a:ext cx="271294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Hanken Grotesk Light" pitchFamily="2" charset="77"/>
                  <a:cs typeface="Arial"/>
                </a:rPr>
                <a:t>Bypass construction bottlenecks </a:t>
              </a:r>
              <a:r>
                <a:rPr lang="en-US" sz="1600">
                  <a:latin typeface="Hanken Grotesk Light" pitchFamily="2" charset="77"/>
                  <a:cs typeface="Arial"/>
                </a:rPr>
                <a:t>by acquiring 50 turnkey Sunbelt locations</a:t>
              </a:r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B25A9C-CC36-1662-BA3D-95E3F586D7AE}"/>
                </a:ext>
              </a:extLst>
            </p:cNvPr>
            <p:cNvSpPr txBox="1"/>
            <p:nvPr/>
          </p:nvSpPr>
          <p:spPr>
            <a:xfrm>
              <a:off x="6341384" y="1820397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Captures a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$243M Revenue Premium</a:t>
              </a:r>
              <a:r>
                <a:rPr lang="en-US" sz="1600">
                  <a:latin typeface="Hanken Grotesk Light" pitchFamily="2" charset="77"/>
                  <a:cs typeface="Arial"/>
                </a:rPr>
                <a:t> by securing Day-1 operational assets</a:t>
              </a:r>
              <a:endParaRPr lang="en-US" sz="16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60A5FB-0A62-F889-BB30-1907F8E313A1}"/>
              </a:ext>
            </a:extLst>
          </p:cNvPr>
          <p:cNvGrpSpPr/>
          <p:nvPr/>
        </p:nvGrpSpPr>
        <p:grpSpPr>
          <a:xfrm>
            <a:off x="441045" y="3511137"/>
            <a:ext cx="8988119" cy="854081"/>
            <a:chOff x="441045" y="2772714"/>
            <a:chExt cx="8988119" cy="854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03797E-D1FA-B609-1FFC-C49D97CCB761}"/>
                </a:ext>
              </a:extLst>
            </p:cNvPr>
            <p:cNvSpPr/>
            <p:nvPr/>
          </p:nvSpPr>
          <p:spPr>
            <a:xfrm>
              <a:off x="441045" y="2878327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F7DB5C-FAAF-BDF2-61D1-17D029526578}"/>
                </a:ext>
              </a:extLst>
            </p:cNvPr>
            <p:cNvSpPr txBox="1"/>
            <p:nvPr/>
          </p:nvSpPr>
          <p:spPr>
            <a:xfrm>
              <a:off x="1207236" y="2949686"/>
              <a:ext cx="17010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Consumer</a:t>
              </a:r>
              <a:endParaRPr lang="en-US" sz="2500" b="1">
                <a:solidFill>
                  <a:srgbClr val="009D69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9C7197-138E-8BE4-AB4B-1E9A5DC34492}"/>
                </a:ext>
              </a:extLst>
            </p:cNvPr>
            <p:cNvSpPr txBox="1"/>
            <p:nvPr/>
          </p:nvSpPr>
          <p:spPr>
            <a:xfrm>
              <a:off x="3253604" y="2795798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Leverage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95% demographic overlap</a:t>
              </a:r>
              <a:r>
                <a:rPr lang="en-US" sz="1600">
                  <a:latin typeface="Hanken Grotesk Light" pitchFamily="2" charset="77"/>
                  <a:cs typeface="Arial"/>
                </a:rPr>
                <a:t> to eliminate Western market education costs</a:t>
              </a:r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960395-B858-529A-0C9C-04C886B6AF56}"/>
                </a:ext>
              </a:extLst>
            </p:cNvPr>
            <p:cNvSpPr txBox="1"/>
            <p:nvPr/>
          </p:nvSpPr>
          <p:spPr>
            <a:xfrm>
              <a:off x="6341384" y="2772714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Achieves an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80% CAC Reduction </a:t>
              </a:r>
              <a:r>
                <a:rPr lang="en-US" sz="1600">
                  <a:latin typeface="Hanken Grotesk Light" pitchFamily="2" charset="77"/>
                  <a:cs typeface="Arial"/>
                </a:rPr>
                <a:t>via surgical digital loyalty migration</a:t>
              </a:r>
              <a:endParaRPr lang="en-US" sz="16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86756F-7B48-9311-0716-140D00282831}"/>
              </a:ext>
            </a:extLst>
          </p:cNvPr>
          <p:cNvGrpSpPr/>
          <p:nvPr/>
        </p:nvGrpSpPr>
        <p:grpSpPr>
          <a:xfrm>
            <a:off x="441045" y="4568283"/>
            <a:ext cx="8988119" cy="854081"/>
            <a:chOff x="441045" y="3722364"/>
            <a:chExt cx="8988119" cy="8540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7CD90D-73BD-C966-B9BB-758C188100AE}"/>
                </a:ext>
              </a:extLst>
            </p:cNvPr>
            <p:cNvSpPr/>
            <p:nvPr/>
          </p:nvSpPr>
          <p:spPr>
            <a:xfrm>
              <a:off x="441045" y="3827977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54CF93-BF4C-8CFF-B648-47ACDCB15650}"/>
                </a:ext>
              </a:extLst>
            </p:cNvPr>
            <p:cNvSpPr txBox="1"/>
            <p:nvPr/>
          </p:nvSpPr>
          <p:spPr>
            <a:xfrm>
              <a:off x="1207236" y="3899336"/>
              <a:ext cx="19474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Competitive</a:t>
              </a:r>
              <a:endParaRPr lang="en-US" sz="2500" b="1">
                <a:solidFill>
                  <a:srgbClr val="009D69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B924F8-910C-26A1-0B55-6F8C74CA009F}"/>
                </a:ext>
              </a:extLst>
            </p:cNvPr>
            <p:cNvSpPr txBox="1"/>
            <p:nvPr/>
          </p:nvSpPr>
          <p:spPr>
            <a:xfrm>
              <a:off x="3253604" y="3745448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Hanken Grotesk Light" pitchFamily="2" charset="77"/>
                  <a:cs typeface="Arial"/>
                </a:rPr>
                <a:t>Deploy 16% pricing moat </a:t>
              </a:r>
              <a:r>
                <a:rPr lang="en-US" sz="1600">
                  <a:latin typeface="Hanken Grotesk Light" pitchFamily="2" charset="77"/>
                  <a:cs typeface="Arial"/>
                </a:rPr>
                <a:t>to capture consumers trading down from casual dining</a:t>
              </a:r>
              <a:endParaRPr lang="en-US" sz="1600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56F70A-747A-2367-F733-2CD43E2587FD}"/>
                </a:ext>
              </a:extLst>
            </p:cNvPr>
            <p:cNvSpPr txBox="1"/>
            <p:nvPr/>
          </p:nvSpPr>
          <p:spPr>
            <a:xfrm>
              <a:off x="6341384" y="3722364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Projects a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46.7% AUV lift </a:t>
              </a:r>
              <a:r>
                <a:rPr lang="en-US" sz="1600">
                  <a:latin typeface="Hanken Grotesk Light" pitchFamily="2" charset="77"/>
                  <a:cs typeface="Arial"/>
                </a:rPr>
                <a:t>for acquired units via CAVA’s growth engine</a:t>
              </a:r>
              <a:endParaRPr lang="en-US" sz="16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959255-73C5-D211-129D-F5653777809C}"/>
              </a:ext>
            </a:extLst>
          </p:cNvPr>
          <p:cNvGrpSpPr/>
          <p:nvPr/>
        </p:nvGrpSpPr>
        <p:grpSpPr>
          <a:xfrm>
            <a:off x="441045" y="5625428"/>
            <a:ext cx="8850195" cy="854081"/>
            <a:chOff x="441045" y="4670692"/>
            <a:chExt cx="8850195" cy="8540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8E7C07D-2A5F-360C-6B40-30E9145CBD13}"/>
                </a:ext>
              </a:extLst>
            </p:cNvPr>
            <p:cNvSpPr/>
            <p:nvPr/>
          </p:nvSpPr>
          <p:spPr>
            <a:xfrm>
              <a:off x="441045" y="4776305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5E256C-D654-7B4F-66F6-4E8E857C06E7}"/>
                </a:ext>
              </a:extLst>
            </p:cNvPr>
            <p:cNvSpPr txBox="1"/>
            <p:nvPr/>
          </p:nvSpPr>
          <p:spPr>
            <a:xfrm>
              <a:off x="1207236" y="4847664"/>
              <a:ext cx="194740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Operations</a:t>
              </a:r>
              <a:endParaRPr lang="en-US" sz="2500" b="1">
                <a:solidFill>
                  <a:srgbClr val="009D69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2040C-E1F3-62F0-749E-3DE15B765B7D}"/>
                </a:ext>
              </a:extLst>
            </p:cNvPr>
            <p:cNvSpPr txBox="1"/>
            <p:nvPr/>
          </p:nvSpPr>
          <p:spPr>
            <a:xfrm>
              <a:off x="3253604" y="4693776"/>
              <a:ext cx="29498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Hanken Grotesk Light" pitchFamily="2" charset="77"/>
                  <a:cs typeface="Arial"/>
                </a:rPr>
                <a:t>Inherit Western supply hubs </a:t>
              </a:r>
              <a:r>
                <a:rPr lang="en-US" sz="1600">
                  <a:latin typeface="Hanken Grotesk Light" pitchFamily="2" charset="77"/>
                  <a:cs typeface="Arial"/>
                </a:rPr>
                <a:t>to eliminate 2,500-mile cold-chain logistics risk</a:t>
              </a:r>
              <a:endParaRPr lang="en-US" sz="1600" b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FC57AC-0FA8-2241-1DCD-C1BD783D1AC9}"/>
                </a:ext>
              </a:extLst>
            </p:cNvPr>
            <p:cNvSpPr txBox="1"/>
            <p:nvPr/>
          </p:nvSpPr>
          <p:spPr>
            <a:xfrm>
              <a:off x="6341384" y="4670692"/>
              <a:ext cx="29498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De-risks the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next 100+ organic stores </a:t>
              </a:r>
              <a:r>
                <a:rPr lang="en-US" sz="1600">
                  <a:latin typeface="Hanken Grotesk Light" pitchFamily="2" charset="77"/>
                  <a:cs typeface="Arial"/>
                </a:rPr>
                <a:t>through a vetted regional vendor network</a:t>
              </a:r>
              <a:endParaRPr lang="en-US" sz="16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28AF0A-7E3A-B387-EABF-2681D04F88F7}"/>
              </a:ext>
            </a:extLst>
          </p:cNvPr>
          <p:cNvCxnSpPr>
            <a:cxnSpLocks/>
          </p:cNvCxnSpPr>
          <p:nvPr/>
        </p:nvCxnSpPr>
        <p:spPr>
          <a:xfrm>
            <a:off x="441045" y="1862667"/>
            <a:ext cx="8596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94FAA7-634F-89AE-72CA-CAEF9BDF8FC8}"/>
              </a:ext>
            </a:extLst>
          </p:cNvPr>
          <p:cNvGrpSpPr/>
          <p:nvPr/>
        </p:nvGrpSpPr>
        <p:grpSpPr>
          <a:xfrm>
            <a:off x="339065" y="1451863"/>
            <a:ext cx="2274595" cy="714424"/>
            <a:chOff x="339065" y="1451863"/>
            <a:chExt cx="2274595" cy="7144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FBCB92-D7B9-B36F-DD69-52AE9BDD3450}"/>
                </a:ext>
              </a:extLst>
            </p:cNvPr>
            <p:cNvSpPr txBox="1"/>
            <p:nvPr/>
          </p:nvSpPr>
          <p:spPr>
            <a:xfrm>
              <a:off x="339065" y="1451863"/>
              <a:ext cx="2164840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>
                  <a:solidFill>
                    <a:srgbClr val="009D69"/>
                  </a:solidFill>
                  <a:latin typeface="Hanken Grotesk" pitchFamily="2" charset="77"/>
                  <a:cs typeface="Arial"/>
                </a:rPr>
                <a:t>$170 – 225M</a:t>
              </a:r>
              <a:endParaRPr lang="en-US" sz="2300" b="1">
                <a:latin typeface="Hanken Grotesk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2A7E08-8463-E609-BF5D-268991522E0C}"/>
                </a:ext>
              </a:extLst>
            </p:cNvPr>
            <p:cNvSpPr txBox="1"/>
            <p:nvPr/>
          </p:nvSpPr>
          <p:spPr>
            <a:xfrm>
              <a:off x="339066" y="1873899"/>
              <a:ext cx="227459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>
                  <a:latin typeface="Hanken Grotesk Light" pitchFamily="2" charset="77"/>
                  <a:cs typeface="Arial"/>
                </a:rPr>
                <a:t>est. purchase price</a:t>
              </a:r>
              <a:endParaRPr lang="en-US" sz="13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BA791A-B08A-EBA6-F3E7-3BAAE69A6284}"/>
              </a:ext>
            </a:extLst>
          </p:cNvPr>
          <p:cNvGrpSpPr/>
          <p:nvPr/>
        </p:nvGrpSpPr>
        <p:grpSpPr>
          <a:xfrm>
            <a:off x="3020995" y="1446301"/>
            <a:ext cx="3080092" cy="720305"/>
            <a:chOff x="2208105" y="1446301"/>
            <a:chExt cx="3080092" cy="7203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59178-8072-5566-2899-509BFB633BD5}"/>
                </a:ext>
              </a:extLst>
            </p:cNvPr>
            <p:cNvSpPr txBox="1"/>
            <p:nvPr/>
          </p:nvSpPr>
          <p:spPr>
            <a:xfrm>
              <a:off x="2208105" y="1446301"/>
              <a:ext cx="3080092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>
                  <a:solidFill>
                    <a:srgbClr val="009D69"/>
                  </a:solidFill>
                  <a:latin typeface="Hanken Grotesk" pitchFamily="2" charset="77"/>
                  <a:cs typeface="Arial"/>
                </a:rPr>
                <a:t>100% cash reserves</a:t>
              </a:r>
              <a:endParaRPr lang="en-US" sz="2300" b="1">
                <a:latin typeface="Hanken Grotesk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FCA07-F087-64ED-CF56-3D88397F45A2}"/>
                </a:ext>
              </a:extLst>
            </p:cNvPr>
            <p:cNvSpPr txBox="1"/>
            <p:nvPr/>
          </p:nvSpPr>
          <p:spPr>
            <a:xfrm>
              <a:off x="2486207" y="1874218"/>
              <a:ext cx="227459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>
                  <a:latin typeface="Hanken Grotesk Light" pitchFamily="2" charset="77"/>
                  <a:cs typeface="Arial"/>
                </a:rPr>
                <a:t>funding source</a:t>
              </a:r>
              <a:endParaRPr lang="en-US" sz="13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6012B4-CE6D-6BC9-21FF-9D0B9731A8F9}"/>
              </a:ext>
            </a:extLst>
          </p:cNvPr>
          <p:cNvGrpSpPr/>
          <p:nvPr/>
        </p:nvGrpSpPr>
        <p:grpSpPr>
          <a:xfrm>
            <a:off x="6341090" y="1434788"/>
            <a:ext cx="2725592" cy="713558"/>
            <a:chOff x="5753226" y="1441168"/>
            <a:chExt cx="2274595" cy="7135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C3119B-8A0F-F586-A990-72D589193909}"/>
                </a:ext>
              </a:extLst>
            </p:cNvPr>
            <p:cNvSpPr txBox="1"/>
            <p:nvPr/>
          </p:nvSpPr>
          <p:spPr>
            <a:xfrm>
              <a:off x="5753226" y="1441168"/>
              <a:ext cx="2245897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300" b="1">
                  <a:solidFill>
                    <a:srgbClr val="009D69"/>
                  </a:solidFill>
                  <a:latin typeface="Hanken Grotesk" pitchFamily="2" charset="77"/>
                  <a:cs typeface="Arial"/>
                </a:rPr>
                <a:t>&gt;100% principal</a:t>
              </a:r>
              <a:endParaRPr lang="en-US" sz="2300" b="1">
                <a:latin typeface="Hanken Grotesk" pitchFamily="2" charset="7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AFC18B-3FD4-D4C5-E255-B8E1327204B4}"/>
                </a:ext>
              </a:extLst>
            </p:cNvPr>
            <p:cNvSpPr txBox="1"/>
            <p:nvPr/>
          </p:nvSpPr>
          <p:spPr>
            <a:xfrm>
              <a:off x="5753227" y="1862338"/>
              <a:ext cx="227459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300">
                  <a:latin typeface="Hanken Grotesk Light" pitchFamily="2" charset="77"/>
                  <a:cs typeface="Arial"/>
                </a:rPr>
                <a:t>5-year payback</a:t>
              </a:r>
              <a:endParaRPr lang="en-US" sz="13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1173A24-CBBF-0478-6698-9AE763190D17}"/>
              </a:ext>
            </a:extLst>
          </p:cNvPr>
          <p:cNvSpPr/>
          <p:nvPr/>
        </p:nvSpPr>
        <p:spPr>
          <a:xfrm>
            <a:off x="12167629" y="-3609300"/>
            <a:ext cx="3037490" cy="784582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4B0AD-A099-FBEE-EC35-3620C3F3E8D1}"/>
              </a:ext>
            </a:extLst>
          </p:cNvPr>
          <p:cNvSpPr/>
          <p:nvPr/>
        </p:nvSpPr>
        <p:spPr>
          <a:xfrm rot="16200000">
            <a:off x="6897223" y="-5233181"/>
            <a:ext cx="3646527" cy="68942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3E8EC-BB71-0E54-721C-D3BEF2E8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3C603E-FEF0-8CA6-7703-A8500BB7107C}"/>
              </a:ext>
            </a:extLst>
          </p:cNvPr>
          <p:cNvSpPr txBox="1"/>
          <p:nvPr/>
        </p:nvSpPr>
        <p:spPr>
          <a:xfrm>
            <a:off x="294627" y="289260"/>
            <a:ext cx="96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>
                <a:latin typeface="DM Sans 14pt" pitchFamily="2" charset="77"/>
                <a:cs typeface="Arial"/>
              </a:rPr>
              <a:t>Acquire 50 turnkey Sunbelt locations to bypass development bottlenecks </a:t>
            </a:r>
            <a:endParaRPr lang="en-US" sz="2700" b="1">
              <a:latin typeface="DM Sans 14pt" pitchFamily="2" charset="77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ACD1405D-0536-2D77-9B35-CC06B9522A0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423364"/>
                  </p:ext>
                </p:extLst>
              </p:nvPr>
            </p:nvGraphicFramePr>
            <p:xfrm>
              <a:off x="294627" y="2241147"/>
              <a:ext cx="6234767" cy="3631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ACD1405D-0536-2D77-9B35-CC06B9522A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27" y="2241147"/>
                <a:ext cx="6234767" cy="363182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E8F26A-118E-6EB9-0604-8BD5932F8A90}"/>
              </a:ext>
            </a:extLst>
          </p:cNvPr>
          <p:cNvSpPr txBox="1"/>
          <p:nvPr/>
        </p:nvSpPr>
        <p:spPr>
          <a:xfrm>
            <a:off x="294627" y="1413889"/>
            <a:ext cx="912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DM Sans 14pt SemiBold" pitchFamily="2" charset="77"/>
                <a:cs typeface="Arial"/>
              </a:rPr>
              <a:t>Cumulative Revenue: Organic vs. M&amp;A </a:t>
            </a:r>
            <a:r>
              <a:rPr lang="en-US" sz="1300" b="1">
                <a:latin typeface="DM Sans 14pt SemiBold" pitchFamily="2" charset="77"/>
                <a:cs typeface="Arial"/>
              </a:rPr>
              <a:t>| Years 1-3</a:t>
            </a:r>
            <a:endParaRPr lang="en-US" sz="1300" b="1">
              <a:latin typeface="DM Sans 14pt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ADDAB-19BB-B195-B568-1B3FFE0AE76E}"/>
              </a:ext>
            </a:extLst>
          </p:cNvPr>
          <p:cNvSpPr txBox="1"/>
          <p:nvPr/>
        </p:nvSpPr>
        <p:spPr>
          <a:xfrm>
            <a:off x="294627" y="1713997"/>
            <a:ext cx="67157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latin typeface="Hanken Grotesk Light" pitchFamily="2" charset="77"/>
                <a:cs typeface="Arial"/>
              </a:rPr>
              <a:t>M&amp;A unlocks immediate capital, bypassing the standard 18–24-month greenfield permitting and construction pipelines.</a:t>
            </a:r>
            <a:endParaRPr lang="en-US" sz="1500">
              <a:latin typeface="Hanken Grotesk Ligh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30393-1082-AC89-3F7B-346BFC23CF25}"/>
              </a:ext>
            </a:extLst>
          </p:cNvPr>
          <p:cNvSpPr txBox="1"/>
          <p:nvPr/>
        </p:nvSpPr>
        <p:spPr>
          <a:xfrm>
            <a:off x="7744767" y="3294873"/>
            <a:ext cx="3358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Hanken Grotesk Light" pitchFamily="2" charset="77"/>
                <a:cs typeface="Arial"/>
              </a:rPr>
              <a:t>CAVA captures a </a:t>
            </a:r>
            <a:r>
              <a:rPr lang="en-US" sz="1600" b="1">
                <a:latin typeface="Hanken Grotesk Light" pitchFamily="2" charset="77"/>
                <a:cs typeface="Arial"/>
              </a:rPr>
              <a:t>$243M speed-to-market premium </a:t>
            </a:r>
            <a:r>
              <a:rPr lang="en-US" sz="1600">
                <a:latin typeface="Hanken Grotesk Light" pitchFamily="2" charset="77"/>
                <a:cs typeface="Arial"/>
              </a:rPr>
              <a:t>by deploying capital into operational Luna Grill assets rather than trapping it in greenfield construction.</a:t>
            </a:r>
            <a:endParaRPr lang="en-US" sz="1600">
              <a:latin typeface="Hanken Grotesk Light" pitchFamily="2" charset="77"/>
            </a:endParaRPr>
          </a:p>
        </p:txBody>
      </p:sp>
      <p:cxnSp>
        <p:nvCxnSpPr>
          <p:cNvPr id="4110" name="Straight Connector 4109">
            <a:extLst>
              <a:ext uri="{FF2B5EF4-FFF2-40B4-BE49-F238E27FC236}">
                <a16:creationId xmlns:a16="http://schemas.microsoft.com/office/drawing/2014/main" id="{1AFF7244-EE31-FE83-04A9-DC8D33106462}"/>
              </a:ext>
            </a:extLst>
          </p:cNvPr>
          <p:cNvCxnSpPr>
            <a:cxnSpLocks/>
          </p:cNvCxnSpPr>
          <p:nvPr/>
        </p:nvCxnSpPr>
        <p:spPr>
          <a:xfrm>
            <a:off x="1388038" y="4621279"/>
            <a:ext cx="401222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9" name="Straight Arrow Connector 4138">
            <a:extLst>
              <a:ext uri="{FF2B5EF4-FFF2-40B4-BE49-F238E27FC236}">
                <a16:creationId xmlns:a16="http://schemas.microsoft.com/office/drawing/2014/main" id="{F1ED0279-3CA0-9A69-BA3D-C18F2E4086C6}"/>
              </a:ext>
            </a:extLst>
          </p:cNvPr>
          <p:cNvCxnSpPr>
            <a:cxnSpLocks/>
          </p:cNvCxnSpPr>
          <p:nvPr/>
        </p:nvCxnSpPr>
        <p:spPr>
          <a:xfrm flipV="1">
            <a:off x="6343218" y="2650435"/>
            <a:ext cx="0" cy="1967877"/>
          </a:xfrm>
          <a:prstGeom prst="straightConnector1">
            <a:avLst/>
          </a:prstGeom>
          <a:ln w="25400">
            <a:solidFill>
              <a:srgbClr val="ECC43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42" name="TextBox 4141">
            <a:extLst>
              <a:ext uri="{FF2B5EF4-FFF2-40B4-BE49-F238E27FC236}">
                <a16:creationId xmlns:a16="http://schemas.microsoft.com/office/drawing/2014/main" id="{FCFB2E8B-F0A0-8551-54E5-DD086EE6FA95}"/>
              </a:ext>
            </a:extLst>
          </p:cNvPr>
          <p:cNvSpPr txBox="1"/>
          <p:nvPr/>
        </p:nvSpPr>
        <p:spPr>
          <a:xfrm>
            <a:off x="6343218" y="3587262"/>
            <a:ext cx="10976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ECC438"/>
                </a:solidFill>
                <a:latin typeface="Hanken Grotesk" pitchFamily="2" charset="77"/>
                <a:cs typeface="Arial"/>
              </a:rPr>
              <a:t>+$243M</a:t>
            </a:r>
            <a:endParaRPr lang="en-US" b="1">
              <a:solidFill>
                <a:srgbClr val="ECC438"/>
              </a:solidFill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82BC96F-6BFB-2BE0-EF7D-A7B5DA0F7F62}"/>
              </a:ext>
            </a:extLst>
          </p:cNvPr>
          <p:cNvSpPr txBox="1"/>
          <p:nvPr/>
        </p:nvSpPr>
        <p:spPr>
          <a:xfrm>
            <a:off x="294627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0A7C4272-D16F-CDCF-884E-1A4FD856C7B4}"/>
              </a:ext>
            </a:extLst>
          </p:cNvPr>
          <p:cNvSpPr txBox="1"/>
          <p:nvPr/>
        </p:nvSpPr>
        <p:spPr>
          <a:xfrm>
            <a:off x="276939" y="2305344"/>
            <a:ext cx="10368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chemeClr val="tx1">
                    <a:lumMod val="50000"/>
                    <a:lumOff val="50000"/>
                  </a:schemeClr>
                </a:solidFill>
                <a:latin typeface="DM Sans 14pt Light" pitchFamily="2" charset="77"/>
                <a:cs typeface="Arial"/>
              </a:rPr>
              <a:t>($M)</a:t>
            </a:r>
            <a:endParaRPr lang="en-US" sz="1200" b="1" i="1">
              <a:solidFill>
                <a:schemeClr val="tx1">
                  <a:lumMod val="50000"/>
                  <a:lumOff val="50000"/>
                </a:schemeClr>
              </a:solidFill>
              <a:latin typeface="DM Sans 14pt Light" pitchFamily="2" charset="77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854AD43-4E5F-8FF8-A703-0AA09BFA2392}"/>
              </a:ext>
            </a:extLst>
          </p:cNvPr>
          <p:cNvSpPr/>
          <p:nvPr/>
        </p:nvSpPr>
        <p:spPr>
          <a:xfrm>
            <a:off x="754632" y="4482240"/>
            <a:ext cx="152400" cy="13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0B2A478E-5D9B-8E32-6D74-FF609A6264BA}"/>
              </a:ext>
            </a:extLst>
          </p:cNvPr>
          <p:cNvSpPr/>
          <p:nvPr/>
        </p:nvSpPr>
        <p:spPr>
          <a:xfrm>
            <a:off x="5599102" y="2471011"/>
            <a:ext cx="152400" cy="13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25465-6A1F-C3C8-A66E-4A64CE83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80342D-E008-6D7D-F872-70FA801FB2FB}"/>
              </a:ext>
            </a:extLst>
          </p:cNvPr>
          <p:cNvSpPr txBox="1"/>
          <p:nvPr/>
        </p:nvSpPr>
        <p:spPr>
          <a:xfrm>
            <a:off x="319877" y="375684"/>
            <a:ext cx="1013366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latin typeface="DM Sans 14pt"/>
                <a:cs typeface="Arial"/>
              </a:rPr>
              <a:t>Migrate pre-educated Western diners to bypass costly market education</a:t>
            </a:r>
            <a:endParaRPr lang="en-US" sz="2800" b="1">
              <a:latin typeface="DM Sans 14pt" pitchFamily="2" charset="77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3C13CF4-F622-7DCE-23FB-A81BD4944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68008"/>
              </p:ext>
            </p:extLst>
          </p:nvPr>
        </p:nvGraphicFramePr>
        <p:xfrm>
          <a:off x="7778733" y="1491058"/>
          <a:ext cx="3928584" cy="446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2">
                  <a:extLst>
                    <a:ext uri="{9D8B030D-6E8A-4147-A177-3AD203B41FA5}">
                      <a16:colId xmlns:a16="http://schemas.microsoft.com/office/drawing/2014/main" val="3386854672"/>
                    </a:ext>
                  </a:extLst>
                </a:gridCol>
                <a:gridCol w="1429586">
                  <a:extLst>
                    <a:ext uri="{9D8B030D-6E8A-4147-A177-3AD203B41FA5}">
                      <a16:colId xmlns:a16="http://schemas.microsoft.com/office/drawing/2014/main" val="1317920881"/>
                    </a:ext>
                  </a:extLst>
                </a:gridCol>
                <a:gridCol w="1609996">
                  <a:extLst>
                    <a:ext uri="{9D8B030D-6E8A-4147-A177-3AD203B41FA5}">
                      <a16:colId xmlns:a16="http://schemas.microsoft.com/office/drawing/2014/main" val="3774247622"/>
                    </a:ext>
                  </a:extLst>
                </a:gridCol>
              </a:tblGrid>
              <a:tr h="743932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anken Grotesk" pitchFamily="2" charset="77"/>
                        </a:rPr>
                        <a:t>CAVA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FF"/>
                          </a:solidFill>
                          <a:latin typeface="Hanken Grotesk" pitchFamily="2" charset="77"/>
                        </a:rPr>
                        <a:t>Luna Grill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10832"/>
                  </a:ext>
                </a:extLst>
              </a:tr>
              <a:tr h="7214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DM Sans 14pt" pitchFamily="2" charset="77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1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18-35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1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25-44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53627"/>
                  </a:ext>
                </a:extLst>
              </a:tr>
              <a:tr h="7214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DM Sans 14pt" pitchFamily="2" charset="77"/>
                        </a:rPr>
                        <a:t>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$92K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$80K-$110k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6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51572"/>
                  </a:ext>
                </a:extLst>
              </a:tr>
              <a:tr h="7214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DM Sans 14pt" pitchFamily="2" charset="77"/>
                        </a:rPr>
                        <a:t>Values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198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Non-GMO &amp; Fresh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198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Eat Real Certified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12094"/>
                  </a:ext>
                </a:extLst>
              </a:tr>
              <a:tr h="72175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DM Sans 14pt" pitchFamily="2" charset="77"/>
                        </a:rPr>
                        <a:t>Mobile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CAVA App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Club Luna App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46769"/>
                  </a:ext>
                </a:extLst>
              </a:tr>
              <a:tr h="83158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DM Sans 14pt" pitchFamily="2" charset="77"/>
                        </a:rPr>
                        <a:t>Menu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Bowls, Falafel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Hanken Grotesk" pitchFamily="2" charset="77"/>
                        </a:rPr>
                        <a:t>Kebabs, Bowls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09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15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D20DA3BC-AC0E-1242-B96F-B1029FF0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569" y="4443611"/>
            <a:ext cx="182641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9D0FAA75-9CDA-36B6-9A86-AFC68B0F763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1430102"/>
                  </p:ext>
                </p:extLst>
              </p:nvPr>
            </p:nvGraphicFramePr>
            <p:xfrm>
              <a:off x="294626" y="2241147"/>
              <a:ext cx="6715773" cy="3631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6" name="Chart 25">
                <a:extLst>
                  <a:ext uri="{FF2B5EF4-FFF2-40B4-BE49-F238E27FC236}">
                    <a16:creationId xmlns:a16="http://schemas.microsoft.com/office/drawing/2014/main" id="{9D0FAA75-9CDA-36B6-9A86-AFC68B0F76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26" y="2241147"/>
                <a:ext cx="6715773" cy="3631827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B21FCAD-1386-2810-541C-B74EB662C6AA}"/>
              </a:ext>
            </a:extLst>
          </p:cNvPr>
          <p:cNvSpPr txBox="1"/>
          <p:nvPr/>
        </p:nvSpPr>
        <p:spPr>
          <a:xfrm>
            <a:off x="294628" y="1413889"/>
            <a:ext cx="596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DM Sans 14pt SemiBold" pitchFamily="2" charset="77"/>
                <a:cs typeface="Arial"/>
              </a:rPr>
              <a:t>Customer Acquisition Cost (CAC) Efficiency: Organic Entry vs. M&amp;A Migration</a:t>
            </a:r>
            <a:endParaRPr lang="en-US" sz="1300" b="1">
              <a:latin typeface="DM Sans 14pt SemiBol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11DC2C-A9B2-9581-8020-6EA33A532A25}"/>
              </a:ext>
            </a:extLst>
          </p:cNvPr>
          <p:cNvSpPr txBox="1"/>
          <p:nvPr/>
        </p:nvSpPr>
        <p:spPr>
          <a:xfrm>
            <a:off x="294627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CB9B435C-C64A-7E97-5EAD-62C16269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4346" y="-8312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"CAVA saves 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$2.0M in marketing burn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by converting Luna’s established Mediterranean fanbase rather than funding 24 months of regional brand education."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C45019-AA0B-D5F2-CB36-1203D114680E}"/>
              </a:ext>
            </a:extLst>
          </p:cNvPr>
          <p:cNvSpPr txBox="1"/>
          <p:nvPr/>
        </p:nvSpPr>
        <p:spPr>
          <a:xfrm>
            <a:off x="3772088" y="2464788"/>
            <a:ext cx="2923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latin typeface="Hanken Grotesk Light" pitchFamily="2" charset="77"/>
                <a:cs typeface="Arial"/>
              </a:rPr>
              <a:t>CAVA saves </a:t>
            </a:r>
            <a:r>
              <a:rPr lang="en-US" sz="1400" b="1">
                <a:latin typeface="Hanken Grotesk Light" pitchFamily="2" charset="77"/>
                <a:cs typeface="Arial"/>
              </a:rPr>
              <a:t>$2.0M in marketing burn </a:t>
            </a:r>
            <a:r>
              <a:rPr lang="en-US" sz="1400">
                <a:latin typeface="Hanken Grotesk Light" pitchFamily="2" charset="77"/>
                <a:cs typeface="Arial"/>
              </a:rPr>
              <a:t>by converting Luna’s established Mediterranean fanbase rather than funding 24 months of regional brand education.</a:t>
            </a:r>
            <a:endParaRPr lang="en-US" sz="1400">
              <a:latin typeface="Hanken Grotesk Light" pitchFamily="2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630A16-7A0A-21F7-113A-7915FC244544}"/>
              </a:ext>
            </a:extLst>
          </p:cNvPr>
          <p:cNvCxnSpPr>
            <a:cxnSpLocks/>
          </p:cNvCxnSpPr>
          <p:nvPr/>
        </p:nvCxnSpPr>
        <p:spPr>
          <a:xfrm>
            <a:off x="1810916" y="5029266"/>
            <a:ext cx="336136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D2954A-2D75-C4F0-9983-2399EE70E189}"/>
              </a:ext>
            </a:extLst>
          </p:cNvPr>
          <p:cNvCxnSpPr>
            <a:cxnSpLocks/>
          </p:cNvCxnSpPr>
          <p:nvPr/>
        </p:nvCxnSpPr>
        <p:spPr>
          <a:xfrm>
            <a:off x="1810916" y="2870200"/>
            <a:ext cx="0" cy="2159066"/>
          </a:xfrm>
          <a:prstGeom prst="straightConnector1">
            <a:avLst/>
          </a:prstGeom>
          <a:ln w="25400">
            <a:solidFill>
              <a:srgbClr val="ECC43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8998B1D-675A-282D-A176-5A17597202F0}"/>
              </a:ext>
            </a:extLst>
          </p:cNvPr>
          <p:cNvSpPr txBox="1"/>
          <p:nvPr/>
        </p:nvSpPr>
        <p:spPr>
          <a:xfrm>
            <a:off x="855503" y="3760451"/>
            <a:ext cx="75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>
                <a:solidFill>
                  <a:srgbClr val="ECC438"/>
                </a:solidFill>
                <a:latin typeface="Hanken Grotesk" pitchFamily="2" charset="77"/>
                <a:cs typeface="Arial"/>
              </a:rPr>
              <a:t>-$2M</a:t>
            </a:r>
            <a:endParaRPr lang="en-US" b="1">
              <a:solidFill>
                <a:srgbClr val="ECC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2D5F-E737-A1B4-8A6C-CF28643F6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EB43AB-F7A6-610B-2B54-126000833797}"/>
              </a:ext>
            </a:extLst>
          </p:cNvPr>
          <p:cNvSpPr txBox="1"/>
          <p:nvPr/>
        </p:nvSpPr>
        <p:spPr>
          <a:xfrm>
            <a:off x="293577" y="378985"/>
            <a:ext cx="10265219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700" b="1">
                <a:latin typeface="DM Sans 14pt"/>
                <a:cs typeface="Arial"/>
              </a:rPr>
              <a:t>Deploy Cava’s pricing moat to expand regional margins</a:t>
            </a:r>
            <a:endParaRPr lang="en-US" sz="2700" b="1">
              <a:latin typeface="DM Sans 14pt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605333D-7391-9209-7467-E420BF47A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835599"/>
              </p:ext>
            </p:extLst>
          </p:nvPr>
        </p:nvGraphicFramePr>
        <p:xfrm>
          <a:off x="293577" y="2045895"/>
          <a:ext cx="7771131" cy="442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F497665-8D57-CFC9-ADC8-9E69E25282A8}"/>
              </a:ext>
            </a:extLst>
          </p:cNvPr>
          <p:cNvSpPr txBox="1"/>
          <p:nvPr/>
        </p:nvSpPr>
        <p:spPr>
          <a:xfrm>
            <a:off x="294627" y="1039135"/>
            <a:ext cx="912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DM Sans 14pt SemiBold" pitchFamily="2" charset="77"/>
                <a:cs typeface="Arial"/>
              </a:rPr>
              <a:t>Strategic Arbitrage: Pricing Discipline vs. Sales Momentum</a:t>
            </a:r>
            <a:endParaRPr lang="en-US" sz="1300" b="1">
              <a:latin typeface="DM Sans 14pt SemiBold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7BCD5C-CC25-135F-4AD5-1296C1B0B60C}"/>
              </a:ext>
            </a:extLst>
          </p:cNvPr>
          <p:cNvSpPr txBox="1"/>
          <p:nvPr/>
        </p:nvSpPr>
        <p:spPr>
          <a:xfrm>
            <a:off x="294627" y="1339243"/>
            <a:ext cx="67157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latin typeface="Hanken Grotesk Light" pitchFamily="2" charset="77"/>
                <a:cs typeface="Arial"/>
              </a:rPr>
              <a:t>CAVA’s 16% pricing moat captures trade-down volume from competitors who have increased prices by 30-40% since 2019</a:t>
            </a:r>
            <a:endParaRPr lang="en-US" sz="1500">
              <a:latin typeface="Hanken Grotesk Ligh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672A7E-677F-5C44-85F9-8A9B91D25AA7}"/>
              </a:ext>
            </a:extLst>
          </p:cNvPr>
          <p:cNvSpPr txBox="1"/>
          <p:nvPr/>
        </p:nvSpPr>
        <p:spPr>
          <a:xfrm>
            <a:off x="8531150" y="2402545"/>
            <a:ext cx="3057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>
                <a:latin typeface="Hanken Grotesk Light" pitchFamily="2" charset="77"/>
                <a:cs typeface="Arial"/>
              </a:rPr>
              <a:t>1. Value Arbitrage: </a:t>
            </a:r>
            <a:br>
              <a:rPr lang="en-US" sz="17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CAVA’s 16% price discipline vs. 30%+ industry hikes induces trial in new markets.</a:t>
            </a:r>
          </a:p>
          <a:p>
            <a:endParaRPr lang="en-US" sz="1500">
              <a:latin typeface="Hanken Grotesk Light" pitchFamily="2" charset="77"/>
              <a:cs typeface="Arial"/>
            </a:endParaRPr>
          </a:p>
          <a:p>
            <a:r>
              <a:rPr lang="en-US" sz="1700" b="1">
                <a:latin typeface="Hanken Grotesk Light" pitchFamily="2" charset="77"/>
                <a:cs typeface="Arial"/>
              </a:rPr>
              <a:t>2. Trade-Down Capture: </a:t>
            </a:r>
            <a:br>
              <a:rPr lang="en-US" sz="15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Competitive pricing attracts consumers trading down from casual dining.</a:t>
            </a:r>
          </a:p>
          <a:p>
            <a:pPr marL="342900" indent="-342900">
              <a:buAutoNum type="arabicPeriod"/>
            </a:pPr>
            <a:endParaRPr lang="en-US" sz="1500" b="1">
              <a:latin typeface="Hanken Grotesk Light" pitchFamily="2" charset="77"/>
              <a:cs typeface="Arial"/>
            </a:endParaRPr>
          </a:p>
          <a:p>
            <a:r>
              <a:rPr lang="en-US" sz="1700" b="1">
                <a:latin typeface="Hanken Grotesk Light" pitchFamily="2" charset="77"/>
                <a:cs typeface="Arial"/>
              </a:rPr>
              <a:t>3. Unit Optimization: </a:t>
            </a:r>
            <a:br>
              <a:rPr lang="en-US" sz="1500" b="1">
                <a:latin typeface="Hanken Grotesk Light" pitchFamily="2" charset="77"/>
                <a:cs typeface="Arial"/>
              </a:rPr>
            </a:br>
            <a:r>
              <a:rPr lang="en-US" sz="1500">
                <a:latin typeface="Hanken Grotesk Light" pitchFamily="2" charset="77"/>
                <a:cs typeface="Arial"/>
              </a:rPr>
              <a:t>Rebranding Luna Grill projects a 46.7% AUV lift over 36 months via CAVA’s growth engine.</a:t>
            </a:r>
            <a:endParaRPr lang="en-US" sz="1500" b="1">
              <a:latin typeface="Hanken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711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7683-CEC3-73E9-618D-5A2FB05FF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3A6AFF-19E7-4286-5258-FA65221B8861}"/>
              </a:ext>
            </a:extLst>
          </p:cNvPr>
          <p:cNvSpPr txBox="1"/>
          <p:nvPr/>
        </p:nvSpPr>
        <p:spPr>
          <a:xfrm>
            <a:off x="294627" y="289260"/>
            <a:ext cx="86395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14pt" pitchFamily="2" charset="77"/>
                <a:ea typeface="+mn-ea"/>
                <a:cs typeface="Arial"/>
              </a:rPr>
              <a:t>Integrate established Western supply hubs to safely scale operations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 pitchFamily="2" charset="77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EAC34D-80ED-E845-43D9-A84A676816B3}"/>
              </a:ext>
            </a:extLst>
          </p:cNvPr>
          <p:cNvGrpSpPr/>
          <p:nvPr/>
        </p:nvGrpSpPr>
        <p:grpSpPr>
          <a:xfrm>
            <a:off x="646162" y="1596089"/>
            <a:ext cx="4859191" cy="4248774"/>
            <a:chOff x="975946" y="1596089"/>
            <a:chExt cx="4859191" cy="42487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37AF12-506D-2717-B855-260E590125A2}"/>
                </a:ext>
              </a:extLst>
            </p:cNvPr>
            <p:cNvGrpSpPr/>
            <p:nvPr/>
          </p:nvGrpSpPr>
          <p:grpSpPr>
            <a:xfrm>
              <a:off x="975946" y="4921533"/>
              <a:ext cx="4859191" cy="923330"/>
              <a:chOff x="975946" y="4796709"/>
              <a:chExt cx="4859191" cy="92333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43C5C6-EF46-35F1-E73D-CED98382E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5367" y="4796709"/>
                <a:ext cx="45897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nken Grotesk"/>
                    <a:ea typeface="+mn-ea"/>
                    <a:cs typeface="+mn-cs"/>
                  </a:rPr>
                  <a:t>$7 - $8k per truckload</a:t>
                </a:r>
                <a:r>
                  <a:rPr lang="en-US" b="1">
                    <a:solidFill>
                      <a:prstClr val="black"/>
                    </a:solidFill>
                    <a:latin typeface="Hanken Grotesk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Hanken Grotesk"/>
                  </a:rPr>
                  <a:t>from East Coast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nken Grotesk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nken Grotesk"/>
                    <a:ea typeface="+mn-ea"/>
                    <a:cs typeface="+mn-cs"/>
                  </a:rPr>
                  <a:t>12 - 24 months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nken Grotesk"/>
                    <a:ea typeface="+mn-ea"/>
                    <a:cs typeface="+mn-cs"/>
                  </a:rPr>
                  <a:t>to vet Western farmers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nken Grotesk"/>
                    <a:ea typeface="+mn-ea"/>
                    <a:cs typeface="+mn-cs"/>
                  </a:rPr>
                  <a:t>$5M Capex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nken Grotesk"/>
                    <a:ea typeface="+mn-ea"/>
                    <a:cs typeface="+mn-cs"/>
                  </a:rPr>
                  <a:t>for new Western commissary</a:t>
                </a:r>
              </a:p>
            </p:txBody>
          </p:sp>
          <p:pic>
            <p:nvPicPr>
              <p:cNvPr id="11" name="Graphic 10" descr="Truck with solid fill">
                <a:extLst>
                  <a:ext uri="{FF2B5EF4-FFF2-40B4-BE49-F238E27FC236}">
                    <a16:creationId xmlns:a16="http://schemas.microsoft.com/office/drawing/2014/main" id="{4832EE4A-151F-464A-6C2A-998BE7C7D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8365" y="4813423"/>
                <a:ext cx="200158" cy="232576"/>
              </a:xfrm>
              <a:prstGeom prst="rect">
                <a:avLst/>
              </a:prstGeom>
            </p:spPr>
          </p:pic>
          <p:pic>
            <p:nvPicPr>
              <p:cNvPr id="14" name="Graphic 13" descr="Daily calendar with solid fill">
                <a:extLst>
                  <a:ext uri="{FF2B5EF4-FFF2-40B4-BE49-F238E27FC236}">
                    <a16:creationId xmlns:a16="http://schemas.microsoft.com/office/drawing/2014/main" id="{37382269-9462-E7A0-DF29-D7EE72383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2521" y="5384589"/>
                <a:ext cx="232576" cy="232576"/>
              </a:xfrm>
              <a:prstGeom prst="rect">
                <a:avLst/>
              </a:prstGeom>
            </p:spPr>
          </p:pic>
          <p:pic>
            <p:nvPicPr>
              <p:cNvPr id="16" name="Graphic 15" descr="Bar graph with upward trend with solid fill">
                <a:extLst>
                  <a:ext uri="{FF2B5EF4-FFF2-40B4-BE49-F238E27FC236}">
                    <a16:creationId xmlns:a16="http://schemas.microsoft.com/office/drawing/2014/main" id="{8A3A0DBC-6D02-99A2-CE32-122040EB4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5946" y="5095519"/>
                <a:ext cx="232577" cy="232577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E940A7D-ABCF-576F-45B9-F91B7838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760" b="8666"/>
            <a:stretch>
              <a:fillRect/>
            </a:stretch>
          </p:blipFill>
          <p:spPr>
            <a:xfrm>
              <a:off x="1542449" y="2558331"/>
              <a:ext cx="3546303" cy="2213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3C5BAA-E60D-4A44-061C-AB06C377EF8B}"/>
                </a:ext>
              </a:extLst>
            </p:cNvPr>
            <p:cNvSpPr/>
            <p:nvPr/>
          </p:nvSpPr>
          <p:spPr>
            <a:xfrm>
              <a:off x="1542449" y="1596089"/>
              <a:ext cx="3546303" cy="3385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Without Acquisition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8587B-2692-3E78-0662-FFD54C29A9D2}"/>
                </a:ext>
              </a:extLst>
            </p:cNvPr>
            <p:cNvSpPr txBox="1"/>
            <p:nvPr/>
          </p:nvSpPr>
          <p:spPr>
            <a:xfrm>
              <a:off x="2214955" y="2027366"/>
              <a:ext cx="2201289" cy="338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solidFill>
                    <a:schemeClr val="tx1"/>
                  </a:solidFill>
                </a:rPr>
                <a:t>Supply Chain Gap</a:t>
              </a:r>
            </a:p>
          </p:txBody>
        </p:sp>
      </p:grp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13E7BAD3-0DB7-09E7-A2B7-69E669C1F4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1029" y="4977171"/>
            <a:ext cx="256156" cy="256156"/>
          </a:xfrm>
          <a:prstGeom prst="rect">
            <a:avLst/>
          </a:prstGeom>
        </p:spPr>
      </p:pic>
      <p:pic>
        <p:nvPicPr>
          <p:cNvPr id="23" name="Graphic 22" descr="Link with solid fill">
            <a:extLst>
              <a:ext uri="{FF2B5EF4-FFF2-40B4-BE49-F238E27FC236}">
                <a16:creationId xmlns:a16="http://schemas.microsoft.com/office/drawing/2014/main" id="{52A21999-18EB-46FA-E59D-7D1E4828CF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8317" y="5255120"/>
            <a:ext cx="256156" cy="256156"/>
          </a:xfrm>
          <a:prstGeom prst="rect">
            <a:avLst/>
          </a:prstGeom>
        </p:spPr>
      </p:pic>
      <p:pic>
        <p:nvPicPr>
          <p:cNvPr id="25" name="Graphic 24" descr="Chef Hat with solid fill">
            <a:extLst>
              <a:ext uri="{FF2B5EF4-FFF2-40B4-BE49-F238E27FC236}">
                <a16:creationId xmlns:a16="http://schemas.microsoft.com/office/drawing/2014/main" id="{61DF56F8-F0B5-ECF5-B9B3-D298130A7B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7862" y="5531647"/>
            <a:ext cx="256155" cy="2561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B25739-5353-1DEC-E4D1-6E49FFC48A31}"/>
              </a:ext>
            </a:extLst>
          </p:cNvPr>
          <p:cNvSpPr txBox="1"/>
          <p:nvPr/>
        </p:nvSpPr>
        <p:spPr>
          <a:xfrm>
            <a:off x="6292671" y="4921533"/>
            <a:ext cx="5282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>
                <a:solidFill>
                  <a:prstClr val="black"/>
                </a:solidFill>
                <a:latin typeface="Aptos" panose="02110004020202020204"/>
              </a:rPr>
              <a:t>Local same-day distribution </a:t>
            </a:r>
            <a:r>
              <a:rPr lang="en-US">
                <a:solidFill>
                  <a:prstClr val="black"/>
                </a:solidFill>
                <a:latin typeface="Aptos" panose="02110004020202020204"/>
              </a:rPr>
              <a:t>through regional hubs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Mediterranean supplier relationships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Convertible kitchen space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regional production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8D42A6B-9DED-0055-327C-F9FF8BF724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1"/>
          <a:stretch>
            <a:fillRect/>
          </a:stretch>
        </p:blipFill>
        <p:spPr>
          <a:xfrm>
            <a:off x="7061986" y="2618899"/>
            <a:ext cx="3249038" cy="21225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D6D3A-0EE7-25F7-182B-E75BFD9725F9}"/>
              </a:ext>
            </a:extLst>
          </p:cNvPr>
          <p:cNvSpPr/>
          <p:nvPr/>
        </p:nvSpPr>
        <p:spPr>
          <a:xfrm>
            <a:off x="6839038" y="1614412"/>
            <a:ext cx="3694936" cy="305763"/>
          </a:xfrm>
          <a:prstGeom prst="rect">
            <a:avLst/>
          </a:prstGeom>
          <a:solidFill>
            <a:srgbClr val="009D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With Acquisition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D9228-2B40-418B-C824-942BAAE23E1D}"/>
              </a:ext>
            </a:extLst>
          </p:cNvPr>
          <p:cNvSpPr txBox="1"/>
          <p:nvPr/>
        </p:nvSpPr>
        <p:spPr>
          <a:xfrm>
            <a:off x="7739627" y="2027368"/>
            <a:ext cx="18937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>
                <a:solidFill>
                  <a:schemeClr val="tx1"/>
                </a:solidFill>
              </a:rPr>
              <a:t>What CAVA Inherits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B466F8-06A0-9CBA-94A4-D08C738513E2}"/>
              </a:ext>
            </a:extLst>
          </p:cNvPr>
          <p:cNvSpPr txBox="1"/>
          <p:nvPr/>
        </p:nvSpPr>
        <p:spPr>
          <a:xfrm>
            <a:off x="294627" y="6318639"/>
            <a:ext cx="8350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i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 School of Business National Case Competition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CC391E-5E5E-E7E1-D552-94B6A6F83A55}"/>
              </a:ext>
            </a:extLst>
          </p:cNvPr>
          <p:cNvSpPr txBox="1"/>
          <p:nvPr/>
        </p:nvSpPr>
        <p:spPr>
          <a:xfrm>
            <a:off x="6214270" y="5069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4124-8C63-5C5A-D640-28EC82C8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2515610"/>
            <a:ext cx="2743200" cy="365125"/>
          </a:xfrm>
        </p:spPr>
        <p:txBody>
          <a:bodyPr/>
          <a:lstStyle/>
          <a:p>
            <a:fld id="{2C2FA03A-9A03-A841-A95C-9AD004695E6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30BF-CA85-A40F-A01A-D520FA3B0B39}"/>
              </a:ext>
            </a:extLst>
          </p:cNvPr>
          <p:cNvSpPr txBox="1"/>
          <p:nvPr/>
        </p:nvSpPr>
        <p:spPr>
          <a:xfrm>
            <a:off x="411559" y="354526"/>
            <a:ext cx="873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DM Sans 14pt" pitchFamily="2" charset="0"/>
              </a:rPr>
              <a:t>Execute the Luna Grill acquisition to secure Sunbelt market leadership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6E100-9495-C833-9CCE-DC6B45E3079B}"/>
              </a:ext>
            </a:extLst>
          </p:cNvPr>
          <p:cNvGrpSpPr/>
          <p:nvPr/>
        </p:nvGrpSpPr>
        <p:grpSpPr>
          <a:xfrm>
            <a:off x="528646" y="1534931"/>
            <a:ext cx="10440203" cy="854081"/>
            <a:chOff x="441045" y="1820397"/>
            <a:chExt cx="10440203" cy="8540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B0026B-63B5-727C-7851-71B97C4F4A0A}"/>
                </a:ext>
              </a:extLst>
            </p:cNvPr>
            <p:cNvSpPr/>
            <p:nvPr/>
          </p:nvSpPr>
          <p:spPr>
            <a:xfrm>
              <a:off x="441045" y="1933569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265BA1-8E94-FA86-ABEE-94679B1C4900}"/>
                </a:ext>
              </a:extLst>
            </p:cNvPr>
            <p:cNvSpPr txBox="1"/>
            <p:nvPr/>
          </p:nvSpPr>
          <p:spPr>
            <a:xfrm>
              <a:off x="1207236" y="1843346"/>
              <a:ext cx="2262596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100% Cash Acquisition</a:t>
              </a:r>
              <a:endParaRPr lang="en-US" sz="2300" b="1">
                <a:solidFill>
                  <a:srgbClr val="009D69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025E61-8B61-9560-3A89-5D43688C6855}"/>
                </a:ext>
              </a:extLst>
            </p:cNvPr>
            <p:cNvSpPr txBox="1"/>
            <p:nvPr/>
          </p:nvSpPr>
          <p:spPr>
            <a:xfrm>
              <a:off x="3253604" y="1843481"/>
              <a:ext cx="32162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Deploy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$212M </a:t>
              </a:r>
              <a:r>
                <a:rPr lang="en-US" sz="1600">
                  <a:latin typeface="Hanken Grotesk Light" pitchFamily="2" charset="77"/>
                  <a:cs typeface="Arial"/>
                </a:rPr>
                <a:t>cash reserves to maintain a debt-free capital structure</a:t>
              </a:r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485295-BC23-B03E-A470-C33FF00EB996}"/>
                </a:ext>
              </a:extLst>
            </p:cNvPr>
            <p:cNvSpPr txBox="1"/>
            <p:nvPr/>
          </p:nvSpPr>
          <p:spPr>
            <a:xfrm>
              <a:off x="7074764" y="1820397"/>
              <a:ext cx="380648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Rebranding these units into the “CAVA Engine” projects a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46.7% AUV lift </a:t>
              </a:r>
              <a:r>
                <a:rPr lang="en-US" sz="1600">
                  <a:latin typeface="Hanken Grotesk Light" pitchFamily="2" charset="77"/>
                  <a:cs typeface="Arial"/>
                </a:rPr>
                <a:t>and full principal payback within 36 months</a:t>
              </a:r>
              <a:endParaRPr lang="en-US" sz="16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0732F-4B1F-89CF-D2FE-C989726049CC}"/>
              </a:ext>
            </a:extLst>
          </p:cNvPr>
          <p:cNvGrpSpPr/>
          <p:nvPr/>
        </p:nvGrpSpPr>
        <p:grpSpPr>
          <a:xfrm>
            <a:off x="528646" y="2592077"/>
            <a:ext cx="10860997" cy="854081"/>
            <a:chOff x="441045" y="2772714"/>
            <a:chExt cx="10860997" cy="8540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8A756-8A8E-1B32-0A50-5B1E5576AE00}"/>
                </a:ext>
              </a:extLst>
            </p:cNvPr>
            <p:cNvSpPr/>
            <p:nvPr/>
          </p:nvSpPr>
          <p:spPr>
            <a:xfrm>
              <a:off x="441045" y="2885776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1662E5-2564-0384-8F05-55479868D998}"/>
                </a:ext>
              </a:extLst>
            </p:cNvPr>
            <p:cNvSpPr txBox="1"/>
            <p:nvPr/>
          </p:nvSpPr>
          <p:spPr>
            <a:xfrm>
              <a:off x="1207236" y="2795553"/>
              <a:ext cx="2129212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Competitive Dominance</a:t>
              </a:r>
              <a:endParaRPr lang="en-US" sz="2300" b="1">
                <a:solidFill>
                  <a:srgbClr val="009D69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82B384-57BF-B848-86A1-9EE093349A83}"/>
                </a:ext>
              </a:extLst>
            </p:cNvPr>
            <p:cNvSpPr txBox="1"/>
            <p:nvPr/>
          </p:nvSpPr>
          <p:spPr>
            <a:xfrm>
              <a:off x="3253604" y="2795798"/>
              <a:ext cx="32162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Secure a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20-year Western supply network </a:t>
              </a:r>
              <a:r>
                <a:rPr lang="en-US" sz="1600">
                  <a:latin typeface="Hanken Grotesk Light" pitchFamily="2" charset="77"/>
                  <a:cs typeface="Arial"/>
                </a:rPr>
                <a:t>on Day 1, de-risking the next 100 organic store openings</a:t>
              </a:r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7CA966-6780-F3FF-E9C5-4DA9D3395379}"/>
                </a:ext>
              </a:extLst>
            </p:cNvPr>
            <p:cNvSpPr txBox="1"/>
            <p:nvPr/>
          </p:nvSpPr>
          <p:spPr>
            <a:xfrm>
              <a:off x="7074764" y="2772714"/>
              <a:ext cx="42272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Realize the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$243M speed-to-market premium</a:t>
              </a:r>
              <a:r>
                <a:rPr lang="en-US" sz="1600">
                  <a:latin typeface="Hanken Grotesk Light" pitchFamily="2" charset="77"/>
                  <a:cs typeface="Arial"/>
                </a:rPr>
                <a:t> by operationalizing assets immediately rather than waiting 20 months</a:t>
              </a:r>
              <a:endParaRPr lang="en-US" sz="16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5F1D5D-6F4A-1860-6152-36101F3E9210}"/>
              </a:ext>
            </a:extLst>
          </p:cNvPr>
          <p:cNvGrpSpPr/>
          <p:nvPr/>
        </p:nvGrpSpPr>
        <p:grpSpPr>
          <a:xfrm>
            <a:off x="528646" y="3649223"/>
            <a:ext cx="9774361" cy="854081"/>
            <a:chOff x="441045" y="3722364"/>
            <a:chExt cx="9774361" cy="8540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8BE5F0-281D-9FB5-5BC7-5ED78FBB5223}"/>
                </a:ext>
              </a:extLst>
            </p:cNvPr>
            <p:cNvSpPr/>
            <p:nvPr/>
          </p:nvSpPr>
          <p:spPr>
            <a:xfrm>
              <a:off x="441045" y="3827977"/>
              <a:ext cx="619773" cy="619773"/>
            </a:xfrm>
            <a:prstGeom prst="rect">
              <a:avLst/>
            </a:prstGeom>
            <a:solidFill>
              <a:srgbClr val="009D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DM Sans 14pt" pitchFamily="2" charset="77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05859-DB99-14AF-2986-40690B8E659D}"/>
                </a:ext>
              </a:extLst>
            </p:cNvPr>
            <p:cNvSpPr txBox="1"/>
            <p:nvPr/>
          </p:nvSpPr>
          <p:spPr>
            <a:xfrm>
              <a:off x="1235243" y="3900703"/>
              <a:ext cx="1947402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>
                  <a:solidFill>
                    <a:srgbClr val="009D69"/>
                  </a:solidFill>
                  <a:latin typeface="Hanken Grotesk Light" pitchFamily="2" charset="77"/>
                  <a:cs typeface="Arial"/>
                </a:rPr>
                <a:t>Priority</a:t>
              </a:r>
              <a:endParaRPr lang="en-US" sz="2300" b="1">
                <a:solidFill>
                  <a:srgbClr val="009D69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8B5907-E16F-1DD6-5D50-5FBB290989A0}"/>
                </a:ext>
              </a:extLst>
            </p:cNvPr>
            <p:cNvSpPr txBox="1"/>
            <p:nvPr/>
          </p:nvSpPr>
          <p:spPr>
            <a:xfrm>
              <a:off x="3253604" y="3745448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Hanken Grotesk Light" pitchFamily="2" charset="77"/>
                  <a:cs typeface="Arial"/>
                </a:rPr>
                <a:t>Deploy 16% pricing moat </a:t>
              </a:r>
              <a:r>
                <a:rPr lang="en-US" sz="1600">
                  <a:latin typeface="Hanken Grotesk Light" pitchFamily="2" charset="77"/>
                  <a:cs typeface="Arial"/>
                </a:rPr>
                <a:t>to capture consumers trading down from casual dining</a:t>
              </a:r>
              <a:endParaRPr lang="en-US" sz="1600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4E9F8B-CAF1-C342-E1A5-5D029B40C8CC}"/>
                </a:ext>
              </a:extLst>
            </p:cNvPr>
            <p:cNvSpPr txBox="1"/>
            <p:nvPr/>
          </p:nvSpPr>
          <p:spPr>
            <a:xfrm>
              <a:off x="7127626" y="3722364"/>
              <a:ext cx="30877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Hanken Grotesk Light" pitchFamily="2" charset="77"/>
                  <a:cs typeface="Arial"/>
                </a:rPr>
                <a:t>Projects a </a:t>
              </a:r>
              <a:r>
                <a:rPr lang="en-US" sz="1600" b="1">
                  <a:latin typeface="Hanken Grotesk Light" pitchFamily="2" charset="77"/>
                  <a:cs typeface="Arial"/>
                </a:rPr>
                <a:t>46.7% AUV lift </a:t>
              </a:r>
              <a:r>
                <a:rPr lang="en-US" sz="1600">
                  <a:latin typeface="Hanken Grotesk Light" pitchFamily="2" charset="77"/>
                  <a:cs typeface="Arial"/>
                </a:rPr>
                <a:t>for acquired units via CAVA’s growth engine</a:t>
              </a:r>
              <a:endParaRPr lang="en-US" sz="160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002A464-64F7-FD0B-9617-F575EB81F43F}"/>
              </a:ext>
            </a:extLst>
          </p:cNvPr>
          <p:cNvSpPr/>
          <p:nvPr/>
        </p:nvSpPr>
        <p:spPr>
          <a:xfrm>
            <a:off x="985846" y="4770100"/>
            <a:ext cx="444141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FA7DDB-9EE4-FFD6-F37F-4D1CE837EA0C}"/>
              </a:ext>
            </a:extLst>
          </p:cNvPr>
          <p:cNvSpPr/>
          <p:nvPr/>
        </p:nvSpPr>
        <p:spPr>
          <a:xfrm>
            <a:off x="985846" y="5371703"/>
            <a:ext cx="444141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-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EE9554-90B8-3795-947C-66DCC90DB943}"/>
              </a:ext>
            </a:extLst>
          </p:cNvPr>
          <p:cNvSpPr/>
          <p:nvPr/>
        </p:nvSpPr>
        <p:spPr>
          <a:xfrm>
            <a:off x="985846" y="5973305"/>
            <a:ext cx="444141" cy="434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DM Sans 14pt" pitchFamily="2" charset="77"/>
              </a:rPr>
              <a:t>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E93C3D-8394-A549-E6D4-EC96A0FA58C4}"/>
              </a:ext>
            </a:extLst>
          </p:cNvPr>
          <p:cNvSpPr txBox="1"/>
          <p:nvPr/>
        </p:nvSpPr>
        <p:spPr>
          <a:xfrm>
            <a:off x="1499432" y="4834917"/>
            <a:ext cx="8144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Hanken Grotesk Light" pitchFamily="2" charset="77"/>
                <a:cs typeface="Arial"/>
              </a:rPr>
              <a:t>Month 1: </a:t>
            </a:r>
            <a:r>
              <a:rPr lang="en-US">
                <a:latin typeface="Hanken Grotesk Light" pitchFamily="2" charset="77"/>
                <a:cs typeface="Arial"/>
              </a:rPr>
              <a:t>Sign the LOI and finalize the transition of regional supply hubs</a:t>
            </a:r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01BD0B-1F69-2A49-168D-E41A5FCC4AC4}"/>
              </a:ext>
            </a:extLst>
          </p:cNvPr>
          <p:cNvSpPr txBox="1"/>
          <p:nvPr/>
        </p:nvSpPr>
        <p:spPr>
          <a:xfrm>
            <a:off x="1499432" y="5401455"/>
            <a:ext cx="9290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Hanken Grotesk Light" pitchFamily="2" charset="77"/>
                <a:cs typeface="Arial"/>
              </a:rPr>
              <a:t>Months 2-5: </a:t>
            </a:r>
            <a:r>
              <a:rPr lang="en-US">
                <a:latin typeface="Hanken Grotesk Light" pitchFamily="2" charset="77"/>
                <a:cs typeface="Arial"/>
              </a:rPr>
              <a:t>Execute the surgical re-skin of 50 units and deploy the 16% pricing moat</a:t>
            </a:r>
            <a:endParaRPr lang="en-US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C9F43D-2D20-2E01-FF38-BBCB36E88E2E}"/>
              </a:ext>
            </a:extLst>
          </p:cNvPr>
          <p:cNvSpPr txBox="1"/>
          <p:nvPr/>
        </p:nvSpPr>
        <p:spPr>
          <a:xfrm>
            <a:off x="1499432" y="5986714"/>
            <a:ext cx="9927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Hanken Grotesk Light" pitchFamily="2" charset="77"/>
                <a:cs typeface="Arial"/>
              </a:rPr>
              <a:t>Month 6+: </a:t>
            </a:r>
            <a:r>
              <a:rPr lang="en-US">
                <a:latin typeface="Hanken Grotesk Light" pitchFamily="2" charset="77"/>
                <a:cs typeface="Arial"/>
              </a:rPr>
              <a:t>Launch targeted Sunbelt loyalty migration, aiming for 100k redemptions in year one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4697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E347DE4-B47B-F52E-265F-D3F61FD12FDB}"/>
              </a:ext>
            </a:extLst>
          </p:cNvPr>
          <p:cNvGrpSpPr/>
          <p:nvPr/>
        </p:nvGrpSpPr>
        <p:grpSpPr>
          <a:xfrm>
            <a:off x="3813265" y="2704011"/>
            <a:ext cx="4565469" cy="1449977"/>
            <a:chOff x="4082143" y="2913018"/>
            <a:chExt cx="4565469" cy="14499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17DE74-51AE-BF2E-54B0-24DC1CE844FD}"/>
                </a:ext>
              </a:extLst>
            </p:cNvPr>
            <p:cNvSpPr/>
            <p:nvPr/>
          </p:nvSpPr>
          <p:spPr>
            <a:xfrm>
              <a:off x="4082143" y="2913018"/>
              <a:ext cx="4565469" cy="144997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765285-46BC-A56E-734D-DA032174F136}"/>
                </a:ext>
              </a:extLst>
            </p:cNvPr>
            <p:cNvSpPr txBox="1"/>
            <p:nvPr/>
          </p:nvSpPr>
          <p:spPr>
            <a:xfrm>
              <a:off x="4155077" y="3168646"/>
              <a:ext cx="4419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>
                  <a:solidFill>
                    <a:schemeClr val="bg1"/>
                  </a:solidFill>
                  <a:latin typeface="DM Sans 14pt" pitchFamily="2" charset="77"/>
                </a:rPr>
                <a:t>Appendix</a:t>
              </a:r>
            </a:p>
          </p:txBody>
        </p:sp>
      </p:grpSp>
      <p:sp>
        <p:nvSpPr>
          <p:cNvPr id="8" name="Punched Tape 11">
            <a:extLst>
              <a:ext uri="{FF2B5EF4-FFF2-40B4-BE49-F238E27FC236}">
                <a16:creationId xmlns:a16="http://schemas.microsoft.com/office/drawing/2014/main" id="{EAA8AC1F-AE65-4FAC-A760-83CA7EC2A7D6}"/>
              </a:ext>
            </a:extLst>
          </p:cNvPr>
          <p:cNvSpPr/>
          <p:nvPr/>
        </p:nvSpPr>
        <p:spPr>
          <a:xfrm rot="2698289">
            <a:off x="9288732" y="-4327025"/>
            <a:ext cx="5832221" cy="7519993"/>
          </a:xfrm>
          <a:custGeom>
            <a:avLst/>
            <a:gdLst>
              <a:gd name="csX0" fmla="*/ 0 w 10000"/>
              <a:gd name="csY0" fmla="*/ 1000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0 w 10000"/>
              <a:gd name="csY10" fmla="*/ 1000 h 10000"/>
              <a:gd name="csX0" fmla="*/ 148 w 10000"/>
              <a:gd name="csY0" fmla="*/ 2297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48 w 10000"/>
              <a:gd name="csY10" fmla="*/ 2297 h 10000"/>
              <a:gd name="csX0" fmla="*/ 25 w 10000"/>
              <a:gd name="csY0" fmla="*/ 4053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25 w 10000"/>
              <a:gd name="csY10" fmla="*/ 4053 h 10000"/>
              <a:gd name="csX0" fmla="*/ 12 w 10000"/>
              <a:gd name="csY0" fmla="*/ 3986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889 w 10000"/>
              <a:gd name="csY1" fmla="*/ 3605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000" h="10000">
                <a:moveTo>
                  <a:pt x="12" y="3986"/>
                </a:moveTo>
                <a:cubicBezTo>
                  <a:pt x="12" y="4538"/>
                  <a:pt x="729" y="3309"/>
                  <a:pt x="2902" y="3480"/>
                </a:cubicBezTo>
                <a:cubicBezTo>
                  <a:pt x="5075" y="3651"/>
                  <a:pt x="4234" y="1580"/>
                  <a:pt x="5000" y="1000"/>
                </a:cubicBezTo>
                <a:cubicBezTo>
                  <a:pt x="5766" y="420"/>
                  <a:pt x="6119" y="0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lnTo>
                  <a:pt x="10000" y="9000"/>
                </a:ln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501" y="8435"/>
                  <a:pt x="5000" y="9000"/>
                </a:cubicBezTo>
                <a:cubicBezTo>
                  <a:pt x="4499" y="9565"/>
                  <a:pt x="3881" y="10000"/>
                  <a:pt x="2500" y="10000"/>
                </a:cubicBezTo>
                <a:cubicBezTo>
                  <a:pt x="1119" y="10000"/>
                  <a:pt x="0" y="9552"/>
                  <a:pt x="0" y="9000"/>
                </a:cubicBezTo>
                <a:cubicBezTo>
                  <a:pt x="0" y="6333"/>
                  <a:pt x="12" y="6653"/>
                  <a:pt x="12" y="3986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000" r="46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Punched Tape 11">
            <a:extLst>
              <a:ext uri="{FF2B5EF4-FFF2-40B4-BE49-F238E27FC236}">
                <a16:creationId xmlns:a16="http://schemas.microsoft.com/office/drawing/2014/main" id="{4B3D286D-DC39-CCC4-2449-C3D8EEDF9834}"/>
              </a:ext>
            </a:extLst>
          </p:cNvPr>
          <p:cNvSpPr/>
          <p:nvPr/>
        </p:nvSpPr>
        <p:spPr>
          <a:xfrm rot="13579562">
            <a:off x="-2916110" y="3276921"/>
            <a:ext cx="5832221" cy="7519993"/>
          </a:xfrm>
          <a:custGeom>
            <a:avLst/>
            <a:gdLst>
              <a:gd name="csX0" fmla="*/ 0 w 10000"/>
              <a:gd name="csY0" fmla="*/ 1000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0 w 10000"/>
              <a:gd name="csY10" fmla="*/ 1000 h 10000"/>
              <a:gd name="csX0" fmla="*/ 148 w 10000"/>
              <a:gd name="csY0" fmla="*/ 2297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48 w 10000"/>
              <a:gd name="csY10" fmla="*/ 2297 h 10000"/>
              <a:gd name="csX0" fmla="*/ 25 w 10000"/>
              <a:gd name="csY0" fmla="*/ 4053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25 w 10000"/>
              <a:gd name="csY10" fmla="*/ 4053 h 10000"/>
              <a:gd name="csX0" fmla="*/ 12 w 10000"/>
              <a:gd name="csY0" fmla="*/ 3986 h 10000"/>
              <a:gd name="csX1" fmla="*/ 2500 w 10000"/>
              <a:gd name="csY1" fmla="*/ 200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889 w 10000"/>
              <a:gd name="csY1" fmla="*/ 3605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  <a:gd name="csX0" fmla="*/ 12 w 10000"/>
              <a:gd name="csY0" fmla="*/ 3986 h 10000"/>
              <a:gd name="csX1" fmla="*/ 2902 w 10000"/>
              <a:gd name="csY1" fmla="*/ 3480 h 10000"/>
              <a:gd name="csX2" fmla="*/ 5000 w 10000"/>
              <a:gd name="csY2" fmla="*/ 1000 h 10000"/>
              <a:gd name="csX3" fmla="*/ 7500 w 10000"/>
              <a:gd name="csY3" fmla="*/ 0 h 10000"/>
              <a:gd name="csX4" fmla="*/ 10000 w 10000"/>
              <a:gd name="csY4" fmla="*/ 1000 h 10000"/>
              <a:gd name="csX5" fmla="*/ 10000 w 10000"/>
              <a:gd name="csY5" fmla="*/ 9000 h 10000"/>
              <a:gd name="csX6" fmla="*/ 7500 w 10000"/>
              <a:gd name="csY6" fmla="*/ 8000 h 10000"/>
              <a:gd name="csX7" fmla="*/ 5000 w 10000"/>
              <a:gd name="csY7" fmla="*/ 9000 h 10000"/>
              <a:gd name="csX8" fmla="*/ 2500 w 10000"/>
              <a:gd name="csY8" fmla="*/ 10000 h 10000"/>
              <a:gd name="csX9" fmla="*/ 0 w 10000"/>
              <a:gd name="csY9" fmla="*/ 9000 h 10000"/>
              <a:gd name="csX10" fmla="*/ 12 w 10000"/>
              <a:gd name="csY10" fmla="*/ 3986 h 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000" h="10000">
                <a:moveTo>
                  <a:pt x="12" y="3986"/>
                </a:moveTo>
                <a:cubicBezTo>
                  <a:pt x="12" y="4538"/>
                  <a:pt x="729" y="3309"/>
                  <a:pt x="2902" y="3480"/>
                </a:cubicBezTo>
                <a:cubicBezTo>
                  <a:pt x="5075" y="3651"/>
                  <a:pt x="4234" y="1580"/>
                  <a:pt x="5000" y="1000"/>
                </a:cubicBezTo>
                <a:cubicBezTo>
                  <a:pt x="5766" y="420"/>
                  <a:pt x="6119" y="0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lnTo>
                  <a:pt x="10000" y="9000"/>
                </a:ln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501" y="8435"/>
                  <a:pt x="5000" y="9000"/>
                </a:cubicBezTo>
                <a:cubicBezTo>
                  <a:pt x="4499" y="9565"/>
                  <a:pt x="3881" y="10000"/>
                  <a:pt x="2500" y="10000"/>
                </a:cubicBezTo>
                <a:cubicBezTo>
                  <a:pt x="1119" y="10000"/>
                  <a:pt x="0" y="9552"/>
                  <a:pt x="0" y="9000"/>
                </a:cubicBezTo>
                <a:cubicBezTo>
                  <a:pt x="0" y="6333"/>
                  <a:pt x="12" y="6653"/>
                  <a:pt x="12" y="398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00" r="3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751AC-72D1-E604-B91A-19806D5C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DAEA88-8439-0688-09EA-E0C2B013699A}"/>
              </a:ext>
            </a:extLst>
          </p:cNvPr>
          <p:cNvSpPr txBox="1"/>
          <p:nvPr/>
        </p:nvSpPr>
        <p:spPr>
          <a:xfrm>
            <a:off x="209742" y="299036"/>
            <a:ext cx="85352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latin typeface="DM Sans 14pt" pitchFamily="2" charset="77"/>
                <a:ea typeface="Source Sans Pro" panose="020B0503030403020204" pitchFamily="34" charset="0"/>
                <a:cs typeface="Arial"/>
              </a:rPr>
              <a:t>Leverage CAVA’s liquid balance sheet to buy 24 months of market velocity</a:t>
            </a:r>
            <a:endParaRPr lang="en-US" sz="2500">
              <a:latin typeface="DM Sans 14pt" pitchFamily="2" charset="77"/>
              <a:ea typeface="Source Sans Pro" panose="020B0503030403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1FB56B9-A2C4-2936-E3C1-ECD6EF13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43" y="1140560"/>
            <a:ext cx="70793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The estimated enterprise value for Luna Grill is anchored in a regional growth multiplier, reflecting the high value of turnkey real estate in the CA/TX "Sunbelt" corridor.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anken Grotesk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7B5EA-DB57-AC57-63E8-4E1F5BD2F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01882"/>
              </p:ext>
            </p:extLst>
          </p:nvPr>
        </p:nvGraphicFramePr>
        <p:xfrm>
          <a:off x="294627" y="1658920"/>
          <a:ext cx="8209293" cy="22474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739">
                  <a:extLst>
                    <a:ext uri="{9D8B030D-6E8A-4147-A177-3AD203B41FA5}">
                      <a16:colId xmlns:a16="http://schemas.microsoft.com/office/drawing/2014/main" val="706266664"/>
                    </a:ext>
                  </a:extLst>
                </a:gridCol>
                <a:gridCol w="1630651">
                  <a:extLst>
                    <a:ext uri="{9D8B030D-6E8A-4147-A177-3AD203B41FA5}">
                      <a16:colId xmlns:a16="http://schemas.microsoft.com/office/drawing/2014/main" val="4139716506"/>
                    </a:ext>
                  </a:extLst>
                </a:gridCol>
                <a:gridCol w="4893903">
                  <a:extLst>
                    <a:ext uri="{9D8B030D-6E8A-4147-A177-3AD203B41FA5}">
                      <a16:colId xmlns:a16="http://schemas.microsoft.com/office/drawing/2014/main" val="2636850525"/>
                    </a:ext>
                  </a:extLst>
                </a:gridCol>
              </a:tblGrid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Category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Assumption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Rationale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3253946274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Store Count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50 Units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Historical average unit volume for regional Mediterranean peers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4274678862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Unit AUV (Est.)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$1.70M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Pre-synergy revenue baseline for regional Mediterranean peers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197199115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Target Revenue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$85.0M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Calculated as (50 units * 1.70M AUV)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2788314922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Applied Multiple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2.0x – 3.0x 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Industry standard for CA M&amp;A with quick-serve restaurant assets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1112722024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Enterprise Value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$170M – 225M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Implied Enterprise Value (EV) for the acquisition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2763421482"/>
                  </a:ext>
                </a:extLst>
              </a:tr>
              <a:tr h="321071"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Funding Strategy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100% cash</a:t>
                      </a:r>
                    </a:p>
                  </a:txBody>
                  <a:tcPr marL="79168" marR="79168" marT="39584" marB="39584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anken Grotesk" pitchFamily="2" charset="77"/>
                        </a:rPr>
                        <a:t>Utilization of CAVA’s $332.4M cash reserves (2025 10-K)</a:t>
                      </a:r>
                    </a:p>
                  </a:txBody>
                  <a:tcPr marL="79168" marR="79168" marT="39584" marB="39584"/>
                </a:tc>
                <a:extLst>
                  <a:ext uri="{0D108BD9-81ED-4DB2-BD59-A6C34878D82A}">
                    <a16:rowId xmlns:a16="http://schemas.microsoft.com/office/drawing/2014/main" val="164549492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15534BB-8077-821A-6F1A-8E2BFB306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27" y="4019806"/>
            <a:ext cx="1097447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I. REVENUE CAPTURE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Logic: Organic expansion in CA/TX faces an 18–24 month "permitting and construction waiting room."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Math: By acquiring 50 units, CAVA captures a $243M incremental revenue delta over 36 months that would be lost to construction delays.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Result: The revenue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"premium" pays for the acquisition principal within the first three years.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II. MARGIN PROTECTION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Logic: CAVA’s East Coast supply chain is strained at 2,500 miles. Organic expansion would require a $5M+ investment in a new Western commissary.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Math: Inheriting Luna’s established Western supply hubs and 20-year vendor network provides Day-1 security.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Result: Eliminates $5M in immediate Capex and significantly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reduces logistical "middle-mile" costs.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III. CAC EFFICIENCY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anken Grotesk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Logic: Entering a cold market requires heavy brand-education spending.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Math: With a 95% demographic overlap, CAVA converts a "warm" Luna customer for a $5.00 loyalty credit vs. the $25.00+ organic cost of ads and discounts.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Result: An 80% reduction in Customer Acquisition Cost (CAC), protecting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regional EBITDA from day 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anken Grotesk" pitchFamily="2" charset="77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AA39BC-70F0-00E3-B54E-DB125AF0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280" y="1332222"/>
            <a:ext cx="303109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Hanken Grotesk" pitchFamily="2" charset="77"/>
              </a:rPr>
              <a:t>100% CASH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Zero-Cost Capital: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</a:t>
            </a: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CAVA currently holds $332.4M in cash earning ~4-5% interest. With high interest rates (SOFR + 2.50%), taking on debt would create a significant interest expense drag of $10M–$15M annually.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anken Grotesk" pitchFamily="2" charset="7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 Balance Sheet Virginity: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 C</a:t>
            </a:r>
            <a:r>
              <a:rPr kumimoji="0" lang="en-US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anken Grotesk" pitchFamily="2" charset="77"/>
              </a:rPr>
              <a:t>AVA is one of the few high-growth brands with zero long-term debt. Maintaining this "pristine" structure allows us to keep our $98.3M Credit Facility entirely for future organic "Mediterranean Engine" growth.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7E5C3-082F-732B-5E63-77153E05AEF0}"/>
              </a:ext>
            </a:extLst>
          </p:cNvPr>
          <p:cNvSpPr txBox="1"/>
          <p:nvPr/>
        </p:nvSpPr>
        <p:spPr>
          <a:xfrm>
            <a:off x="294627" y="-2596896"/>
            <a:ext cx="8535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DM Sans 14pt" pitchFamily="2" charset="0"/>
              </a:rPr>
              <a:t>Customer Analysis </a:t>
            </a:r>
          </a:p>
          <a:p>
            <a:pPr lvl="1"/>
            <a:r>
              <a:rPr lang="en-US" sz="1800">
                <a:latin typeface="DM Sans 14pt" pitchFamily="2" charset="0"/>
              </a:rPr>
              <a:t>$83.20 CAC figure: fast-casual industry average</a:t>
            </a:r>
          </a:p>
          <a:p>
            <a:pPr lvl="1"/>
            <a:r>
              <a:rPr lang="en-US" sz="1800">
                <a:latin typeface="DM Sans 14pt" pitchFamily="2" charset="0"/>
              </a:rPr>
              <a:t>500K customer estimate: $75M Luna revenue ÷ $150 estimated annual spend per active customer</a:t>
            </a:r>
          </a:p>
          <a:p>
            <a:pPr lvl="1"/>
            <a:r>
              <a:rPr lang="en-US" sz="1800">
                <a:latin typeface="DM Sans 14pt" pitchFamily="2" charset="0"/>
              </a:rPr>
              <a:t>$700K migration cost: $5 credit × 140K high-frequency users (top ~28% of base, consistent with loyalty program engagement norms)</a:t>
            </a:r>
          </a:p>
        </p:txBody>
      </p:sp>
    </p:spTree>
    <p:extLst>
      <p:ext uri="{BB962C8B-B14F-4D97-AF65-F5344CB8AC3E}">
        <p14:creationId xmlns:p14="http://schemas.microsoft.com/office/powerpoint/2010/main" val="396450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Office PowerPoint</Application>
  <PresentationFormat>Widescreen</PresentationFormat>
  <Paragraphs>244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Otto</dc:creator>
  <cp:lastModifiedBy>John Otto</cp:lastModifiedBy>
  <cp:revision>5</cp:revision>
  <dcterms:created xsi:type="dcterms:W3CDTF">2026-03-04T20:54:49Z</dcterms:created>
  <dcterms:modified xsi:type="dcterms:W3CDTF">2026-03-24T14:49:46Z</dcterms:modified>
</cp:coreProperties>
</file>