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293C0E-1311-46F8-B3A6-76EF794A9DBD}" v="65" dt="2026-09-18T23:01:25.9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h-Alfie, Carmen" userId="c9034dd7-ff2f-4fcd-9f67-de64dd6dfc48" providerId="ADAL" clId="{57539174-8D56-4B93-9B99-68A8044F35F7}"/>
    <pc:docChg chg="addSld modSld">
      <pc:chgData name="Orth-Alfie, Carmen" userId="c9034dd7-ff2f-4fcd-9f67-de64dd6dfc48" providerId="ADAL" clId="{57539174-8D56-4B93-9B99-68A8044F35F7}" dt="2026-09-18T23:01:25.969" v="26"/>
      <pc:docMkLst>
        <pc:docMk/>
      </pc:docMkLst>
      <pc:sldChg chg="modSp">
        <pc:chgData name="Orth-Alfie, Carmen" userId="c9034dd7-ff2f-4fcd-9f67-de64dd6dfc48" providerId="ADAL" clId="{57539174-8D56-4B93-9B99-68A8044F35F7}" dt="2026-09-18T22:23:11.245" v="10"/>
        <pc:sldMkLst>
          <pc:docMk/>
          <pc:sldMk cId="2756277402" sldId="256"/>
        </pc:sldMkLst>
        <pc:spChg chg="mod">
          <ac:chgData name="Orth-Alfie, Carmen" userId="c9034dd7-ff2f-4fcd-9f67-de64dd6dfc48" providerId="ADAL" clId="{57539174-8D56-4B93-9B99-68A8044F35F7}" dt="2026-09-18T22:23:11.245" v="10"/>
          <ac:spMkLst>
            <pc:docMk/>
            <pc:sldMk cId="2756277402" sldId="256"/>
            <ac:spMk id="3" creationId="{FB2B167E-D15C-2C0C-BB1B-DB96DE6CA02A}"/>
          </ac:spMkLst>
        </pc:spChg>
      </pc:sldChg>
      <pc:sldChg chg="modSp">
        <pc:chgData name="Orth-Alfie, Carmen" userId="c9034dd7-ff2f-4fcd-9f67-de64dd6dfc48" providerId="ADAL" clId="{57539174-8D56-4B93-9B99-68A8044F35F7}" dt="2026-09-18T22:20:39.369" v="9"/>
        <pc:sldMkLst>
          <pc:docMk/>
          <pc:sldMk cId="2272833798" sldId="258"/>
        </pc:sldMkLst>
        <pc:spChg chg="mod">
          <ac:chgData name="Orth-Alfie, Carmen" userId="c9034dd7-ff2f-4fcd-9f67-de64dd6dfc48" providerId="ADAL" clId="{57539174-8D56-4B93-9B99-68A8044F35F7}" dt="2026-09-18T22:20:39.369" v="9"/>
          <ac:spMkLst>
            <pc:docMk/>
            <pc:sldMk cId="2272833798" sldId="258"/>
            <ac:spMk id="3" creationId="{7F4ABFA9-ED74-BEC8-8F91-F98EE58DCE42}"/>
          </ac:spMkLst>
        </pc:spChg>
      </pc:sldChg>
      <pc:sldChg chg="modSp">
        <pc:chgData name="Orth-Alfie, Carmen" userId="c9034dd7-ff2f-4fcd-9f67-de64dd6dfc48" providerId="ADAL" clId="{57539174-8D56-4B93-9B99-68A8044F35F7}" dt="2026-09-18T22:30:29.684" v="14"/>
        <pc:sldMkLst>
          <pc:docMk/>
          <pc:sldMk cId="3442051891" sldId="259"/>
        </pc:sldMkLst>
        <pc:spChg chg="mod">
          <ac:chgData name="Orth-Alfie, Carmen" userId="c9034dd7-ff2f-4fcd-9f67-de64dd6dfc48" providerId="ADAL" clId="{57539174-8D56-4B93-9B99-68A8044F35F7}" dt="2026-09-18T22:30:29.684" v="14"/>
          <ac:spMkLst>
            <pc:docMk/>
            <pc:sldMk cId="3442051891" sldId="259"/>
            <ac:spMk id="3" creationId="{E7DFC139-8E2B-4E83-E858-2C15090471DE}"/>
          </ac:spMkLst>
        </pc:spChg>
      </pc:sldChg>
      <pc:sldChg chg="modSp">
        <pc:chgData name="Orth-Alfie, Carmen" userId="c9034dd7-ff2f-4fcd-9f67-de64dd6dfc48" providerId="ADAL" clId="{57539174-8D56-4B93-9B99-68A8044F35F7}" dt="2026-09-18T22:19:55.025" v="7"/>
        <pc:sldMkLst>
          <pc:docMk/>
          <pc:sldMk cId="714851191" sldId="260"/>
        </pc:sldMkLst>
        <pc:spChg chg="mod">
          <ac:chgData name="Orth-Alfie, Carmen" userId="c9034dd7-ff2f-4fcd-9f67-de64dd6dfc48" providerId="ADAL" clId="{57539174-8D56-4B93-9B99-68A8044F35F7}" dt="2026-09-18T22:19:55.025" v="7"/>
          <ac:spMkLst>
            <pc:docMk/>
            <pc:sldMk cId="714851191" sldId="260"/>
            <ac:spMk id="3" creationId="{54674584-F327-19A8-3DF0-EF0AACB59C2E}"/>
          </ac:spMkLst>
        </pc:spChg>
      </pc:sldChg>
      <pc:sldChg chg="modSp">
        <pc:chgData name="Orth-Alfie, Carmen" userId="c9034dd7-ff2f-4fcd-9f67-de64dd6dfc48" providerId="ADAL" clId="{57539174-8D56-4B93-9B99-68A8044F35F7}" dt="2026-09-18T22:17:33.285" v="4"/>
        <pc:sldMkLst>
          <pc:docMk/>
          <pc:sldMk cId="2123442427" sldId="261"/>
        </pc:sldMkLst>
        <pc:spChg chg="mod">
          <ac:chgData name="Orth-Alfie, Carmen" userId="c9034dd7-ff2f-4fcd-9f67-de64dd6dfc48" providerId="ADAL" clId="{57539174-8D56-4B93-9B99-68A8044F35F7}" dt="2026-09-18T22:17:33.285" v="4"/>
          <ac:spMkLst>
            <pc:docMk/>
            <pc:sldMk cId="2123442427" sldId="261"/>
            <ac:spMk id="3" creationId="{4D2E67FC-3E40-9FEC-8FC5-866626508530}"/>
          </ac:spMkLst>
        </pc:spChg>
      </pc:sldChg>
      <pc:sldChg chg="modSp">
        <pc:chgData name="Orth-Alfie, Carmen" userId="c9034dd7-ff2f-4fcd-9f67-de64dd6dfc48" providerId="ADAL" clId="{57539174-8D56-4B93-9B99-68A8044F35F7}" dt="2026-09-18T22:16:14.027" v="3"/>
        <pc:sldMkLst>
          <pc:docMk/>
          <pc:sldMk cId="2043460203" sldId="262"/>
        </pc:sldMkLst>
        <pc:spChg chg="mod">
          <ac:chgData name="Orth-Alfie, Carmen" userId="c9034dd7-ff2f-4fcd-9f67-de64dd6dfc48" providerId="ADAL" clId="{57539174-8D56-4B93-9B99-68A8044F35F7}" dt="2026-09-18T22:16:14.027" v="3"/>
          <ac:spMkLst>
            <pc:docMk/>
            <pc:sldMk cId="2043460203" sldId="262"/>
            <ac:spMk id="3" creationId="{D05A33F6-7140-59BF-81BC-F0DE5AC94228}"/>
          </ac:spMkLst>
        </pc:spChg>
      </pc:sldChg>
      <pc:sldChg chg="modSp">
        <pc:chgData name="Orth-Alfie, Carmen" userId="c9034dd7-ff2f-4fcd-9f67-de64dd6dfc48" providerId="ADAL" clId="{57539174-8D56-4B93-9B99-68A8044F35F7}" dt="2026-09-18T22:04:55.217" v="1"/>
        <pc:sldMkLst>
          <pc:docMk/>
          <pc:sldMk cId="3783191865" sldId="264"/>
        </pc:sldMkLst>
        <pc:spChg chg="mod">
          <ac:chgData name="Orth-Alfie, Carmen" userId="c9034dd7-ff2f-4fcd-9f67-de64dd6dfc48" providerId="ADAL" clId="{57539174-8D56-4B93-9B99-68A8044F35F7}" dt="2026-09-18T22:04:55.217" v="1"/>
          <ac:spMkLst>
            <pc:docMk/>
            <pc:sldMk cId="3783191865" sldId="264"/>
            <ac:spMk id="3" creationId="{D304601F-9317-5F3A-451A-1FAF5ADCAF0D}"/>
          </ac:spMkLst>
        </pc:spChg>
      </pc:sldChg>
      <pc:sldChg chg="modSp">
        <pc:chgData name="Orth-Alfie, Carmen" userId="c9034dd7-ff2f-4fcd-9f67-de64dd6dfc48" providerId="ADAL" clId="{57539174-8D56-4B93-9B99-68A8044F35F7}" dt="2026-09-18T22:28:42.226" v="13"/>
        <pc:sldMkLst>
          <pc:docMk/>
          <pc:sldMk cId="966898485" sldId="266"/>
        </pc:sldMkLst>
        <pc:spChg chg="mod">
          <ac:chgData name="Orth-Alfie, Carmen" userId="c9034dd7-ff2f-4fcd-9f67-de64dd6dfc48" providerId="ADAL" clId="{57539174-8D56-4B93-9B99-68A8044F35F7}" dt="2026-09-18T22:28:42.226" v="13"/>
          <ac:spMkLst>
            <pc:docMk/>
            <pc:sldMk cId="966898485" sldId="266"/>
            <ac:spMk id="7" creationId="{9DA5C0AD-1D32-D2BB-9448-3729D3C0C006}"/>
          </ac:spMkLst>
        </pc:spChg>
      </pc:sldChg>
      <pc:sldChg chg="modSp add">
        <pc:chgData name="Orth-Alfie, Carmen" userId="c9034dd7-ff2f-4fcd-9f67-de64dd6dfc48" providerId="ADAL" clId="{57539174-8D56-4B93-9B99-68A8044F35F7}" dt="2026-09-18T22:38:22.113" v="17"/>
        <pc:sldMkLst>
          <pc:docMk/>
          <pc:sldMk cId="3353976033" sldId="267"/>
        </pc:sldMkLst>
        <pc:spChg chg="mod">
          <ac:chgData name="Orth-Alfie, Carmen" userId="c9034dd7-ff2f-4fcd-9f67-de64dd6dfc48" providerId="ADAL" clId="{57539174-8D56-4B93-9B99-68A8044F35F7}" dt="2026-09-18T22:38:22.113" v="17"/>
          <ac:spMkLst>
            <pc:docMk/>
            <pc:sldMk cId="3353976033" sldId="267"/>
            <ac:spMk id="3" creationId="{6E8EB2CC-589A-CEA0-E2E1-45035C85A332}"/>
          </ac:spMkLst>
        </pc:spChg>
      </pc:sldChg>
      <pc:sldChg chg="modSp">
        <pc:chgData name="Orth-Alfie, Carmen" userId="c9034dd7-ff2f-4fcd-9f67-de64dd6dfc48" providerId="ADAL" clId="{57539174-8D56-4B93-9B99-68A8044F35F7}" dt="2026-09-18T22:45:20.296" v="19" actId="20578"/>
        <pc:sldMkLst>
          <pc:docMk/>
          <pc:sldMk cId="143983525" sldId="268"/>
        </pc:sldMkLst>
        <pc:spChg chg="mod">
          <ac:chgData name="Orth-Alfie, Carmen" userId="c9034dd7-ff2f-4fcd-9f67-de64dd6dfc48" providerId="ADAL" clId="{57539174-8D56-4B93-9B99-68A8044F35F7}" dt="2026-09-18T22:45:20.296" v="19" actId="20578"/>
          <ac:spMkLst>
            <pc:docMk/>
            <pc:sldMk cId="143983525" sldId="268"/>
            <ac:spMk id="3" creationId="{60CD1069-446C-66AF-41E0-9AB49E04C51D}"/>
          </ac:spMkLst>
        </pc:spChg>
      </pc:sldChg>
      <pc:sldChg chg="modSp">
        <pc:chgData name="Orth-Alfie, Carmen" userId="c9034dd7-ff2f-4fcd-9f67-de64dd6dfc48" providerId="ADAL" clId="{57539174-8D56-4B93-9B99-68A8044F35F7}" dt="2026-09-18T23:00:55.065" v="25"/>
        <pc:sldMkLst>
          <pc:docMk/>
          <pc:sldMk cId="2268763885" sldId="269"/>
        </pc:sldMkLst>
        <pc:spChg chg="mod">
          <ac:chgData name="Orth-Alfie, Carmen" userId="c9034dd7-ff2f-4fcd-9f67-de64dd6dfc48" providerId="ADAL" clId="{57539174-8D56-4B93-9B99-68A8044F35F7}" dt="2026-09-18T23:00:55.065" v="25"/>
          <ac:spMkLst>
            <pc:docMk/>
            <pc:sldMk cId="2268763885" sldId="269"/>
            <ac:spMk id="3" creationId="{BEAD3140-446B-2F58-861A-356ECD5FCD7F}"/>
          </ac:spMkLst>
        </pc:spChg>
      </pc:sldChg>
      <pc:sldChg chg="modSp">
        <pc:chgData name="Orth-Alfie, Carmen" userId="c9034dd7-ff2f-4fcd-9f67-de64dd6dfc48" providerId="ADAL" clId="{57539174-8D56-4B93-9B99-68A8044F35F7}" dt="2026-09-18T23:01:25.969" v="26"/>
        <pc:sldMkLst>
          <pc:docMk/>
          <pc:sldMk cId="3508189252" sldId="270"/>
        </pc:sldMkLst>
        <pc:spChg chg="mod">
          <ac:chgData name="Orth-Alfie, Carmen" userId="c9034dd7-ff2f-4fcd-9f67-de64dd6dfc48" providerId="ADAL" clId="{57539174-8D56-4B93-9B99-68A8044F35F7}" dt="2026-09-18T23:01:25.969" v="26"/>
          <ac:spMkLst>
            <pc:docMk/>
            <pc:sldMk cId="3508189252" sldId="270"/>
            <ac:spMk id="3" creationId="{0C6784EC-9799-6D37-E42B-5236BFC7B2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B5749-A895-46EC-B2C3-62FEBCDA0B8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3C201-AE9C-4426-8734-72310FC4F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57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Search the problem, organization, product, industry, or concept first. Then use filters to target the kind of evidence you need.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C201-AE9C-4426-8734-72310FC4F3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60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B3CB4-B3ED-5C96-6B95-6CEE19414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5DC965-94B4-76E4-2A74-187523FF2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58F05-60F8-F4B1-C83A-7AF65562A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35836-1DB6-A739-F37C-D4DD6A124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E7EDD-87CB-080B-05AD-26593B966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14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386F5-66E1-F158-7B18-168739C38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0AECB-AC1D-DE2A-8C86-6A3CFD176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96379-0E76-F4BB-46FD-D8768CFE9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753F2-9527-AF9D-D918-1E59C5718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C2E76-6B33-B907-C8FE-113C6845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5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8A8F6-27CA-1153-D626-27ADA6E99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CCDB8-DE9B-5D2A-6157-CBF74B4FF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5F6C5-9326-0B10-A8B2-F6D697B71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B2486-E3A6-A9F6-F517-FC5ED2642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F5859-BFF6-C8CB-723D-C5E404FC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2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2DC66-484B-E240-94AD-096CAE808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21C02-C06D-2AEC-800A-FDA26978C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805A4-3E7F-1AF5-450F-D76966C8B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BEED2-9FA5-E6E8-2653-BBCF90BD6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FDA36-D5DB-F7A4-F179-662989E6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7B777-B1C9-AD49-0531-2E371F6C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89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9D9A-383C-887B-C623-AA00032F3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3268F-CDEC-82BE-0D3F-015FD935F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BC074-5585-A765-2298-7B489B8CB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2645B5-04E4-9816-52B5-EFF009801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A37EE4-9833-19DA-329D-B70F3C3793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831D9-BA8F-8874-D227-E95C987E2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3D1FB0-6074-AF3B-66F5-17DFCB6A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2B703A-4C77-9557-FC46-CFF4E975B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9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54AC8-025F-330F-B785-FB3DF543F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319FD3-296D-C9A9-539A-7FF748593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267A3D-CD6C-B8AD-21C7-CE8DB0C4E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D404BF-91CA-1579-25DC-0F838FF40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691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67B778-1259-DE82-5658-A82D60094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39063D-A325-3037-0166-D44C398BD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D454C-5896-C695-1ACD-BD09703F1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1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3DA23-027A-EA74-85C3-959D9029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2DED8-9A6B-92FA-F811-C850311AF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A8D4A-D91E-FB59-71B9-D809DB940C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6E1E77-61AD-37AF-03F2-73608F86B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0AC94-F09F-C967-6DAA-6563B3AD6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6C89E-3CFA-AA46-BEE4-B7415E6F6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92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9CEFD-6770-CF59-02BE-28B87A56A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C56F18-BA1A-1180-C215-6F320DE76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57822-12D1-F102-785A-19A869A4C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0400D-80AD-BD0A-2A90-5D10E3720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F15D1-8366-03EE-5A79-C6850FA4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631FF-A342-B932-1EA4-44C540798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93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17BAD-2B71-FBCA-8340-6698EA64C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AA5219-E8B9-DCAA-4A5A-2E9C7F3C2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CBC66-5BDD-3225-A9BD-A8A7154A9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A1EA3-D4C1-D4DB-04E0-D9907937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80E79-E818-5005-13DA-097E6EB80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26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E329C5-D379-7056-CF42-2F8F5D2FAF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992CD-7E48-E96F-D541-11A9FF2A1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87ED8-031C-312B-9A61-C57FEDD06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2F61C-ABDF-23BB-645B-A56AFA00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D9724-186C-2863-2B79-DBA11FFC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4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F798E-A461-75EB-368E-6A4823986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879B0-AF4F-EC22-FE43-4CF23C210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0D2DA-99E8-8D74-34D6-7C06508911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C6B9C8-082F-4C5E-95D1-4E576DABBB2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1744A-8534-1EDB-B792-792E3CAD0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CD3AF-52F6-D273-5C5F-36E484A8E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F77D33-E803-4AD0-A19D-6D7DE3A3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4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rthalf@ku.edu" TargetMode="External"/><Relationship Id="rId2" Type="http://schemas.openxmlformats.org/officeDocument/2006/relationships/hyperlink" Target="https://lib.ku.edu/gis/lab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lib.ku.edu/login?url=https://link.gale.com/apps/GBIB?u=ksstate_ukans" TargetMode="External"/><Relationship Id="rId2" Type="http://schemas.openxmlformats.org/officeDocument/2006/relationships/hyperlink" Target="http://www2.lib.ku.edu/login?URL=https://my.ibisworld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lib.ku.edu/login?URL=https://advance.lexis.com/?identityprofileid=CXQC3Z51953" TargetMode="External"/><Relationship Id="rId2" Type="http://schemas.openxmlformats.org/officeDocument/2006/relationships/hyperlink" Target="http://www2.lib.ku.edu/login?url=https://link.gale.com/apps/GBIB?u=ksstate_ukan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2.lib.ku.edu/login?URL=https://www.proquest.com/pq1business/index?accountid=14556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c.gov/search-filing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lib.ku.edu/login?URL=https://advance.lexis.com/?identityprofileid=CXQC3Z51953" TargetMode="External"/><Relationship Id="rId2" Type="http://schemas.openxmlformats.org/officeDocument/2006/relationships/hyperlink" Target="https://www.guidestar.org/search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jects.propublica.org/nonprofits/" TargetMode="External"/><Relationship Id="rId2" Type="http://schemas.openxmlformats.org/officeDocument/2006/relationships/hyperlink" Target="https://www.guidestar.org/search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hibboleth.mintel.com/Shibboleth.sso/Login?target=https://shibboleth.mintel.com/shibboleth/login/?next=https://clients.mintel.com/content&amp;entityID=https://shibidp.ku.edu/idp/shibboleth" TargetMode="External"/><Relationship Id="rId2" Type="http://schemas.openxmlformats.org/officeDocument/2006/relationships/hyperlink" Target="http://www2.lib.ku.edu/login?URL=https://my.ibisworld.co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lib.ku.edu/login?url=https://link.gale.com/apps/GBIB?u=ksstate_ukans" TargetMode="External"/><Relationship Id="rId2" Type="http://schemas.openxmlformats.org/officeDocument/2006/relationships/hyperlink" Target="https://shibboleth.mintel.com/Shibboleth.sso/Login?target=https://shibboleth.mintel.com/shibboleth/login/?next=https://clients.mintel.com/content&amp;entityID=https://shibidp.ku.edu/idp/shibboleth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lib.ku.edu/login?URL=https://advance.lexis.com/?identityprofileid=CXQC3Z51953" TargetMode="External"/><Relationship Id="rId2" Type="http://schemas.openxmlformats.org/officeDocument/2006/relationships/hyperlink" Target="http://www2.lib.ku.edu/login?url=https://link.gale.com/apps/GBIB?u=ksstate_ukan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lib.ku.edu/login?URL=https://www.proquest.com/pq1business/index?accountid=14556" TargetMode="External"/><Relationship Id="rId2" Type="http://schemas.openxmlformats.org/officeDocument/2006/relationships/hyperlink" Target="http://www2.lib.ku.edu/login?URL=https://advance.lexis.com/?identityprofileid=CXQC3Z5195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lib.ku.edu/login?URL=https://www.proquest.com/pq1business/index?accountid=14556" TargetMode="External"/><Relationship Id="rId2" Type="http://schemas.openxmlformats.org/officeDocument/2006/relationships/hyperlink" Target="https://research.ebsco.com/c/o2eepb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hibboleth.mintel.com/Shibboleth.sso/Login?target=https://shibboleth.mintel.com/shibboleth/login/?next=https://clients.mintel.com/content&amp;entityID=https://shibidp.ku.edu/idp/shibboleth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2.lib.ku.edu/login?URL=https://advance.lexis.com/?identityprofileid=CXQC3Z51953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ku.edu/ask-librarian" TargetMode="External"/><Relationship Id="rId2" Type="http://schemas.openxmlformats.org/officeDocument/2006/relationships/hyperlink" Target="https://lib.ku.edu/databases-by-subject/Busines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b.ku.edu/locations/watson/hours" TargetMode="External"/><Relationship Id="rId5" Type="http://schemas.openxmlformats.org/officeDocument/2006/relationships/hyperlink" Target="https://lib.ku.edu/locations/watson" TargetMode="External"/><Relationship Id="rId4" Type="http://schemas.openxmlformats.org/officeDocument/2006/relationships/hyperlink" Target="https://lib.ku.edu/gis/la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DCF68-2DE1-2659-7CB6-FCB7C0DE9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7485"/>
            <a:ext cx="9144000" cy="2659571"/>
          </a:xfrm>
        </p:spPr>
        <p:txBody>
          <a:bodyPr>
            <a:noAutofit/>
          </a:bodyPr>
          <a:lstStyle/>
          <a:p>
            <a:r>
              <a:rPr lang="en-US" sz="4400" dirty="0"/>
              <a:t>Use </a:t>
            </a:r>
            <a:r>
              <a:rPr lang="en-US" sz="4400" dirty="0">
                <a:hlinkClick r:id="rId2"/>
              </a:rPr>
              <a:t>KU Libraries </a:t>
            </a:r>
            <a:r>
              <a:rPr lang="en-US" sz="4400" dirty="0"/>
              <a:t>Resources </a:t>
            </a:r>
            <a:br>
              <a:rPr lang="en-US" sz="4400" dirty="0"/>
            </a:br>
            <a:r>
              <a:rPr lang="en-US" sz="4400" dirty="0"/>
              <a:t>to Verify Information, </a:t>
            </a:r>
            <a:br>
              <a:rPr lang="en-US" sz="4400" dirty="0"/>
            </a:br>
            <a:r>
              <a:rPr lang="en-US" sz="4400" dirty="0"/>
              <a:t>Support Your Analysis, </a:t>
            </a:r>
            <a:br>
              <a:rPr lang="en-US" sz="4400" dirty="0"/>
            </a:br>
            <a:r>
              <a:rPr lang="en-US" sz="4400" dirty="0"/>
              <a:t>and Strengthen Your Recommendations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2B167E-D15C-2C0C-BB1B-DB96DE6CA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7992"/>
            <a:ext cx="9144000" cy="144475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EY/KU Case Competition - Fall 2026</a:t>
            </a:r>
          </a:p>
          <a:p>
            <a:endParaRPr lang="en-US" dirty="0"/>
          </a:p>
          <a:p>
            <a:r>
              <a:rPr lang="en-US" dirty="0"/>
              <a:t>Carmen Orth-Alfie, </a:t>
            </a:r>
            <a:r>
              <a:rPr lang="en-US" dirty="0">
                <a:hlinkClick r:id="rId3"/>
              </a:rPr>
              <a:t>corthalf@ku.edu</a:t>
            </a:r>
            <a:r>
              <a:rPr lang="en-US" dirty="0"/>
              <a:t> </a:t>
            </a:r>
          </a:p>
          <a:p>
            <a:r>
              <a:rPr lang="en-US" dirty="0"/>
              <a:t>Business Librarian, University of Kansas Libraries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77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C34249-BA9F-6127-C2EE-40E58F065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7188"/>
            <a:ext cx="10515600" cy="2852737"/>
          </a:xfrm>
        </p:spPr>
        <p:txBody>
          <a:bodyPr>
            <a:normAutofit/>
          </a:bodyPr>
          <a:lstStyle/>
          <a:p>
            <a:pPr fontAlgn="t"/>
            <a:r>
              <a:rPr lang="en-US" b="1" dirty="0"/>
              <a:t>Don’t just search. </a:t>
            </a:r>
            <a:br>
              <a:rPr lang="en-US" b="1" dirty="0"/>
            </a:br>
            <a:r>
              <a:rPr lang="en-US" b="1" dirty="0"/>
              <a:t>Make a search move.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DD0E78-0059-8A98-3860-EE99D0492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36915"/>
            <a:ext cx="10515600" cy="2852736"/>
          </a:xfrm>
        </p:spPr>
        <p:txBody>
          <a:bodyPr/>
          <a:lstStyle/>
          <a:p>
            <a:r>
              <a:rPr lang="en-US" b="1" dirty="0"/>
              <a:t>Search broadly → filter for the evidence you need → verify before you use it.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53AA2A8-F8A4-E997-AE94-E6C191E11D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051628"/>
              </p:ext>
            </p:extLst>
          </p:nvPr>
        </p:nvGraphicFramePr>
        <p:xfrm>
          <a:off x="831850" y="5330031"/>
          <a:ext cx="10515600" cy="7443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86640043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3731946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77262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817924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QUESTION: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en-US" dirty="0">
                          <a:effectLst/>
                        </a:rPr>
                        <a:t>What do I need to know?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RESOURCE: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en-US" dirty="0">
                          <a:effectLst/>
                        </a:rPr>
                        <a:t>Where should I look?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HOW TO SEARCH: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en-US" dirty="0">
                          <a:effectLst/>
                        </a:rPr>
                        <a:t>What do I do?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dirty="0">
                          <a:effectLst/>
                        </a:rPr>
                        <a:t>EVIDENCE: </a:t>
                      </a:r>
                      <a:br>
                        <a:rPr lang="en-US" dirty="0">
                          <a:effectLst/>
                        </a:rPr>
                      </a:br>
                      <a:r>
                        <a:rPr lang="en-US" dirty="0">
                          <a:effectLst/>
                        </a:rPr>
                        <a:t>What can I find?</a:t>
                      </a:r>
                      <a:endParaRPr lang="en-US" sz="105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3540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9913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54592-390A-EB46-E071-1C634C4B2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What is happening in this industry?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ABFA9-ED74-BEC8-8F91-F98EE58DC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IBISWorld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Business: Insights (Gale)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/>
            <a:r>
              <a:rPr lang="en-US" dirty="0"/>
              <a:t>Search </a:t>
            </a:r>
            <a:r>
              <a:rPr lang="en-US" b="1" dirty="0"/>
              <a:t>industry/topic or NAICS code</a:t>
            </a:r>
            <a:r>
              <a:rPr lang="en-US" dirty="0"/>
              <a:t> </a:t>
            </a:r>
          </a:p>
          <a:p>
            <a:pPr marL="914400" lvl="2" indent="0">
              <a:buNone/>
            </a:pPr>
            <a:r>
              <a:rPr lang="en-US" dirty="0"/>
              <a:t>→ select the industry </a:t>
            </a:r>
          </a:p>
          <a:p>
            <a:pPr marL="1371600" lvl="3" indent="0">
              <a:buNone/>
            </a:pPr>
            <a:r>
              <a:rPr lang="en-US" dirty="0"/>
              <a:t>→ scan structured report sections</a:t>
            </a:r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/>
            <a:r>
              <a:rPr lang="en-US" dirty="0"/>
              <a:t>Market size, growth, trends, forecasts, competitors, industry conditions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83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BE473-B674-D120-2039-EF32FBB9D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7E1C-A120-23C8-64F3-6413708B9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What do I need to know about a company?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EB2CC-589A-CEA0-E2E1-45035C85A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Business: Insights (Gale)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Nexis Uni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ProQuest One Business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company name</a:t>
            </a:r>
          </a:p>
          <a:p>
            <a:pPr marL="914400" lvl="2" indent="0" fontAlgn="t">
              <a:buNone/>
            </a:pPr>
            <a:r>
              <a:rPr lang="en-US" dirty="0"/>
              <a:t>→ Look for </a:t>
            </a:r>
            <a:r>
              <a:rPr lang="en-US" b="1" dirty="0"/>
              <a:t>company profiles, financials, analyst/company reports, news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 fontAlgn="t"/>
            <a:r>
              <a:rPr lang="en-US" dirty="0"/>
              <a:t>Company overview, competitors, strategy, financial performance, SWOTs, current developments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976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0365D-1B90-2135-4D39-9475C9E7D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E613-E36D-588E-A88A-B6A1C62C4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sz="3100" dirty="0"/>
              <a:t>What does the company say about its business, risks, and financial performance?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D1069-446C-66AF-41E0-9AB49E04C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EDGAR (SEC’s Electronic Data Gathering, Analysis, and Retrieval system)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SEC EDGAR provides free public access to company filings and allows searching by company name or ticker and filtering by form type.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public company name or ticker</a:t>
            </a:r>
          </a:p>
          <a:p>
            <a:pPr marL="914400" lvl="2" indent="0" fontAlgn="t">
              <a:buNone/>
            </a:pPr>
            <a:r>
              <a:rPr lang="en-US" dirty="0"/>
              <a:t>→ Filter filings to </a:t>
            </a:r>
            <a:r>
              <a:rPr lang="en-US" b="1" dirty="0"/>
              <a:t>10-K</a:t>
            </a:r>
            <a:r>
              <a:rPr lang="en-US" dirty="0"/>
              <a:t> </a:t>
            </a:r>
          </a:p>
          <a:p>
            <a:pPr marL="1371600" lvl="3" indent="0" fontAlgn="t">
              <a:buNone/>
            </a:pPr>
            <a:r>
              <a:rPr lang="en-US" dirty="0"/>
              <a:t>→ search or scan </a:t>
            </a:r>
            <a:r>
              <a:rPr lang="en-US" i="1" dirty="0"/>
              <a:t>Business, Risk Factors, MD&amp;A,</a:t>
            </a:r>
            <a:r>
              <a:rPr lang="en-US" dirty="0"/>
              <a:t> and </a:t>
            </a:r>
            <a:r>
              <a:rPr lang="en-US" i="1" dirty="0"/>
              <a:t>Financial Statements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 fontAlgn="t"/>
            <a:r>
              <a:rPr lang="en-US" dirty="0"/>
              <a:t>Primary-source evidence about the company's business, risks, strategy, results, and financial condition. 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83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022EB-44A8-785E-3134-C7E519693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E72D5-785E-893E-1145-6D7E789F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What do I need to know about a nonprofit?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D3140-446B-2F58-861A-356ECD5FC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859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Candid/GuideStar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GuideStar provides profiles derived from 990s and direct nonprofit reporting, including financials, leadership and mission information.</a:t>
            </a:r>
          </a:p>
          <a:p>
            <a:pPr lvl="1"/>
            <a:r>
              <a:rPr lang="en-US" dirty="0">
                <a:hlinkClick r:id="rId3"/>
              </a:rPr>
              <a:t>Nexis Uni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nonprofit name, EIN, mission, or issue</a:t>
            </a:r>
            <a:endParaRPr lang="en-US" dirty="0"/>
          </a:p>
          <a:p>
            <a:pPr marL="914400" lvl="2" indent="0" fontAlgn="t">
              <a:buNone/>
            </a:pPr>
            <a:r>
              <a:rPr lang="en-US" dirty="0"/>
              <a:t>→ In GuideStar </a:t>
            </a:r>
          </a:p>
          <a:p>
            <a:pPr marL="1371600" lvl="3" indent="0" fontAlgn="t">
              <a:buNone/>
            </a:pPr>
            <a:r>
              <a:rPr lang="en-US" dirty="0"/>
              <a:t>→ examine the </a:t>
            </a:r>
            <a:r>
              <a:rPr lang="en-US" b="1" dirty="0"/>
              <a:t>organization profile</a:t>
            </a:r>
            <a:r>
              <a:rPr lang="en-US" dirty="0"/>
              <a:t>; in </a:t>
            </a:r>
          </a:p>
          <a:p>
            <a:pPr marL="914400" lvl="2" indent="0" fontAlgn="t">
              <a:buNone/>
            </a:pPr>
            <a:r>
              <a:rPr lang="en-US" dirty="0"/>
              <a:t>→ In Nexis Uni</a:t>
            </a:r>
          </a:p>
          <a:p>
            <a:pPr marL="1371600" lvl="3" indent="0" fontAlgn="t">
              <a:buNone/>
            </a:pPr>
            <a:r>
              <a:rPr lang="en-US" dirty="0"/>
              <a:t>→ filter to </a:t>
            </a:r>
            <a:r>
              <a:rPr lang="en-US" b="1" dirty="0"/>
              <a:t>news</a:t>
            </a:r>
            <a:endParaRPr lang="en-US" dirty="0"/>
          </a:p>
          <a:p>
            <a:pPr marL="914400" lvl="2" indent="0" fontAlgn="t">
              <a:buNone/>
            </a:pPr>
            <a:endParaRPr lang="en-US" dirty="0"/>
          </a:p>
          <a:p>
            <a:r>
              <a:rPr lang="en-US" dirty="0"/>
              <a:t>EVIDENCE:</a:t>
            </a:r>
          </a:p>
          <a:p>
            <a:pPr lvl="1" fontAlgn="t"/>
            <a:r>
              <a:rPr lang="en-US" sz="2300" dirty="0"/>
              <a:t>Primary-source evidence about the mission, programs, leadership, finances, organizational background, reputation and recent developments. 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763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4565A-C670-0C63-808E-67315F80B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81C61-8527-BE6B-96DB-EC397AF30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What are the nonprofit’s finances?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784EC-9799-6D37-E42B-5236BFC7B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85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Candid/GuideStar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Nonprofit Explorer (ProPublica)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ProPublica's Nonprofit Explorer provides searchable Form 990 filings and organization-level revenue, expenses and executive compensation data</a:t>
            </a:r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organization name or EIN</a:t>
            </a:r>
            <a:endParaRPr lang="en-US" dirty="0"/>
          </a:p>
          <a:p>
            <a:pPr lvl="2" fontAlgn="t">
              <a:buNone/>
            </a:pPr>
            <a:r>
              <a:rPr lang="en-US" dirty="0"/>
              <a:t>→ Find the </a:t>
            </a:r>
            <a:r>
              <a:rPr lang="en-US" b="1" dirty="0"/>
              <a:t>Form 990</a:t>
            </a:r>
            <a:r>
              <a:rPr lang="en-US" dirty="0"/>
              <a:t> </a:t>
            </a:r>
          </a:p>
          <a:p>
            <a:pPr lvl="3" fontAlgn="t">
              <a:buNone/>
            </a:pPr>
            <a:r>
              <a:rPr lang="en-US" dirty="0"/>
              <a:t>→ review revenue, expenses, compensation and relevant schedules; compare multiple years when useful</a:t>
            </a:r>
          </a:p>
          <a:p>
            <a:pPr marL="914400" lvl="2" indent="0" fontAlgn="t">
              <a:buNone/>
            </a:pPr>
            <a:endParaRPr lang="en-US" dirty="0"/>
          </a:p>
          <a:p>
            <a:r>
              <a:rPr lang="en-US" dirty="0"/>
              <a:t>EVIDENCE:</a:t>
            </a:r>
          </a:p>
          <a:p>
            <a:pPr lvl="1" fontAlgn="t"/>
            <a:r>
              <a:rPr lang="en-US" dirty="0"/>
              <a:t>Primary-source evidence about revenue, expenses, assets, compensation, programs, grants and other financial activities</a:t>
            </a:r>
            <a:r>
              <a:rPr lang="en-US"/>
              <a:t>. 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189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2D55D-F376-4AD6-2279-CD990ED15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6989B-06FF-CFC3-7A78-450E3C04B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How big is the market or opportunity?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FC139-8E2B-4E83-E858-2C1509047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IBISWorld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Mintel Reports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product/service + market</a:t>
            </a:r>
            <a:r>
              <a:rPr lang="en-US" dirty="0"/>
              <a:t> </a:t>
            </a:r>
          </a:p>
          <a:p>
            <a:pPr marL="914400" lvl="2" indent="0" fontAlgn="t">
              <a:buNone/>
            </a:pPr>
            <a:r>
              <a:rPr lang="en-US" dirty="0"/>
              <a:t>→ </a:t>
            </a:r>
            <a:r>
              <a:rPr lang="en-US" b="1" dirty="0"/>
              <a:t>filter/browse for reports or statistics</a:t>
            </a:r>
            <a:r>
              <a:rPr lang="en-US" dirty="0"/>
              <a:t> </a:t>
            </a:r>
          </a:p>
          <a:p>
            <a:pPr marL="1371600" lvl="3" indent="0" fontAlgn="t">
              <a:buNone/>
            </a:pPr>
            <a:r>
              <a:rPr lang="en-US" dirty="0"/>
              <a:t>→ check geography and date</a:t>
            </a:r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/>
            <a:r>
              <a:rPr lang="en-US" dirty="0"/>
              <a:t>Market size, growth, share, trends, forecasts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051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51386-E480-1E6C-B04D-FBFE4F819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0F4F-E9A8-F2EF-0F7C-8D1767E50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Who is the target audience?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74584-F327-19A8-3DF0-EF0AACB59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Mintel Reports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Business: Insights (Gale)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product/category/brand</a:t>
            </a:r>
            <a:r>
              <a:rPr lang="en-US" dirty="0"/>
              <a:t> </a:t>
            </a:r>
          </a:p>
          <a:p>
            <a:pPr marL="914400" lvl="2" indent="0" fontAlgn="t">
              <a:buNone/>
            </a:pPr>
            <a:r>
              <a:rPr lang="en-US" dirty="0"/>
              <a:t>→ find consumer sections, or define an audience</a:t>
            </a:r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 fontAlgn="t"/>
            <a:r>
              <a:rPr lang="en-US" dirty="0"/>
              <a:t>Demographics, attitudes, behaviors, purchasing, brand use, media habits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5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61B53-1265-9465-6ACA-7A290AF72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170A2-97BF-EF7E-B268-33D1AA50E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What are competitors/other organizations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E67FC-3E40-9FEC-8FC5-866626508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Business: Insights (Gale)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Nexis Uni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organization/company name or industry</a:t>
            </a:r>
            <a:r>
              <a:rPr lang="en-US" dirty="0"/>
              <a:t> </a:t>
            </a:r>
          </a:p>
          <a:p>
            <a:pPr marL="914400" lvl="2" indent="0" fontAlgn="t">
              <a:buNone/>
            </a:pPr>
            <a:r>
              <a:rPr lang="en-US" dirty="0"/>
              <a:t>→ </a:t>
            </a:r>
            <a:r>
              <a:rPr lang="en-US" b="1" dirty="0"/>
              <a:t>filter by company profiles, reports, or news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/>
            <a:r>
              <a:rPr lang="en-US" dirty="0"/>
              <a:t>Profiles, competitors, strategies, financial information, recent developments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442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0488A-5FE4-855E-6A2F-D2CEB331D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7A2A-4F24-B193-F2C6-D40684F9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What is happening right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A33F6-7140-59BF-81BC-F0DE5AC94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Nexis Uni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ProQuest One Business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HOW TO SEARCH:</a:t>
            </a:r>
          </a:p>
          <a:p>
            <a:pPr lvl="1"/>
            <a:r>
              <a:rPr lang="en-US" dirty="0"/>
              <a:t>Search </a:t>
            </a:r>
            <a:r>
              <a:rPr lang="en-US" b="1" dirty="0"/>
              <a:t>organization + issue/topic</a:t>
            </a:r>
            <a:r>
              <a:rPr lang="en-US" dirty="0"/>
              <a:t> </a:t>
            </a:r>
          </a:p>
          <a:p>
            <a:pPr marL="914400" lvl="2" indent="0">
              <a:buNone/>
            </a:pPr>
            <a:r>
              <a:rPr lang="en-US" dirty="0"/>
              <a:t>→ </a:t>
            </a:r>
            <a:r>
              <a:rPr lang="en-US" b="1" dirty="0"/>
              <a:t>filter to news/trade publications</a:t>
            </a:r>
            <a:r>
              <a:rPr lang="en-US" dirty="0"/>
              <a:t> </a:t>
            </a:r>
          </a:p>
          <a:p>
            <a:pPr marL="1371600" lvl="3" indent="0">
              <a:buNone/>
            </a:pPr>
            <a:r>
              <a:rPr lang="en-US" dirty="0"/>
              <a:t>→ limit by date</a:t>
            </a:r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/>
            <a:r>
              <a:rPr lang="en-US" dirty="0"/>
              <a:t>News, business developments, controversies, practitioner perspectives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460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F6EEC-031C-92C8-917E-CECA3D7D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1FA9-3FFA-2041-AF9F-22BFDA79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What does research say about 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4B124-09C5-337A-74F9-9AC23083B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Business Source Complete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ProQuest One Business</a:t>
            </a:r>
            <a:endParaRPr lang="en-US" dirty="0"/>
          </a:p>
          <a:p>
            <a:pPr lvl="1"/>
            <a:endParaRPr lang="en-US" dirty="0"/>
          </a:p>
          <a:p>
            <a:pPr fontAlgn="t"/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concept/problem + solution/outcome</a:t>
            </a:r>
            <a:r>
              <a:rPr lang="en-US" dirty="0"/>
              <a:t> </a:t>
            </a:r>
          </a:p>
          <a:p>
            <a:pPr marL="914400" lvl="2" indent="0" fontAlgn="t">
              <a:buNone/>
            </a:pPr>
            <a:r>
              <a:rPr lang="en-US" dirty="0"/>
              <a:t>→ </a:t>
            </a:r>
            <a:r>
              <a:rPr lang="en-US" b="1" dirty="0"/>
              <a:t>filter to scholarly/peer-reviewed articles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/>
            <a:r>
              <a:rPr lang="en-US" dirty="0"/>
              <a:t>Research findings, tested approaches, theories, evidence about outcomes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22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BB4A7-F3C8-B242-691B-AB9B5486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2C871-4776-606D-6D98-11B2A71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How are similar marketing problems addressed?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4601F-9317-5F3A-451A-1FAF5ADCA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Mintel Reports</a:t>
            </a:r>
            <a:endParaRPr lang="en-US" dirty="0"/>
          </a:p>
          <a:p>
            <a:pPr lvl="1"/>
            <a:endParaRPr lang="en-US" dirty="0"/>
          </a:p>
          <a:p>
            <a:pPr fontAlgn="t"/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brand/category or problem or tactic</a:t>
            </a:r>
            <a:r>
              <a:rPr lang="en-US" dirty="0"/>
              <a:t> </a:t>
            </a:r>
          </a:p>
          <a:p>
            <a:pPr marL="914400" lvl="2" indent="0" fontAlgn="t">
              <a:buNone/>
            </a:pPr>
            <a:r>
              <a:rPr lang="en-US" dirty="0"/>
              <a:t>→ </a:t>
            </a:r>
            <a:r>
              <a:rPr lang="en-US" b="1" dirty="0"/>
              <a:t>filter/browse case studies or reports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/>
            <a:r>
              <a:rPr lang="en-US" dirty="0"/>
              <a:t>Campaign examples, strategies, marketing effectiveness, consumer response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191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59623-D875-B3E5-0EBD-EF6E4C05F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2D83A-421F-3B4D-6F95-4A4A22BE3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</a:t>
            </a:r>
            <a:br>
              <a:rPr lang="en-US" dirty="0"/>
            </a:br>
            <a:r>
              <a:rPr lang="en-US" dirty="0"/>
              <a:t>How is this nonprofit/organization positioned?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81CC2-C903-87BB-9504-513AA3400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RESOURCE: </a:t>
            </a:r>
          </a:p>
          <a:p>
            <a:pPr lvl="1"/>
            <a:r>
              <a:rPr lang="en-US" dirty="0">
                <a:hlinkClick r:id="rId2"/>
              </a:rPr>
              <a:t>Nexis Uni</a:t>
            </a:r>
            <a:endParaRPr lang="en-US" dirty="0"/>
          </a:p>
          <a:p>
            <a:pPr lvl="1"/>
            <a:endParaRPr lang="en-US" dirty="0"/>
          </a:p>
          <a:p>
            <a:pPr fontAlgn="t"/>
            <a:r>
              <a:rPr lang="en-US" dirty="0"/>
              <a:t>HOW TO SEARCH:</a:t>
            </a:r>
          </a:p>
          <a:p>
            <a:pPr lvl="1" fontAlgn="t"/>
            <a:r>
              <a:rPr lang="en-US" dirty="0"/>
              <a:t>Search </a:t>
            </a:r>
            <a:r>
              <a:rPr lang="en-US" b="1" dirty="0"/>
              <a:t>organization or nonprofit name</a:t>
            </a:r>
            <a:endParaRPr lang="en-US" dirty="0"/>
          </a:p>
          <a:p>
            <a:pPr marL="914400" lvl="2" indent="0" fontAlgn="t">
              <a:buNone/>
            </a:pPr>
            <a:r>
              <a:rPr lang="en-US" dirty="0"/>
              <a:t>→ examine company/organization results </a:t>
            </a:r>
          </a:p>
          <a:p>
            <a:pPr marL="1371600" lvl="3" indent="0" fontAlgn="t">
              <a:buNone/>
            </a:pPr>
            <a:r>
              <a:rPr lang="en-US" dirty="0"/>
              <a:t>→ </a:t>
            </a:r>
            <a:r>
              <a:rPr lang="en-US" b="1" dirty="0"/>
              <a:t>filter to news</a:t>
            </a:r>
            <a:r>
              <a:rPr lang="en-US" dirty="0"/>
              <a:t> </a:t>
            </a:r>
          </a:p>
          <a:p>
            <a:pPr marL="1828800" lvl="4" indent="0" fontAlgn="t">
              <a:buNone/>
            </a:pPr>
            <a:r>
              <a:rPr lang="en-US" dirty="0"/>
              <a:t>→ Scan for financial/organizational data</a:t>
            </a:r>
          </a:p>
          <a:p>
            <a:pPr lvl="1"/>
            <a:endParaRPr lang="en-US" dirty="0"/>
          </a:p>
          <a:p>
            <a:r>
              <a:rPr lang="en-US" dirty="0"/>
              <a:t>EVIDENCE:</a:t>
            </a:r>
          </a:p>
          <a:p>
            <a:pPr lvl="1" fontAlgn="t"/>
            <a:r>
              <a:rPr lang="en-US" dirty="0"/>
              <a:t>Organization background, leadership, news, finances, activities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706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3BDA2E-D94B-819B-B1E5-7CAA76B8C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Resources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A5C0AD-1D32-D2BB-9448-3729D3C0C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KU Libraries Databases by Subject: Business</a:t>
            </a:r>
            <a:endParaRPr lang="en-US" dirty="0"/>
          </a:p>
          <a:p>
            <a:r>
              <a:rPr lang="en-US" dirty="0">
                <a:hlinkClick r:id="rId3"/>
              </a:rPr>
              <a:t>Ask a Librarian</a:t>
            </a:r>
            <a:endParaRPr lang="en-US" dirty="0"/>
          </a:p>
          <a:p>
            <a:r>
              <a:rPr lang="en-US" dirty="0">
                <a:hlinkClick r:id="rId4"/>
              </a:rPr>
              <a:t>Business Analyst: ArcGIS </a:t>
            </a:r>
            <a:endParaRPr lang="en-US" dirty="0"/>
          </a:p>
          <a:p>
            <a:pPr lvl="1"/>
            <a:r>
              <a:rPr lang="en-US" dirty="0"/>
              <a:t>with specialized data &amp; tools for market planning, territory design, marketing, </a:t>
            </a:r>
            <a:r>
              <a:rPr lang="en-US" dirty="0" err="1"/>
              <a:t>etc</a:t>
            </a:r>
            <a:r>
              <a:rPr lang="en-US" dirty="0"/>
              <a:t> – available in the GIS and Data Lab is located on the 4</a:t>
            </a:r>
            <a:r>
              <a:rPr lang="en-US" baseline="30000" dirty="0"/>
              <a:t>th</a:t>
            </a:r>
            <a:r>
              <a:rPr lang="en-US" dirty="0"/>
              <a:t> floor of </a:t>
            </a:r>
            <a:r>
              <a:rPr lang="en-US" dirty="0">
                <a:hlinkClick r:id="rId5"/>
              </a:rPr>
              <a:t>Watson Library</a:t>
            </a:r>
            <a:r>
              <a:rPr lang="en-US" dirty="0"/>
              <a:t> (room 425), the sunroom across from the main staircase, and is open during </a:t>
            </a:r>
            <a:r>
              <a:rPr lang="en-US" dirty="0">
                <a:hlinkClick r:id="rId6"/>
              </a:rPr>
              <a:t>Watson's open hours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6898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959</Words>
  <Application>Microsoft Office PowerPoint</Application>
  <PresentationFormat>Widescreen</PresentationFormat>
  <Paragraphs>169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Segoe UI</vt:lpstr>
      <vt:lpstr>Office Theme</vt:lpstr>
      <vt:lpstr>Use KU Libraries Resources  to Verify Information,  Support Your Analysis,  and Strengthen Your Recommendations</vt:lpstr>
      <vt:lpstr>Don’t just search.  Make a search move. </vt:lpstr>
      <vt:lpstr>QUESTION: What is happening in this industry?</vt:lpstr>
      <vt:lpstr>QUESTION: What do I need to know about a company?</vt:lpstr>
      <vt:lpstr>QUESTION: What does the company say about its business, risks, and financial performance?</vt:lpstr>
      <vt:lpstr>QUESTION: What do I need to know about a nonprofit?</vt:lpstr>
      <vt:lpstr>QUESTION: What are the nonprofit’s finances?</vt:lpstr>
      <vt:lpstr>QUESTION: How big is the market or opportunity?</vt:lpstr>
      <vt:lpstr>QUESTION: Who is the target audience?</vt:lpstr>
      <vt:lpstr>QUESTION: What are competitors/other organizations doing?</vt:lpstr>
      <vt:lpstr>QUESTION: What is happening right now?</vt:lpstr>
      <vt:lpstr>QUESTION: What does research say about …?</vt:lpstr>
      <vt:lpstr>QUESTION: How are similar marketing problems addressed?</vt:lpstr>
      <vt:lpstr>QUESTION: How is this nonprofit/organization positioned?</vt:lpstr>
      <vt:lpstr>Additional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Orth-Alfie, Carmen</dc:creator>
  <cp:lastModifiedBy>Fitchett, Jana</cp:lastModifiedBy>
  <cp:revision>1</cp:revision>
  <dcterms:created xsi:type="dcterms:W3CDTF">2026-09-18T19:49:10Z</dcterms:created>
  <dcterms:modified xsi:type="dcterms:W3CDTF">2026-09-19T17:04:37Z</dcterms:modified>
</cp:coreProperties>
</file>